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842f42f01_1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842f42f01_1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842f42f01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842f42f01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842f42f01_1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842f42f01_1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842f42f01_1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842f42f01_1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842f42f01_1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842f42f01_1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842f42f01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842f42f01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842f42f01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842f42f01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842f42f01_1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842f42f01_1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842f42f01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842f42f01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842f42f01_1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842f42f01_1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842f42f01_1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842f42f01_1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842f42f01_1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842f42f01_1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開発演習成果発表会</a:t>
            </a:r>
            <a:endParaRPr/>
          </a:p>
          <a:p>
            <a:pPr indent="0" lvl="0" marL="0" rtl="0" algn="l">
              <a:spcBef>
                <a:spcPts val="0"/>
              </a:spcBef>
              <a:spcAft>
                <a:spcPts val="0"/>
              </a:spcAft>
              <a:buNone/>
            </a:pPr>
            <a:r>
              <a:rPr lang="ja"/>
              <a:t>宿予約システム Nomucnc</a:t>
            </a:r>
            <a:endParaRPr/>
          </a:p>
        </p:txBody>
      </p:sp>
      <p:sp>
        <p:nvSpPr>
          <p:cNvPr id="87" name="Google Shape;87;p13"/>
          <p:cNvSpPr txBox="1"/>
          <p:nvPr>
            <p:ph idx="1" type="subTitle"/>
          </p:nvPr>
        </p:nvSpPr>
        <p:spPr>
          <a:xfrm>
            <a:off x="727950" y="3200275"/>
            <a:ext cx="7688100" cy="10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C班</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高瀬・坂本・田口・山中</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125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個人の振り返り：高瀬(ドキュメントリーダー)</a:t>
            </a:r>
            <a:endParaRPr/>
          </a:p>
        </p:txBody>
      </p:sp>
      <p:sp>
        <p:nvSpPr>
          <p:cNvPr id="149" name="Google Shape;149;p22"/>
          <p:cNvSpPr txBox="1"/>
          <p:nvPr>
            <p:ph idx="1" type="body"/>
          </p:nvPr>
        </p:nvSpPr>
        <p:spPr>
          <a:xfrm>
            <a:off x="727650" y="1970725"/>
            <a:ext cx="7986000" cy="306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ja" sz="1800"/>
              <a:t>学んだ点</a:t>
            </a:r>
            <a:endParaRPr sz="1800"/>
          </a:p>
          <a:p>
            <a:pPr indent="-342900" lvl="0" marL="457200" rtl="0" algn="l">
              <a:lnSpc>
                <a:spcPct val="95000"/>
              </a:lnSpc>
              <a:spcBef>
                <a:spcPts val="1200"/>
              </a:spcBef>
              <a:spcAft>
                <a:spcPts val="0"/>
              </a:spcAft>
              <a:buSzPts val="1800"/>
              <a:buChar char="●"/>
            </a:pPr>
            <a:r>
              <a:rPr lang="ja" sz="1800"/>
              <a:t>スペルミスをしない、HTMLのタグや括弧を開いたらすぐ閉じるなど、型にはまったコーディングがエラー防止に大切</a:t>
            </a:r>
            <a:endParaRPr sz="1800"/>
          </a:p>
          <a:p>
            <a:pPr indent="-342900" lvl="0" marL="457200" rtl="0" algn="l">
              <a:lnSpc>
                <a:spcPct val="95000"/>
              </a:lnSpc>
              <a:spcBef>
                <a:spcPts val="0"/>
              </a:spcBef>
              <a:spcAft>
                <a:spcPts val="0"/>
              </a:spcAft>
              <a:buSzPts val="1800"/>
              <a:buChar char="●"/>
            </a:pPr>
            <a:r>
              <a:rPr lang="ja" sz="1800"/>
              <a:t>リダイレクトではパスパラメータは使えないなど、サンプルコードを勝手に組み合わせてたら動かないことがあるので、一つ一つ丁寧に学習する必要がある</a:t>
            </a:r>
            <a:endParaRPr sz="1800"/>
          </a:p>
          <a:p>
            <a:pPr indent="0" lvl="0" marL="0" rtl="0" algn="l">
              <a:lnSpc>
                <a:spcPct val="95000"/>
              </a:lnSpc>
              <a:spcBef>
                <a:spcPts val="1200"/>
              </a:spcBef>
              <a:spcAft>
                <a:spcPts val="0"/>
              </a:spcAft>
              <a:buSzPts val="605"/>
              <a:buNone/>
            </a:pPr>
            <a:r>
              <a:rPr lang="ja" sz="1800"/>
              <a:t>意気込み</a:t>
            </a:r>
            <a:endParaRPr sz="1800"/>
          </a:p>
          <a:p>
            <a:pPr indent="-342900" lvl="0" marL="457200" rtl="0" algn="l">
              <a:lnSpc>
                <a:spcPct val="95000"/>
              </a:lnSpc>
              <a:spcBef>
                <a:spcPts val="1200"/>
              </a:spcBef>
              <a:spcAft>
                <a:spcPts val="0"/>
              </a:spcAft>
              <a:buSzPts val="1800"/>
              <a:buChar char="●"/>
            </a:pPr>
            <a:r>
              <a:rPr lang="ja" sz="1800"/>
              <a:t>今回Springでのチーム開発の経験を、他の言語の学習や他のフレームワークでのチーム開発に一般化して生かしたい</a:t>
            </a:r>
            <a:endParaRPr sz="1800"/>
          </a:p>
          <a:p>
            <a:pPr indent="0" lvl="0" marL="0" rtl="0" algn="l">
              <a:lnSpc>
                <a:spcPct val="95000"/>
              </a:lnSpc>
              <a:spcBef>
                <a:spcPts val="1200"/>
              </a:spcBef>
              <a:spcAft>
                <a:spcPts val="1200"/>
              </a:spcAft>
              <a:buSzPts val="605"/>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個人の振り返り：坂本(DBリーダー)</a:t>
            </a:r>
            <a:endParaRPr/>
          </a:p>
        </p:txBody>
      </p:sp>
      <p:sp>
        <p:nvSpPr>
          <p:cNvPr id="155" name="Google Shape;155;p23"/>
          <p:cNvSpPr txBox="1"/>
          <p:nvPr>
            <p:ph idx="1" type="body"/>
          </p:nvPr>
        </p:nvSpPr>
        <p:spPr>
          <a:xfrm>
            <a:off x="496900" y="1853850"/>
            <a:ext cx="7688700" cy="26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500"/>
              <a:t>学んだ点</a:t>
            </a:r>
            <a:endParaRPr sz="1500"/>
          </a:p>
          <a:p>
            <a:pPr indent="-323850" lvl="0" marL="457200" rtl="0" algn="l">
              <a:spcBef>
                <a:spcPts val="1200"/>
              </a:spcBef>
              <a:spcAft>
                <a:spcPts val="0"/>
              </a:spcAft>
              <a:buSzPts val="1500"/>
              <a:buChar char="●"/>
            </a:pPr>
            <a:r>
              <a:rPr lang="ja" sz="1500"/>
              <a:t>チーム開発における役割分担の重要性：事前の設計やコミュニケーションが開発でのトラブルを減らす大きな要因となることが分かりました。</a:t>
            </a:r>
            <a:endParaRPr sz="1500"/>
          </a:p>
          <a:p>
            <a:pPr indent="-323850" lvl="0" marL="457200" rtl="0" algn="l">
              <a:spcBef>
                <a:spcPts val="0"/>
              </a:spcBef>
              <a:spcAft>
                <a:spcPts val="0"/>
              </a:spcAft>
              <a:buSzPts val="1500"/>
              <a:buChar char="●"/>
            </a:pPr>
            <a:r>
              <a:rPr lang="ja" sz="1500"/>
              <a:t>フロントエンドとバックエンドの両開発の流れ：データベースから抽出した要素がどうバックからフロントに遷移するのか一連の流れを実践から理解することができました。</a:t>
            </a:r>
            <a:endParaRPr sz="1500"/>
          </a:p>
          <a:p>
            <a:pPr indent="0" lvl="0" marL="0" rtl="0" algn="l">
              <a:spcBef>
                <a:spcPts val="1200"/>
              </a:spcBef>
              <a:spcAft>
                <a:spcPts val="0"/>
              </a:spcAft>
              <a:buNone/>
            </a:pPr>
            <a:r>
              <a:rPr lang="ja" sz="1500"/>
              <a:t>意気込み</a:t>
            </a:r>
            <a:endParaRPr sz="1500"/>
          </a:p>
          <a:p>
            <a:pPr indent="-323850" lvl="0" marL="457200" rtl="0" algn="l">
              <a:spcBef>
                <a:spcPts val="1200"/>
              </a:spcBef>
              <a:spcAft>
                <a:spcPts val="0"/>
              </a:spcAft>
              <a:buSzPts val="1500"/>
              <a:buChar char="●"/>
            </a:pPr>
            <a:r>
              <a:rPr lang="ja" sz="1500"/>
              <a:t>部署ではシステム、webページも取り扱っているので今回の経験を活用し、高度な業務レベルまでこなせるよう学習を続けていきたいです。</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個人の振り返り：田口(テクニカルリーダー)</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ja" sz="1500"/>
              <a:t>感じた事</a:t>
            </a:r>
            <a:endParaRPr sz="1500"/>
          </a:p>
          <a:p>
            <a:pPr indent="-323850" lvl="0" marL="457200" rtl="0" algn="l">
              <a:lnSpc>
                <a:spcPct val="105000"/>
              </a:lnSpc>
              <a:spcBef>
                <a:spcPts val="1200"/>
              </a:spcBef>
              <a:spcAft>
                <a:spcPts val="0"/>
              </a:spcAft>
              <a:buSzPts val="1500"/>
              <a:buChar char="●"/>
            </a:pPr>
            <a:r>
              <a:rPr lang="ja" sz="1500"/>
              <a:t>要件定義を綿密に行うことが作業開始後の効率に反映されると感じました。</a:t>
            </a:r>
            <a:endParaRPr sz="1500"/>
          </a:p>
          <a:p>
            <a:pPr indent="-323850" lvl="0" marL="457200" rtl="0" algn="l">
              <a:lnSpc>
                <a:spcPct val="105000"/>
              </a:lnSpc>
              <a:spcBef>
                <a:spcPts val="0"/>
              </a:spcBef>
              <a:spcAft>
                <a:spcPts val="0"/>
              </a:spcAft>
              <a:buSzPts val="1500"/>
              <a:buChar char="●"/>
            </a:pPr>
            <a:r>
              <a:rPr lang="ja" sz="1500"/>
              <a:t>TLとして、プルリクの内容を手元で確認してからマージしてもらったことでコンフリクトを極力減らすことができました。一方でメンバーの待機時間をより短縮することが課題と感じました。</a:t>
            </a:r>
            <a:endParaRPr sz="1500"/>
          </a:p>
          <a:p>
            <a:pPr indent="0" lvl="0" marL="0" rtl="0" algn="l">
              <a:lnSpc>
                <a:spcPct val="105000"/>
              </a:lnSpc>
              <a:spcBef>
                <a:spcPts val="1200"/>
              </a:spcBef>
              <a:spcAft>
                <a:spcPts val="0"/>
              </a:spcAft>
              <a:buSzPts val="1018"/>
              <a:buNone/>
            </a:pPr>
            <a:r>
              <a:rPr lang="ja" sz="1500"/>
              <a:t>今後の意気込み</a:t>
            </a:r>
            <a:endParaRPr sz="1500"/>
          </a:p>
          <a:p>
            <a:pPr indent="-323850" lvl="0" marL="457200" rtl="0" algn="l">
              <a:lnSpc>
                <a:spcPct val="105000"/>
              </a:lnSpc>
              <a:spcBef>
                <a:spcPts val="1200"/>
              </a:spcBef>
              <a:spcAft>
                <a:spcPts val="0"/>
              </a:spcAft>
              <a:buSzPts val="1500"/>
              <a:buChar char="●"/>
            </a:pPr>
            <a:r>
              <a:rPr lang="ja" sz="1500"/>
              <a:t>今回のチーム開発経験で得た技術スキル・PJ管理スキルを今後の業務でも活用していきます。</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個人の振り返り：山中(プロジェクトリーダー)</a:t>
            </a:r>
            <a:endParaRPr/>
          </a:p>
        </p:txBody>
      </p:sp>
      <p:sp>
        <p:nvSpPr>
          <p:cNvPr id="167" name="Google Shape;167;p25"/>
          <p:cNvSpPr txBox="1"/>
          <p:nvPr>
            <p:ph idx="1" type="body"/>
          </p:nvPr>
        </p:nvSpPr>
        <p:spPr>
          <a:xfrm>
            <a:off x="729450" y="2078875"/>
            <a:ext cx="7688700" cy="25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500"/>
              <a:t>学んだ点</a:t>
            </a:r>
            <a:endParaRPr sz="1500"/>
          </a:p>
          <a:p>
            <a:pPr indent="-323850" lvl="0" marL="457200" rtl="0" algn="l">
              <a:spcBef>
                <a:spcPts val="1200"/>
              </a:spcBef>
              <a:spcAft>
                <a:spcPts val="0"/>
              </a:spcAft>
              <a:buSzPts val="1500"/>
              <a:buChar char="●"/>
            </a:pPr>
            <a:r>
              <a:rPr lang="ja" sz="1500"/>
              <a:t>教材で理解したと思っていても、実際に一から考えてコードを書くとわからない部分が明白になりとても勉強になりました。</a:t>
            </a:r>
            <a:endParaRPr sz="1500"/>
          </a:p>
          <a:p>
            <a:pPr indent="-323850" lvl="0" marL="457200" rtl="0" algn="l">
              <a:spcBef>
                <a:spcPts val="0"/>
              </a:spcBef>
              <a:spcAft>
                <a:spcPts val="0"/>
              </a:spcAft>
              <a:buSzPts val="1500"/>
              <a:buChar char="●"/>
            </a:pPr>
            <a:r>
              <a:rPr lang="ja" sz="1500"/>
              <a:t>チーム開発において、役割分担とタイムマネジメントを適切に行い、かつ余裕を持ったスケジュールを組むことが大切だと感じました。</a:t>
            </a:r>
            <a:endParaRPr sz="1500"/>
          </a:p>
          <a:p>
            <a:pPr indent="0" lvl="0" marL="0" rtl="0" algn="l">
              <a:spcBef>
                <a:spcPts val="1200"/>
              </a:spcBef>
              <a:spcAft>
                <a:spcPts val="0"/>
              </a:spcAft>
              <a:buNone/>
            </a:pPr>
            <a:r>
              <a:rPr lang="ja" sz="1500"/>
              <a:t>今後の意気込み</a:t>
            </a:r>
            <a:endParaRPr sz="1500"/>
          </a:p>
          <a:p>
            <a:pPr indent="-323850" lvl="0" marL="457200" rtl="0" algn="l">
              <a:spcBef>
                <a:spcPts val="1200"/>
              </a:spcBef>
              <a:spcAft>
                <a:spcPts val="0"/>
              </a:spcAft>
              <a:buSzPts val="1500"/>
              <a:buChar char="●"/>
            </a:pPr>
            <a:r>
              <a:rPr lang="ja" sz="1500"/>
              <a:t>配属後コーディングをするかPMなどの上流工程に携わるのかわかりませんが、今回のチーム開発で様々なことを学んだので、実務にも活かしていきたいです。</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達成度</a:t>
            </a:r>
            <a:endParaRPr/>
          </a:p>
        </p:txBody>
      </p:sp>
      <p:sp>
        <p:nvSpPr>
          <p:cNvPr id="93" name="Google Shape;93;p14"/>
          <p:cNvSpPr txBox="1"/>
          <p:nvPr/>
        </p:nvSpPr>
        <p:spPr>
          <a:xfrm>
            <a:off x="4194125" y="2071675"/>
            <a:ext cx="4631100" cy="27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solidFill>
                  <a:schemeClr val="accent1"/>
                </a:solidFill>
                <a:latin typeface="Lato"/>
                <a:ea typeface="Lato"/>
                <a:cs typeface="Lato"/>
                <a:sym typeface="Lato"/>
              </a:rPr>
              <a:t>GOOD</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機能要件をすべて作成することが出来た。</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＋αの機能を作成することができた。</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アカウント管理</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ゲスト利用</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口コミ・口コミ編集</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計画通りに完成させることができ、テスト作業に時間をかけることができた。</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チームで協力して役割分担を行うことが出来た</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ja" sz="1300">
                <a:solidFill>
                  <a:schemeClr val="accent1"/>
                </a:solidFill>
                <a:latin typeface="Lato"/>
                <a:ea typeface="Lato"/>
                <a:cs typeface="Lato"/>
                <a:sym typeface="Lato"/>
              </a:rPr>
              <a:t>MORE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ja" sz="1300">
                <a:solidFill>
                  <a:schemeClr val="accent1"/>
                </a:solidFill>
                <a:latin typeface="Lato"/>
                <a:ea typeface="Lato"/>
                <a:cs typeface="Lato"/>
                <a:sym typeface="Lato"/>
              </a:rPr>
              <a:t>機能の追加やよりユーザー目線のUIUXにも近づけることができると思う。</a:t>
            </a:r>
            <a:endParaRPr sz="1300">
              <a:solidFill>
                <a:schemeClr val="accent1"/>
              </a:solidFill>
              <a:latin typeface="Lato"/>
              <a:ea typeface="Lato"/>
              <a:cs typeface="Lato"/>
              <a:sym typeface="Lato"/>
            </a:endParaRPr>
          </a:p>
        </p:txBody>
      </p:sp>
      <p:sp>
        <p:nvSpPr>
          <p:cNvPr id="94" name="Google Shape;94;p14"/>
          <p:cNvSpPr txBox="1"/>
          <p:nvPr/>
        </p:nvSpPr>
        <p:spPr>
          <a:xfrm>
            <a:off x="4388150" y="853650"/>
            <a:ext cx="3655200" cy="10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6000">
                <a:solidFill>
                  <a:schemeClr val="accent1"/>
                </a:solidFill>
                <a:latin typeface="Lato"/>
                <a:ea typeface="Lato"/>
                <a:cs typeface="Lato"/>
                <a:sym typeface="Lato"/>
              </a:rPr>
              <a:t>98％</a:t>
            </a:r>
            <a:endParaRPr b="1" sz="6000">
              <a:solidFill>
                <a:schemeClr val="accent1"/>
              </a:solidFill>
              <a:latin typeface="Lato"/>
              <a:ea typeface="Lato"/>
              <a:cs typeface="Lato"/>
              <a:sym typeface="Lato"/>
            </a:endParaRPr>
          </a:p>
        </p:txBody>
      </p:sp>
      <p:sp>
        <p:nvSpPr>
          <p:cNvPr id="95" name="Google Shape;95;p14"/>
          <p:cNvSpPr/>
          <p:nvPr/>
        </p:nvSpPr>
        <p:spPr>
          <a:xfrm>
            <a:off x="1202550" y="2071675"/>
            <a:ext cx="2440800" cy="2166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作成物概要</a:t>
            </a:r>
            <a:endParaRPr/>
          </a:p>
        </p:txBody>
      </p:sp>
      <p:sp>
        <p:nvSpPr>
          <p:cNvPr id="101" name="Google Shape;101;p15"/>
          <p:cNvSpPr txBox="1"/>
          <p:nvPr>
            <p:ph idx="1" type="body"/>
          </p:nvPr>
        </p:nvSpPr>
        <p:spPr>
          <a:xfrm>
            <a:off x="729450" y="1853850"/>
            <a:ext cx="7688700" cy="30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ja" sz="1700"/>
              <a:t>新宿トラベルから依頼された</a:t>
            </a:r>
            <a:r>
              <a:rPr b="1" lang="ja" sz="1700">
                <a:solidFill>
                  <a:srgbClr val="FF0000"/>
                </a:solidFill>
              </a:rPr>
              <a:t>宿予約システム</a:t>
            </a:r>
            <a:endParaRPr b="1" sz="1700">
              <a:solidFill>
                <a:srgbClr val="FF0000"/>
              </a:solidFill>
            </a:endParaRPr>
          </a:p>
          <a:p>
            <a:pPr indent="0" lvl="0" marL="0" rtl="0" algn="l">
              <a:spcBef>
                <a:spcPts val="1200"/>
              </a:spcBef>
              <a:spcAft>
                <a:spcPts val="0"/>
              </a:spcAft>
              <a:buNone/>
            </a:pPr>
            <a:r>
              <a:rPr b="1" lang="ja" sz="1700"/>
              <a:t>設計：</a:t>
            </a:r>
            <a:endParaRPr b="1" sz="1700"/>
          </a:p>
          <a:p>
            <a:pPr indent="-336550" lvl="0" marL="457200" rtl="0" algn="l">
              <a:spcBef>
                <a:spcPts val="1200"/>
              </a:spcBef>
              <a:spcAft>
                <a:spcPts val="0"/>
              </a:spcAft>
              <a:buSzPts val="1700"/>
              <a:buChar char="●"/>
            </a:pPr>
            <a:r>
              <a:rPr lang="ja" sz="1700"/>
              <a:t>会員側予約システム</a:t>
            </a:r>
            <a:endParaRPr sz="1700"/>
          </a:p>
          <a:p>
            <a:pPr indent="-336550" lvl="0" marL="457200" rtl="0" algn="l">
              <a:spcBef>
                <a:spcPts val="0"/>
              </a:spcBef>
              <a:spcAft>
                <a:spcPts val="0"/>
              </a:spcAft>
              <a:buSzPts val="1700"/>
              <a:buChar char="●"/>
            </a:pPr>
            <a:r>
              <a:rPr lang="ja" sz="1700"/>
              <a:t>管理側システム</a:t>
            </a:r>
            <a:endParaRPr sz="1700"/>
          </a:p>
          <a:p>
            <a:pPr indent="0" lvl="0" marL="0" rtl="0" algn="l">
              <a:spcBef>
                <a:spcPts val="1200"/>
              </a:spcBef>
              <a:spcAft>
                <a:spcPts val="0"/>
              </a:spcAft>
              <a:buNone/>
            </a:pPr>
            <a:r>
              <a:rPr b="1" lang="ja" sz="1700"/>
              <a:t>目的：</a:t>
            </a:r>
            <a:endParaRPr b="1" sz="1700"/>
          </a:p>
          <a:p>
            <a:pPr indent="-336550" lvl="0" marL="457200" rtl="0" algn="l">
              <a:spcBef>
                <a:spcPts val="1200"/>
              </a:spcBef>
              <a:spcAft>
                <a:spcPts val="0"/>
              </a:spcAft>
              <a:buSzPts val="1700"/>
              <a:buChar char="●"/>
            </a:pPr>
            <a:r>
              <a:rPr lang="ja" sz="1700"/>
              <a:t>業務の省力化</a:t>
            </a:r>
            <a:endParaRPr sz="1700"/>
          </a:p>
          <a:p>
            <a:pPr indent="-336550" lvl="0" marL="457200" rtl="0" algn="l">
              <a:spcBef>
                <a:spcPts val="0"/>
              </a:spcBef>
              <a:spcAft>
                <a:spcPts val="0"/>
              </a:spcAft>
              <a:buSzPts val="1700"/>
              <a:buChar char="●"/>
            </a:pPr>
            <a:r>
              <a:rPr lang="ja" sz="1700"/>
              <a:t>会員サービスの向上</a:t>
            </a:r>
            <a:endParaRPr sz="1700"/>
          </a:p>
          <a:p>
            <a:pPr indent="0" lvl="0" marL="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5359325" y="749200"/>
            <a:ext cx="3058825" cy="4161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会員側の機能</a:t>
            </a:r>
            <a:endParaRPr/>
          </a:p>
        </p:txBody>
      </p:sp>
      <p:sp>
        <p:nvSpPr>
          <p:cNvPr id="108" name="Google Shape;108;p16"/>
          <p:cNvSpPr/>
          <p:nvPr/>
        </p:nvSpPr>
        <p:spPr>
          <a:xfrm>
            <a:off x="465100" y="2065600"/>
            <a:ext cx="2487900" cy="259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宿予約システム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カテゴリ一覧</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検索</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プラン一覧取得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予約登録 </a:t>
            </a:r>
            <a:endParaRPr b="1" sz="1700">
              <a:solidFill>
                <a:schemeClr val="dk2"/>
              </a:solidFill>
              <a:latin typeface="Lato"/>
              <a:ea typeface="Lato"/>
              <a:cs typeface="Lato"/>
              <a:sym typeface="Lato"/>
            </a:endParaRPr>
          </a:p>
        </p:txBody>
      </p:sp>
      <p:sp>
        <p:nvSpPr>
          <p:cNvPr id="109" name="Google Shape;109;p16"/>
          <p:cNvSpPr/>
          <p:nvPr/>
        </p:nvSpPr>
        <p:spPr>
          <a:xfrm>
            <a:off x="3257650" y="2065600"/>
            <a:ext cx="2487900" cy="2599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口コミシステム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新規投稿</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編集</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削除</a:t>
            </a:r>
            <a:endParaRPr>
              <a:latin typeface="Lato"/>
              <a:ea typeface="Lato"/>
              <a:cs typeface="Lato"/>
              <a:sym typeface="Lato"/>
            </a:endParaRPr>
          </a:p>
        </p:txBody>
      </p:sp>
      <p:sp>
        <p:nvSpPr>
          <p:cNvPr id="110" name="Google Shape;110;p16"/>
          <p:cNvSpPr/>
          <p:nvPr/>
        </p:nvSpPr>
        <p:spPr>
          <a:xfrm>
            <a:off x="5956475" y="2065600"/>
            <a:ext cx="2968500" cy="259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アカウント管理</a:t>
            </a:r>
            <a:endParaRPr b="1" sz="1700">
              <a:solidFill>
                <a:schemeClr val="dk2"/>
              </a:solidFill>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b="1" lang="ja" sz="1700">
                <a:solidFill>
                  <a:schemeClr val="accent1"/>
                </a:solidFill>
                <a:latin typeface="Lato"/>
                <a:ea typeface="Lato"/>
                <a:cs typeface="Lato"/>
                <a:sym typeface="Lato"/>
              </a:rPr>
              <a:t>ログイン/ログアウト</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ゲスト</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マイページ</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（予約、口コミ、退会）</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会員側の機能：デモ</a:t>
            </a:r>
            <a:endParaRPr/>
          </a:p>
        </p:txBody>
      </p:sp>
      <p:pic>
        <p:nvPicPr>
          <p:cNvPr id="116" name="Google Shape;116;p17"/>
          <p:cNvPicPr preferRelativeResize="0"/>
          <p:nvPr/>
        </p:nvPicPr>
        <p:blipFill>
          <a:blip r:embed="rId3">
            <a:alphaModFix/>
          </a:blip>
          <a:stretch>
            <a:fillRect/>
          </a:stretch>
        </p:blipFill>
        <p:spPr>
          <a:xfrm>
            <a:off x="5359325" y="721850"/>
            <a:ext cx="3058825" cy="416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管理者側の機能</a:t>
            </a:r>
            <a:endParaRPr/>
          </a:p>
        </p:txBody>
      </p:sp>
      <p:sp>
        <p:nvSpPr>
          <p:cNvPr id="122" name="Google Shape;122;p18"/>
          <p:cNvSpPr/>
          <p:nvPr/>
        </p:nvSpPr>
        <p:spPr>
          <a:xfrm>
            <a:off x="957575" y="2065600"/>
            <a:ext cx="3269400" cy="259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宿</a:t>
            </a:r>
            <a:r>
              <a:rPr b="1" lang="ja" sz="1700">
                <a:solidFill>
                  <a:schemeClr val="dk2"/>
                </a:solidFill>
                <a:latin typeface="Lato"/>
                <a:ea typeface="Lato"/>
                <a:cs typeface="Lato"/>
                <a:sym typeface="Lato"/>
              </a:rPr>
              <a:t>管理</a:t>
            </a:r>
            <a:r>
              <a:rPr b="1" lang="ja" sz="1700">
                <a:solidFill>
                  <a:schemeClr val="dk2"/>
                </a:solidFill>
                <a:latin typeface="Lato"/>
                <a:ea typeface="Lato"/>
                <a:cs typeface="Lato"/>
                <a:sym typeface="Lato"/>
              </a:rPr>
              <a:t>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閲覧・登録</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検索・更新・削除</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プラン情報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閲覧・登録</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更新・削除</a:t>
            </a:r>
            <a:endParaRPr b="1" sz="1700">
              <a:solidFill>
                <a:schemeClr val="accent1"/>
              </a:solidFill>
              <a:latin typeface="Lato"/>
              <a:ea typeface="Lato"/>
              <a:cs typeface="Lato"/>
              <a:sym typeface="Lato"/>
            </a:endParaRPr>
          </a:p>
        </p:txBody>
      </p:sp>
      <p:sp>
        <p:nvSpPr>
          <p:cNvPr id="123" name="Google Shape;123;p18"/>
          <p:cNvSpPr/>
          <p:nvPr/>
        </p:nvSpPr>
        <p:spPr>
          <a:xfrm>
            <a:off x="4869900" y="2065600"/>
            <a:ext cx="3269400" cy="2599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会員管理</a:t>
            </a:r>
            <a:r>
              <a:rPr b="1" lang="ja" sz="1700">
                <a:solidFill>
                  <a:schemeClr val="dk2"/>
                </a:solidFill>
                <a:latin typeface="Lato"/>
                <a:ea typeface="Lato"/>
                <a:cs typeface="Lato"/>
                <a:sym typeface="Lato"/>
              </a:rPr>
              <a:t>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顧客情報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閲覧・検索</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更新・削除</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管理者側の機能：デモ</a:t>
            </a:r>
            <a:endParaRPr/>
          </a:p>
        </p:txBody>
      </p:sp>
      <p:sp>
        <p:nvSpPr>
          <p:cNvPr id="129" name="Google Shape;129;p19"/>
          <p:cNvSpPr txBox="1"/>
          <p:nvPr>
            <p:ph idx="1" type="body"/>
          </p:nvPr>
        </p:nvSpPr>
        <p:spPr>
          <a:xfrm>
            <a:off x="729450" y="2078875"/>
            <a:ext cx="7688700" cy="28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5359325" y="721850"/>
            <a:ext cx="3058825" cy="416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アピールポイント</a:t>
            </a:r>
            <a:endParaRPr/>
          </a:p>
        </p:txBody>
      </p:sp>
      <p:sp>
        <p:nvSpPr>
          <p:cNvPr id="136" name="Google Shape;136;p20"/>
          <p:cNvSpPr txBox="1"/>
          <p:nvPr>
            <p:ph idx="1" type="body"/>
          </p:nvPr>
        </p:nvSpPr>
        <p:spPr>
          <a:xfrm>
            <a:off x="729450" y="2078875"/>
            <a:ext cx="8193900" cy="226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ja" sz="1800"/>
              <a:t>課題として与えられたシステム化要件の</a:t>
            </a:r>
            <a:r>
              <a:rPr b="1" lang="ja" sz="1800"/>
              <a:t>全ての機能を実現</a:t>
            </a:r>
            <a:r>
              <a:rPr lang="ja" sz="1800"/>
              <a:t>した</a:t>
            </a:r>
            <a:endParaRPr sz="1800"/>
          </a:p>
          <a:p>
            <a:pPr indent="-342900" lvl="0" marL="457200" rtl="0" algn="l">
              <a:lnSpc>
                <a:spcPct val="150000"/>
              </a:lnSpc>
              <a:spcBef>
                <a:spcPts val="0"/>
              </a:spcBef>
              <a:spcAft>
                <a:spcPts val="0"/>
              </a:spcAft>
              <a:buSzPts val="1800"/>
              <a:buChar char="●"/>
            </a:pPr>
            <a:r>
              <a:rPr lang="ja" sz="1800"/>
              <a:t>口コミについて投稿者が</a:t>
            </a:r>
            <a:r>
              <a:rPr b="1" lang="ja" sz="1800"/>
              <a:t>後から編集・削除する機能</a:t>
            </a:r>
            <a:r>
              <a:rPr lang="ja" sz="1800"/>
              <a:t>を実装した</a:t>
            </a:r>
            <a:endParaRPr sz="1800"/>
          </a:p>
          <a:p>
            <a:pPr indent="-342900" lvl="0" marL="457200" rtl="0" algn="l">
              <a:lnSpc>
                <a:spcPct val="150000"/>
              </a:lnSpc>
              <a:spcBef>
                <a:spcPts val="0"/>
              </a:spcBef>
              <a:spcAft>
                <a:spcPts val="0"/>
              </a:spcAft>
              <a:buSzPts val="1800"/>
              <a:buChar char="●"/>
            </a:pPr>
            <a:r>
              <a:rPr b="1" lang="ja" sz="1800"/>
              <a:t>セッション管理</a:t>
            </a:r>
            <a:r>
              <a:rPr lang="ja" sz="1800"/>
              <a:t>によって未ログインユーザに宿やプランの情報の閲覧のみ許可し、予約、口コミの投稿を禁止した</a:t>
            </a:r>
            <a:endParaRPr sz="1800"/>
          </a:p>
          <a:p>
            <a:pPr indent="-342900" lvl="0" marL="457200" rtl="0" algn="l">
              <a:lnSpc>
                <a:spcPct val="150000"/>
              </a:lnSpc>
              <a:spcBef>
                <a:spcPts val="0"/>
              </a:spcBef>
              <a:spcAft>
                <a:spcPts val="0"/>
              </a:spcAft>
              <a:buSzPts val="1800"/>
              <a:buChar char="●"/>
            </a:pPr>
            <a:r>
              <a:rPr b="1" lang="ja" sz="1800"/>
              <a:t>見やすい画面デザイン</a:t>
            </a:r>
            <a:r>
              <a:rPr lang="ja" sz="1800"/>
              <a:t>を実現した</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p:nvPr/>
        </p:nvSpPr>
        <p:spPr>
          <a:xfrm>
            <a:off x="285750" y="1376800"/>
            <a:ext cx="4014600" cy="3662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会員側システム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宿をカテゴリ横断で検索する機能を実装する(現状は６つに分かれている)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各種入力がNULLだった場合の処理をメソッドで一括する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口コミの星の数を集計してホテルの評価を計算・表示する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未ログインユーザがログイン後、予約などのタスクに戻れるようにする</a:t>
            </a:r>
            <a:endParaRPr b="1" sz="1700">
              <a:solidFill>
                <a:schemeClr val="accent1"/>
              </a:solidFill>
              <a:latin typeface="Lato"/>
              <a:ea typeface="Lato"/>
              <a:cs typeface="Lato"/>
              <a:sym typeface="Lato"/>
            </a:endParaRPr>
          </a:p>
        </p:txBody>
      </p:sp>
      <p:sp>
        <p:nvSpPr>
          <p:cNvPr id="142" name="Google Shape;142;p21"/>
          <p:cNvSpPr/>
          <p:nvPr/>
        </p:nvSpPr>
        <p:spPr>
          <a:xfrm>
            <a:off x="4791628" y="1376800"/>
            <a:ext cx="4014600" cy="3662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管理者側システム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ログイン管理機能を実装してセキュリティを向上させる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口コミの閲覧・編集・削除を可能にする</a:t>
            </a:r>
            <a:endParaRPr b="1" sz="1700">
              <a:solidFill>
                <a:schemeClr val="accent1"/>
              </a:solidFill>
              <a:latin typeface="Lato"/>
              <a:ea typeface="Lato"/>
              <a:cs typeface="Lato"/>
              <a:sym typeface="Lato"/>
            </a:endParaRPr>
          </a:p>
          <a:p>
            <a:pPr indent="0" lvl="0" marL="0" rtl="0" algn="ctr">
              <a:spcBef>
                <a:spcPts val="1200"/>
              </a:spcBef>
              <a:spcAft>
                <a:spcPts val="0"/>
              </a:spcAft>
              <a:buNone/>
            </a:pPr>
            <a:r>
              <a:t/>
            </a:r>
            <a:endParaRPr>
              <a:latin typeface="Lato"/>
              <a:ea typeface="Lato"/>
              <a:cs typeface="Lato"/>
              <a:sym typeface="Lato"/>
            </a:endParaRPr>
          </a:p>
        </p:txBody>
      </p:sp>
      <p:sp>
        <p:nvSpPr>
          <p:cNvPr id="143" name="Google Shape;143;p21"/>
          <p:cNvSpPr txBox="1"/>
          <p:nvPr>
            <p:ph type="title"/>
          </p:nvPr>
        </p:nvSpPr>
        <p:spPr>
          <a:xfrm>
            <a:off x="729450" y="55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今後の展望</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