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1"/>
  </p:notesMasterIdLst>
  <p:sldIdLst>
    <p:sldId id="259" r:id="rId5"/>
    <p:sldId id="307" r:id="rId6"/>
    <p:sldId id="308" r:id="rId7"/>
    <p:sldId id="260" r:id="rId8"/>
    <p:sldId id="309" r:id="rId9"/>
    <p:sldId id="311" r:id="rId1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a:srgbClr val="EFBD3E"/>
    <a:srgbClr val="C3312F"/>
    <a:srgbClr val="006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9"/>
    <p:restoredTop sz="94754"/>
  </p:normalViewPr>
  <p:slideViewPr>
    <p:cSldViewPr snapToGrid="0" snapToObjects="1">
      <p:cViewPr varScale="1">
        <p:scale>
          <a:sx n="106" d="100"/>
          <a:sy n="106" d="100"/>
        </p:scale>
        <p:origin x="93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1.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extLst>
      <p:ext uri="{BB962C8B-B14F-4D97-AF65-F5344CB8AC3E}">
        <p14:creationId xmlns:p14="http://schemas.microsoft.com/office/powerpoint/2010/main" val="244121566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0" name="Groep 9"/>
          <p:cNvGrpSpPr/>
          <p:nvPr/>
        </p:nvGrpSpPr>
        <p:grpSpPr>
          <a:xfrm>
            <a:off x="2982511" y="-1228655"/>
            <a:ext cx="6226977" cy="490402"/>
            <a:chOff x="0" y="0"/>
            <a:chExt cx="6226976" cy="490400"/>
          </a:xfrm>
        </p:grpSpPr>
        <p:sp>
          <p:nvSpPr>
            <p:cNvPr id="2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39" name="Groep 8"/>
            <p:cNvGrpSpPr/>
            <p:nvPr/>
          </p:nvGrpSpPr>
          <p:grpSpPr>
            <a:xfrm>
              <a:off x="0" y="0"/>
              <a:ext cx="6226975" cy="211381"/>
              <a:chOff x="0" y="0"/>
              <a:chExt cx="6226974" cy="211380"/>
            </a:xfrm>
          </p:grpSpPr>
          <p:sp>
            <p:nvSpPr>
              <p:cNvPr id="2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12032"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1"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 + Beeld</a:t>
            </a: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endParaRPr/>
          </a:p>
        </p:txBody>
      </p:sp>
      <p:sp>
        <p:nvSpPr>
          <p:cNvPr id="253" name="Body Level One…"/>
          <p:cNvSpPr txBox="1">
            <a:spLocks noGrp="1"/>
          </p:cNvSpPr>
          <p:nvPr>
            <p:ph type="body" sz="quarter" idx="1" hasCustomPrompt="1"/>
          </p:nvPr>
        </p:nvSpPr>
        <p:spPr>
          <a:xfrm>
            <a:off x="698500" y="4883660"/>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254" name="Tijdelijke aanduiding voor tekst 20"/>
          <p:cNvSpPr>
            <a:spLocks noGrp="1"/>
          </p:cNvSpPr>
          <p:nvPr>
            <p:ph type="body" sz="quarter" idx="22" hasCustomPrompt="1"/>
          </p:nvPr>
        </p:nvSpPr>
        <p:spPr>
          <a:xfrm>
            <a:off x="698499" y="1712684"/>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t>Plaats hier de titel van de presentatie</a:t>
            </a: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sp>
        <p:nvSpPr>
          <p:cNvPr id="270" name="Slide Number"/>
          <p:cNvSpPr txBox="1">
            <a:spLocks noGrp="1"/>
          </p:cNvSpPr>
          <p:nvPr>
            <p:ph type="sldNum" sz="quarter" idx="2"/>
          </p:nvPr>
        </p:nvSpPr>
        <p:spPr>
          <a:prstGeom prst="rect">
            <a:avLst/>
          </a:prstGeom>
        </p:spPr>
        <p:txBody>
          <a:bodyPr/>
          <a:lstStyle/>
          <a:p>
            <a:fld id="{86CB4B4D-7CA3-9044-876B-883B54F8677D}" type="slidenum">
              <a:t>‹nr.›</a:t>
            </a:fld>
            <a:endParaRP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2737228675"/>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53" r:id="rId1"/>
    <p:sldLayoutId id="2147483668" r:id="rId2"/>
    <p:sldLayoutId id="2147483669" r:id="rId3"/>
    <p:sldLayoutId id="2147483670" r:id="rId4"/>
    <p:sldLayoutId id="2147483671" r:id="rId5"/>
  </p:sldLayoutIdLst>
  <p:transition spd="med"/>
  <p:hf sldNum="0" hdr="0" ftr="0"/>
  <p:txStyles>
    <p:title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1" name="Tijdelijke aanduiding voor afbeelding 38"/>
          <p:cNvGrpSpPr/>
          <p:nvPr/>
        </p:nvGrpSpPr>
        <p:grpSpPr>
          <a:xfrm>
            <a:off x="4852465" y="0"/>
            <a:ext cx="7339534" cy="6858000"/>
            <a:chOff x="0" y="0"/>
            <a:chExt cx="7339532" cy="6858000"/>
          </a:xfrm>
        </p:grpSpPr>
        <p:sp>
          <p:nvSpPr>
            <p:cNvPr id="3149" name="Rectangle"/>
            <p:cNvSpPr/>
            <p:nvPr/>
          </p:nvSpPr>
          <p:spPr>
            <a:xfrm>
              <a:off x="0" y="0"/>
              <a:ext cx="7339533" cy="6858000"/>
            </a:xfrm>
            <a:prstGeom prst="rect">
              <a:avLst/>
            </a:prstGeom>
            <a:solidFill>
              <a:srgbClr val="F2F2F2">
                <a:alpha val="80000"/>
              </a:srgbClr>
            </a:solidFill>
            <a:ln w="12700" cap="flat">
              <a:noFill/>
              <a:miter lim="400000"/>
            </a:ln>
            <a:effectLst/>
          </p:spPr>
          <p:txBody>
            <a:bodyPr wrap="square" lIns="45719" tIns="45719" rIns="45719" bIns="45719" numCol="1" anchor="ctr">
              <a:noAutofit/>
            </a:bodyPr>
            <a:lstStyle/>
            <a:p>
              <a:endParaRPr/>
            </a:p>
          </p:txBody>
        </p:sp>
        <p:pic>
          <p:nvPicPr>
            <p:cNvPr id="3150" name="image11.jpeg" descr="image11.jpeg"/>
            <p:cNvPicPr>
              <a:picLocks noChangeAspect="1"/>
            </p:cNvPicPr>
            <p:nvPr/>
          </p:nvPicPr>
          <p:blipFill>
            <a:blip r:embed="rId2"/>
            <a:srcRect t="32" b="32"/>
            <a:stretch>
              <a:fillRect/>
            </a:stretch>
          </p:blipFill>
          <p:spPr>
            <a:xfrm>
              <a:off x="0" y="-1"/>
              <a:ext cx="7339533" cy="6858002"/>
            </a:xfrm>
            <a:prstGeom prst="rect">
              <a:avLst/>
            </a:prstGeom>
            <a:ln w="12700" cap="flat">
              <a:noFill/>
              <a:miter lim="400000"/>
            </a:ln>
            <a:effectLst/>
          </p:spPr>
        </p:pic>
      </p:grpSp>
      <p:sp>
        <p:nvSpPr>
          <p:cNvPr id="3152" name="Ondertitel 23"/>
          <p:cNvSpPr txBox="1">
            <a:spLocks noGrp="1"/>
          </p:cNvSpPr>
          <p:nvPr>
            <p:ph type="body" sz="quarter" idx="1"/>
          </p:nvPr>
        </p:nvSpPr>
        <p:spPr>
          <a:xfrm>
            <a:off x="698500" y="4883660"/>
            <a:ext cx="3729203" cy="248473"/>
          </a:xfrm>
          <a:prstGeom prst="rect">
            <a:avLst/>
          </a:prstGeom>
        </p:spPr>
        <p:txBody>
          <a:bodyPr/>
          <a:lstStyle/>
          <a:p>
            <a:r>
              <a:rPr lang="en-US" dirty="0"/>
              <a:t>Rosa Maessen</a:t>
            </a:r>
            <a:endParaRPr dirty="0"/>
          </a:p>
        </p:txBody>
      </p:sp>
      <p:sp>
        <p:nvSpPr>
          <p:cNvPr id="3153" name="Tijdelijke aanduiding voor tekst 18"/>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err="1"/>
              <a:t>Ltierature</a:t>
            </a:r>
            <a:endParaRPr dirty="0"/>
          </a:p>
        </p:txBody>
      </p:sp>
      <p:sp>
        <p:nvSpPr>
          <p:cNvPr id="3154" name="Tijdelijke aanduiding voor tekst 42"/>
          <p:cNvSpPr>
            <a:spLocks noGrp="1"/>
          </p:cNvSpPr>
          <p:nvPr>
            <p:ph type="body" idx="2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25000" lnSpcReduction="20000"/>
          </a:bodyPr>
          <a:lstStyle/>
          <a:p>
            <a:r>
              <a:t> </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46EF47-3E6F-417F-A383-6C32B1A97DB7}"/>
              </a:ext>
            </a:extLst>
          </p:cNvPr>
          <p:cNvSpPr>
            <a:spLocks noGrp="1"/>
          </p:cNvSpPr>
          <p:nvPr>
            <p:ph type="title"/>
          </p:nvPr>
        </p:nvSpPr>
        <p:spPr/>
        <p:txBody>
          <a:bodyPr>
            <a:normAutofit fontScale="90000"/>
          </a:bodyPr>
          <a:lstStyle/>
          <a:p>
            <a:r>
              <a:rPr lang="en-GB" dirty="0"/>
              <a:t>Topic</a:t>
            </a:r>
            <a:br>
              <a:rPr lang="en-GB" dirty="0"/>
            </a:br>
            <a:endParaRPr lang="en-GB" dirty="0"/>
          </a:p>
        </p:txBody>
      </p:sp>
      <p:pic>
        <p:nvPicPr>
          <p:cNvPr id="4" name="Afbeelding 3">
            <a:extLst>
              <a:ext uri="{FF2B5EF4-FFF2-40B4-BE49-F238E27FC236}">
                <a16:creationId xmlns:a16="http://schemas.microsoft.com/office/drawing/2014/main" id="{5C177321-47CF-49BC-AA57-C1CB5CB87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69" y="1969607"/>
            <a:ext cx="11174061" cy="2152511"/>
          </a:xfrm>
          <a:prstGeom prst="rect">
            <a:avLst/>
          </a:prstGeom>
        </p:spPr>
      </p:pic>
      <p:sp>
        <p:nvSpPr>
          <p:cNvPr id="9" name="Tekstvak 8">
            <a:extLst>
              <a:ext uri="{FF2B5EF4-FFF2-40B4-BE49-F238E27FC236}">
                <a16:creationId xmlns:a16="http://schemas.microsoft.com/office/drawing/2014/main" id="{8C45880B-3EE8-4498-B46B-A1AE1CF7D26A}"/>
              </a:ext>
            </a:extLst>
          </p:cNvPr>
          <p:cNvSpPr txBox="1"/>
          <p:nvPr/>
        </p:nvSpPr>
        <p:spPr>
          <a:xfrm>
            <a:off x="508969" y="4097179"/>
            <a:ext cx="11112223"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100" b="0" i="0" dirty="0" err="1">
                <a:solidFill>
                  <a:schemeClr val="bg1">
                    <a:lumMod val="50000"/>
                  </a:schemeClr>
                </a:solidFill>
                <a:effectLst/>
                <a:latin typeface="Arial" panose="020B0604020202020204" pitchFamily="34" charset="0"/>
              </a:rPr>
              <a:t>Peternel</a:t>
            </a:r>
            <a:r>
              <a:rPr lang="en-GB" sz="1100" b="0" i="0" dirty="0">
                <a:solidFill>
                  <a:schemeClr val="bg1">
                    <a:lumMod val="50000"/>
                  </a:schemeClr>
                </a:solidFill>
                <a:effectLst/>
                <a:latin typeface="Arial" panose="020B0604020202020204" pitchFamily="34" charset="0"/>
              </a:rPr>
              <a:t>, L., &amp; </a:t>
            </a:r>
            <a:r>
              <a:rPr lang="en-GB" sz="1100" b="0" i="0" dirty="0" err="1">
                <a:solidFill>
                  <a:schemeClr val="bg1">
                    <a:lumMod val="50000"/>
                  </a:schemeClr>
                </a:solidFill>
                <a:effectLst/>
                <a:latin typeface="Arial" panose="020B0604020202020204" pitchFamily="34" charset="0"/>
              </a:rPr>
              <a:t>Ajoudani</a:t>
            </a:r>
            <a:r>
              <a:rPr lang="en-GB" sz="1100" b="0" i="0" dirty="0">
                <a:solidFill>
                  <a:schemeClr val="bg1">
                    <a:lumMod val="50000"/>
                  </a:schemeClr>
                </a:solidFill>
                <a:effectLst/>
                <a:latin typeface="Arial" panose="020B0604020202020204" pitchFamily="34" charset="0"/>
              </a:rPr>
              <a:t>, A. (2017, November). Robots learning from robots: A proof of concept study for co-manipulation tasks. In </a:t>
            </a:r>
            <a:r>
              <a:rPr lang="en-GB" sz="1100" b="0" i="1" dirty="0">
                <a:solidFill>
                  <a:schemeClr val="bg1">
                    <a:lumMod val="50000"/>
                  </a:schemeClr>
                </a:solidFill>
                <a:effectLst/>
                <a:latin typeface="Arial" panose="020B0604020202020204" pitchFamily="34" charset="0"/>
              </a:rPr>
              <a:t>2017 IEEE-RAS 17th International Conference on Humanoid Robotics (Humanoids)</a:t>
            </a:r>
            <a:r>
              <a:rPr lang="en-GB" sz="1100" b="0" i="0" dirty="0">
                <a:solidFill>
                  <a:schemeClr val="bg1">
                    <a:lumMod val="50000"/>
                  </a:schemeClr>
                </a:solidFill>
                <a:effectLst/>
                <a:latin typeface="Arial" panose="020B0604020202020204" pitchFamily="34" charset="0"/>
              </a:rPr>
              <a:t> (pp. 484-490). IEEE.</a:t>
            </a:r>
            <a:endParaRPr lang="en-GB" sz="1100" dirty="0">
              <a:solidFill>
                <a:schemeClr val="bg1">
                  <a:lumMod val="50000"/>
                </a:schemeClr>
              </a:solidFill>
            </a:endParaRPr>
          </a:p>
        </p:txBody>
      </p:sp>
      <p:pic>
        <p:nvPicPr>
          <p:cNvPr id="6" name="Afbeelding 5" descr="Afbeelding met tekst&#10;&#10;Automatisch gegenereerde beschrijving">
            <a:extLst>
              <a:ext uri="{FF2B5EF4-FFF2-40B4-BE49-F238E27FC236}">
                <a16:creationId xmlns:a16="http://schemas.microsoft.com/office/drawing/2014/main" id="{B8392C01-CDA6-4362-9225-39EDFB802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0196" y="986699"/>
            <a:ext cx="7107170" cy="5025913"/>
          </a:xfrm>
          <a:prstGeom prst="rect">
            <a:avLst/>
          </a:prstGeom>
        </p:spPr>
      </p:pic>
    </p:spTree>
    <p:extLst>
      <p:ext uri="{BB962C8B-B14F-4D97-AF65-F5344CB8AC3E}">
        <p14:creationId xmlns:p14="http://schemas.microsoft.com/office/powerpoint/2010/main" val="1207187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64FEFD-B5A9-4A6A-B4DD-E44726CE3561}"/>
              </a:ext>
            </a:extLst>
          </p:cNvPr>
          <p:cNvSpPr>
            <a:spLocks noGrp="1"/>
          </p:cNvSpPr>
          <p:nvPr>
            <p:ph type="title"/>
          </p:nvPr>
        </p:nvSpPr>
        <p:spPr/>
        <p:txBody>
          <a:bodyPr/>
          <a:lstStyle/>
          <a:p>
            <a:r>
              <a:rPr lang="en-GB" dirty="0"/>
              <a:t>Research question</a:t>
            </a:r>
          </a:p>
        </p:txBody>
      </p:sp>
      <p:sp>
        <p:nvSpPr>
          <p:cNvPr id="5" name="Tekstvak 4">
            <a:extLst>
              <a:ext uri="{FF2B5EF4-FFF2-40B4-BE49-F238E27FC236}">
                <a16:creationId xmlns:a16="http://schemas.microsoft.com/office/drawing/2014/main" id="{B16C1CFF-8EDC-4206-B4BC-D5D48A503363}"/>
              </a:ext>
            </a:extLst>
          </p:cNvPr>
          <p:cNvSpPr txBox="1"/>
          <p:nvPr/>
        </p:nvSpPr>
        <p:spPr>
          <a:xfrm>
            <a:off x="955964" y="2352192"/>
            <a:ext cx="10016836"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GB" sz="2400" dirty="0"/>
              <a:t>“How do methods, found in literature, </a:t>
            </a:r>
            <a:r>
              <a:rPr lang="en-GB" sz="2400" dirty="0">
                <a:solidFill>
                  <a:srgbClr val="00A6D6"/>
                </a:solidFill>
              </a:rPr>
              <a:t>enable continuous skill learning </a:t>
            </a:r>
            <a:r>
              <a:rPr lang="en-GB" sz="2400" dirty="0"/>
              <a:t>during collaboration with experts, and how does the </a:t>
            </a:r>
            <a:r>
              <a:rPr lang="en-GB" sz="2400" dirty="0">
                <a:solidFill>
                  <a:srgbClr val="EFBD3E"/>
                </a:solidFill>
              </a:rPr>
              <a:t>learned skill change</a:t>
            </a:r>
            <a:r>
              <a:rPr lang="en-GB" sz="2400" b="1" dirty="0">
                <a:solidFill>
                  <a:srgbClr val="EFBD3E"/>
                </a:solidFill>
              </a:rPr>
              <a:t> </a:t>
            </a:r>
            <a:r>
              <a:rPr lang="en-GB" sz="2400" dirty="0"/>
              <a:t>during the learning process?”</a:t>
            </a:r>
          </a:p>
        </p:txBody>
      </p:sp>
    </p:spTree>
    <p:extLst>
      <p:ext uri="{BB962C8B-B14F-4D97-AF65-F5344CB8AC3E}">
        <p14:creationId xmlns:p14="http://schemas.microsoft.com/office/powerpoint/2010/main" val="108167439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en-GB" dirty="0"/>
              <a:t>Structure Literature</a:t>
            </a:r>
            <a:endParaRPr dirty="0"/>
          </a:p>
        </p:txBody>
      </p:sp>
      <p:sp>
        <p:nvSpPr>
          <p:cNvPr id="3158" name="Tijdelijke aanduiding voor verticale tekst 10"/>
          <p:cNvSpPr txBox="1">
            <a:spLocks noGrp="1"/>
          </p:cNvSpPr>
          <p:nvPr>
            <p:ph type="body" idx="1"/>
          </p:nvPr>
        </p:nvSpPr>
        <p:spPr>
          <a:xfrm>
            <a:off x="698499" y="1591899"/>
            <a:ext cx="8669945" cy="2907673"/>
          </a:xfrm>
          <a:prstGeom prst="rect">
            <a:avLst/>
          </a:prstGeom>
        </p:spPr>
        <p:txBody>
          <a:bodyPr numCol="2">
            <a:normAutofit/>
          </a:bodyPr>
          <a:lstStyle/>
          <a:p>
            <a:pPr lvl="4" defTabSz="914400">
              <a:buFont typeface="+mj-lt"/>
              <a:buAutoNum type="arabicPeriod"/>
            </a:pPr>
            <a:r>
              <a:rPr lang="en-US" dirty="0"/>
              <a:t>Introduction</a:t>
            </a:r>
          </a:p>
          <a:p>
            <a:pPr lvl="4" defTabSz="914400">
              <a:buFont typeface="+mj-lt"/>
              <a:buAutoNum type="arabicPeriod"/>
            </a:pPr>
            <a:r>
              <a:rPr lang="en-US" dirty="0"/>
              <a:t>Skill Learning Methods</a:t>
            </a:r>
          </a:p>
          <a:p>
            <a:pPr lvl="5" defTabSz="914400">
              <a:buFont typeface="+mj-lt"/>
              <a:buAutoNum type="arabicPeriod"/>
            </a:pPr>
            <a:r>
              <a:rPr lang="en-US" dirty="0"/>
              <a:t>Markov Decision Process</a:t>
            </a:r>
            <a:endParaRPr dirty="0"/>
          </a:p>
          <a:p>
            <a:pPr lvl="5" defTabSz="914400">
              <a:buFontTx/>
              <a:buAutoNum type="arabicPeriod"/>
            </a:pPr>
            <a:r>
              <a:rPr lang="en-US" dirty="0"/>
              <a:t>Imitation Learning</a:t>
            </a:r>
          </a:p>
          <a:p>
            <a:pPr lvl="5" defTabSz="914400">
              <a:buFontTx/>
              <a:buAutoNum type="arabicPeriod"/>
            </a:pPr>
            <a:r>
              <a:rPr lang="en-US" dirty="0"/>
              <a:t>Reinforcement Learning</a:t>
            </a:r>
          </a:p>
          <a:p>
            <a:pPr lvl="5" defTabSz="914400">
              <a:buFontTx/>
              <a:buAutoNum type="arabicPeriod"/>
            </a:pPr>
            <a:r>
              <a:rPr lang="en-US" dirty="0"/>
              <a:t>Summary</a:t>
            </a:r>
            <a:br>
              <a:rPr lang="en-US" dirty="0"/>
            </a:br>
            <a:br>
              <a:rPr lang="en-US" dirty="0"/>
            </a:br>
            <a:br>
              <a:rPr lang="en-US" dirty="0"/>
            </a:br>
            <a:endParaRPr lang="en-US" dirty="0"/>
          </a:p>
          <a:p>
            <a:pPr lvl="4" defTabSz="914400">
              <a:buFontTx/>
              <a:buAutoNum type="arabicPeriod"/>
            </a:pPr>
            <a:r>
              <a:rPr lang="en-US" dirty="0"/>
              <a:t>Continuous Skill Learning</a:t>
            </a:r>
          </a:p>
          <a:p>
            <a:pPr lvl="5" defTabSz="914400">
              <a:buFontTx/>
              <a:buAutoNum type="arabicPeriod"/>
            </a:pPr>
            <a:r>
              <a:rPr lang="en-US" dirty="0"/>
              <a:t>State Input</a:t>
            </a:r>
          </a:p>
          <a:p>
            <a:pPr lvl="5" defTabSz="914400">
              <a:buFontTx/>
              <a:buAutoNum type="arabicPeriod"/>
            </a:pPr>
            <a:r>
              <a:rPr lang="en-US" dirty="0"/>
              <a:t>Reinforcement Learning</a:t>
            </a:r>
          </a:p>
          <a:p>
            <a:pPr lvl="5" defTabSz="914400">
              <a:buFontTx/>
              <a:buAutoNum type="arabicPeriod"/>
            </a:pPr>
            <a:r>
              <a:rPr lang="en-US" dirty="0"/>
              <a:t>Summary</a:t>
            </a:r>
          </a:p>
          <a:p>
            <a:pPr lvl="4" defTabSz="914400">
              <a:buFontTx/>
              <a:buAutoNum type="arabicPeriod"/>
            </a:pPr>
            <a:r>
              <a:rPr lang="en-US" dirty="0"/>
              <a:t>Discussion</a:t>
            </a:r>
          </a:p>
          <a:p>
            <a:pPr lvl="4" defTabSz="914400">
              <a:buFontTx/>
              <a:buAutoNum type="arabicPeriod"/>
            </a:pPr>
            <a:r>
              <a:rPr lang="en-US" dirty="0"/>
              <a:t>Conclusion</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6F6422-3909-4680-A4F2-AEEAE0DAFCDA}"/>
              </a:ext>
            </a:extLst>
          </p:cNvPr>
          <p:cNvSpPr>
            <a:spLocks noGrp="1"/>
          </p:cNvSpPr>
          <p:nvPr>
            <p:ph type="title"/>
          </p:nvPr>
        </p:nvSpPr>
        <p:spPr/>
        <p:txBody>
          <a:bodyPr>
            <a:normAutofit/>
          </a:bodyPr>
          <a:lstStyle/>
          <a:p>
            <a:r>
              <a:rPr lang="en-GB" dirty="0"/>
              <a:t>Chapter 2: </a:t>
            </a:r>
            <a:r>
              <a:rPr lang="en-US" dirty="0"/>
              <a:t>Skill Learning Methods</a:t>
            </a:r>
            <a:endParaRPr lang="en-GB" dirty="0"/>
          </a:p>
        </p:txBody>
      </p:sp>
      <p:sp>
        <p:nvSpPr>
          <p:cNvPr id="3" name="Tijdelijke aanduiding voor tekst 2">
            <a:extLst>
              <a:ext uri="{FF2B5EF4-FFF2-40B4-BE49-F238E27FC236}">
                <a16:creationId xmlns:a16="http://schemas.microsoft.com/office/drawing/2014/main" id="{753A2B52-4767-4A72-8D7A-C717AEF61D62}"/>
              </a:ext>
            </a:extLst>
          </p:cNvPr>
          <p:cNvSpPr>
            <a:spLocks noGrp="1"/>
          </p:cNvSpPr>
          <p:nvPr>
            <p:ph type="body" idx="1"/>
          </p:nvPr>
        </p:nvSpPr>
        <p:spPr>
          <a:xfrm>
            <a:off x="698500" y="1591900"/>
            <a:ext cx="5397500" cy="4356464"/>
          </a:xfrm>
        </p:spPr>
        <p:txBody>
          <a:bodyPr/>
          <a:lstStyle/>
          <a:p>
            <a:pPr marL="0" indent="0" algn="ctr">
              <a:buNone/>
            </a:pPr>
            <a:r>
              <a:rPr lang="en-GB" i="1" dirty="0">
                <a:solidFill>
                  <a:srgbClr val="00A6D6"/>
                </a:solidFill>
              </a:rPr>
              <a:t>Imitation Learning</a:t>
            </a:r>
          </a:p>
          <a:p>
            <a:pPr marL="0" indent="0">
              <a:buNone/>
            </a:pPr>
            <a:r>
              <a:rPr lang="en-GB" dirty="0"/>
              <a:t>Behavioural Cloning</a:t>
            </a:r>
          </a:p>
          <a:p>
            <a:r>
              <a:rPr lang="en-GB" dirty="0"/>
              <a:t>DMP, </a:t>
            </a:r>
            <a:r>
              <a:rPr lang="en-GB" dirty="0" err="1"/>
              <a:t>ProMP</a:t>
            </a:r>
            <a:r>
              <a:rPr lang="en-GB" dirty="0"/>
              <a:t>, HMM, GMM/GMR, GP</a:t>
            </a:r>
          </a:p>
          <a:p>
            <a:pPr marL="0" indent="0">
              <a:buNone/>
            </a:pPr>
            <a:r>
              <a:rPr lang="en-GB" dirty="0"/>
              <a:t>Inverse Reinforcement Learning</a:t>
            </a:r>
          </a:p>
          <a:p>
            <a:r>
              <a:rPr lang="en-GB" dirty="0"/>
              <a:t>Max Margin, Maximum Entropy</a:t>
            </a:r>
          </a:p>
        </p:txBody>
      </p:sp>
      <p:sp>
        <p:nvSpPr>
          <p:cNvPr id="4" name="Tijdelijke aanduiding voor tekst 2">
            <a:extLst>
              <a:ext uri="{FF2B5EF4-FFF2-40B4-BE49-F238E27FC236}">
                <a16:creationId xmlns:a16="http://schemas.microsoft.com/office/drawing/2014/main" id="{9C9911AB-8CE0-4553-8A84-FBCF2657D334}"/>
              </a:ext>
            </a:extLst>
          </p:cNvPr>
          <p:cNvSpPr txBox="1">
            <a:spLocks/>
          </p:cNvSpPr>
          <p:nvPr/>
        </p:nvSpPr>
        <p:spPr>
          <a:xfrm>
            <a:off x="6096000" y="1591900"/>
            <a:ext cx="5397500" cy="43564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0" indent="0" algn="ctr">
              <a:buNone/>
            </a:pPr>
            <a:r>
              <a:rPr lang="en-GB" i="1" dirty="0">
                <a:solidFill>
                  <a:srgbClr val="00A6D6"/>
                </a:solidFill>
              </a:rPr>
              <a:t>Reinforcement Learning</a:t>
            </a:r>
          </a:p>
          <a:p>
            <a:pPr marL="0" indent="0">
              <a:buNone/>
            </a:pPr>
            <a:r>
              <a:rPr lang="en-GB" dirty="0"/>
              <a:t>Value Function</a:t>
            </a:r>
          </a:p>
          <a:p>
            <a:r>
              <a:rPr lang="en-GB" dirty="0"/>
              <a:t>Monte Carlo, TD, Dynamic Programming</a:t>
            </a:r>
          </a:p>
          <a:p>
            <a:pPr marL="0" indent="0">
              <a:buNone/>
            </a:pPr>
            <a:r>
              <a:rPr lang="en-GB" dirty="0"/>
              <a:t>Policy Search</a:t>
            </a:r>
          </a:p>
          <a:p>
            <a:r>
              <a:rPr lang="en-GB" dirty="0"/>
              <a:t>Policy Gradient, Expectation Maximization, Information-Theoretic Insights</a:t>
            </a:r>
          </a:p>
          <a:p>
            <a:pPr marL="0" indent="0">
              <a:buNone/>
            </a:pPr>
            <a:r>
              <a:rPr lang="en-GB" dirty="0"/>
              <a:t>Actor-critic</a:t>
            </a:r>
          </a:p>
          <a:p>
            <a:r>
              <a:rPr lang="en-GB" dirty="0"/>
              <a:t>Class of PG Methods</a:t>
            </a:r>
          </a:p>
          <a:p>
            <a:endParaRPr lang="en-GB" dirty="0"/>
          </a:p>
        </p:txBody>
      </p:sp>
    </p:spTree>
    <p:extLst>
      <p:ext uri="{BB962C8B-B14F-4D97-AF65-F5344CB8AC3E}">
        <p14:creationId xmlns:p14="http://schemas.microsoft.com/office/powerpoint/2010/main" val="136745113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6F6422-3909-4680-A4F2-AEEAE0DAFCDA}"/>
              </a:ext>
            </a:extLst>
          </p:cNvPr>
          <p:cNvSpPr>
            <a:spLocks noGrp="1"/>
          </p:cNvSpPr>
          <p:nvPr>
            <p:ph type="title"/>
          </p:nvPr>
        </p:nvSpPr>
        <p:spPr/>
        <p:txBody>
          <a:bodyPr>
            <a:normAutofit/>
          </a:bodyPr>
          <a:lstStyle/>
          <a:p>
            <a:r>
              <a:rPr lang="en-GB" dirty="0"/>
              <a:t>Chapter </a:t>
            </a:r>
            <a:r>
              <a:rPr lang="en-US" dirty="0"/>
              <a:t>3: Continuous Skill Learning</a:t>
            </a:r>
            <a:endParaRPr lang="en-GB" dirty="0"/>
          </a:p>
        </p:txBody>
      </p:sp>
      <p:sp>
        <p:nvSpPr>
          <p:cNvPr id="3" name="Tijdelijke aanduiding voor tekst 2">
            <a:extLst>
              <a:ext uri="{FF2B5EF4-FFF2-40B4-BE49-F238E27FC236}">
                <a16:creationId xmlns:a16="http://schemas.microsoft.com/office/drawing/2014/main" id="{753A2B52-4767-4A72-8D7A-C717AEF61D62}"/>
              </a:ext>
            </a:extLst>
          </p:cNvPr>
          <p:cNvSpPr>
            <a:spLocks noGrp="1"/>
          </p:cNvSpPr>
          <p:nvPr>
            <p:ph type="body" idx="1"/>
          </p:nvPr>
        </p:nvSpPr>
        <p:spPr>
          <a:xfrm>
            <a:off x="698500" y="1591900"/>
            <a:ext cx="5397500" cy="4356464"/>
          </a:xfrm>
        </p:spPr>
        <p:txBody>
          <a:bodyPr/>
          <a:lstStyle/>
          <a:p>
            <a:pPr marL="0" indent="0">
              <a:buNone/>
            </a:pPr>
            <a:r>
              <a:rPr lang="en-GB" dirty="0"/>
              <a:t>Based on state input</a:t>
            </a:r>
          </a:p>
          <a:p>
            <a:r>
              <a:rPr lang="en-GB" dirty="0"/>
              <a:t>Position, Joint Angle, Force, Torque</a:t>
            </a:r>
          </a:p>
          <a:p>
            <a:pPr marL="0" indent="0">
              <a:buNone/>
            </a:pPr>
            <a:r>
              <a:rPr lang="en-GB" dirty="0"/>
              <a:t>Reinforcement Learning</a:t>
            </a:r>
          </a:p>
          <a:p>
            <a:pPr marL="0" indent="0">
              <a:buNone/>
            </a:pPr>
            <a:endParaRPr lang="en-GB" dirty="0"/>
          </a:p>
        </p:txBody>
      </p:sp>
      <p:pic>
        <p:nvPicPr>
          <p:cNvPr id="6" name="Afbeelding 5">
            <a:extLst>
              <a:ext uri="{FF2B5EF4-FFF2-40B4-BE49-F238E27FC236}">
                <a16:creationId xmlns:a16="http://schemas.microsoft.com/office/drawing/2014/main" id="{A5C31D44-AF83-40ED-B7A1-D3174316C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4488" y="1811660"/>
            <a:ext cx="4439012" cy="2725623"/>
          </a:xfrm>
          <a:prstGeom prst="rect">
            <a:avLst/>
          </a:prstGeom>
        </p:spPr>
      </p:pic>
      <p:sp>
        <p:nvSpPr>
          <p:cNvPr id="7" name="Rechthoek 6">
            <a:extLst>
              <a:ext uri="{FF2B5EF4-FFF2-40B4-BE49-F238E27FC236}">
                <a16:creationId xmlns:a16="http://schemas.microsoft.com/office/drawing/2014/main" id="{8CD96B82-1391-4951-90F2-1088D6FD5773}"/>
              </a:ext>
            </a:extLst>
          </p:cNvPr>
          <p:cNvSpPr/>
          <p:nvPr/>
        </p:nvSpPr>
        <p:spPr>
          <a:xfrm>
            <a:off x="7078859" y="1730179"/>
            <a:ext cx="2225768" cy="1022074"/>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Arial"/>
              <a:ea typeface="Arial"/>
              <a:cs typeface="Arial"/>
              <a:sym typeface="Arial"/>
            </a:endParaRPr>
          </a:p>
        </p:txBody>
      </p:sp>
      <p:sp>
        <p:nvSpPr>
          <p:cNvPr id="8" name="Rechthoek 7">
            <a:extLst>
              <a:ext uri="{FF2B5EF4-FFF2-40B4-BE49-F238E27FC236}">
                <a16:creationId xmlns:a16="http://schemas.microsoft.com/office/drawing/2014/main" id="{640DF486-3540-4302-A030-97A40C036F7B}"/>
              </a:ext>
            </a:extLst>
          </p:cNvPr>
          <p:cNvSpPr/>
          <p:nvPr/>
        </p:nvSpPr>
        <p:spPr>
          <a:xfrm>
            <a:off x="7078859" y="2833733"/>
            <a:ext cx="4054568" cy="923453"/>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3709331"/>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211028-TU Delft_Template_16X9_NL_V4.2 no instr+anim  -  Alleen-lezen" id="{6E8E9917-EA90-AE48-A4D8-5EB517FAB99B}" vid="{175A466C-86BA-8C43-B439-68D77508581F}"/>
    </a:ext>
  </a:ext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7F544C-4EA6-42D2-B10E-804023A44CA0}">
  <ds:schemaRefs>
    <ds:schemaRef ds:uri="http://schemas.microsoft.com/sharepoint/v3/contenttype/forms"/>
  </ds:schemaRefs>
</ds:datastoreItem>
</file>

<file path=customXml/itemProps2.xml><?xml version="1.0" encoding="utf-8"?>
<ds:datastoreItem xmlns:ds="http://schemas.openxmlformats.org/officeDocument/2006/customXml" ds:itemID="{7F2EC280-D4BD-4A1A-ADA5-612003BA70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7E667A7-FD84-49EE-AB32-A7E9B7A236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Meeting David</Template>
  <TotalTime>1342</TotalTime>
  <Words>187</Words>
  <Application>Microsoft Office PowerPoint</Application>
  <PresentationFormat>Breedbeeld</PresentationFormat>
  <Paragraphs>37</Paragraphs>
  <Slides>6</Slides>
  <Notes>0</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6</vt:i4>
      </vt:variant>
    </vt:vector>
  </HeadingPairs>
  <TitlesOfParts>
    <vt:vector size="15" baseType="lpstr">
      <vt:lpstr>Arial</vt:lpstr>
      <vt:lpstr>Calibri</vt:lpstr>
      <vt:lpstr>Open Sans</vt:lpstr>
      <vt:lpstr>Open Sans Bold</vt:lpstr>
      <vt:lpstr>Roboto Slab Regular Regular</vt:lpstr>
      <vt:lpstr>Segoe UI</vt:lpstr>
      <vt:lpstr>Segoe UI Light</vt:lpstr>
      <vt:lpstr>Wingdings</vt:lpstr>
      <vt:lpstr>TU Delft</vt:lpstr>
      <vt:lpstr>PowerPoint-presentatie</vt:lpstr>
      <vt:lpstr>Topic </vt:lpstr>
      <vt:lpstr>Research question</vt:lpstr>
      <vt:lpstr>Structure Literature</vt:lpstr>
      <vt:lpstr>Chapter 2: Skill Learning Methods</vt:lpstr>
      <vt:lpstr>Chapter 3: Continuous Skill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Rosa Maessen</dc:creator>
  <cp:lastModifiedBy>Rosa Maessen</cp:lastModifiedBy>
  <cp:revision>4</cp:revision>
  <dcterms:created xsi:type="dcterms:W3CDTF">2022-02-02T07:56:16Z</dcterms:created>
  <dcterms:modified xsi:type="dcterms:W3CDTF">2022-02-03T12:53:07Z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