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9" r:id="rId5"/>
    <p:sldId id="308" r:id="rId6"/>
    <p:sldId id="261" r:id="rId7"/>
    <p:sldId id="309" r:id="rId8"/>
    <p:sldId id="318" r:id="rId9"/>
    <p:sldId id="317" r:id="rId10"/>
    <p:sldId id="310" r:id="rId11"/>
    <p:sldId id="319" r:id="rId12"/>
    <p:sldId id="315" r:id="rId13"/>
    <p:sldId id="312" r:id="rId14"/>
    <p:sldId id="311" r:id="rId15"/>
    <p:sldId id="316" r:id="rId16"/>
    <p:sldId id="313" r:id="rId17"/>
    <p:sldId id="314"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E3E"/>
    <a:srgbClr val="00A390"/>
    <a:srgbClr val="C3312F"/>
    <a:srgbClr val="EFBD3E"/>
    <a:srgbClr val="F0F0F0"/>
    <a:srgbClr val="00B7D3"/>
    <a:srgbClr val="0066A2"/>
    <a:srgbClr val="00A6D6"/>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9"/>
    <p:restoredTop sz="94754"/>
  </p:normalViewPr>
  <p:slideViewPr>
    <p:cSldViewPr snapToGrid="0" snapToObjects="1">
      <p:cViewPr varScale="1">
        <p:scale>
          <a:sx n="106" d="100"/>
          <a:sy n="106" d="100"/>
        </p:scale>
        <p:origin x="93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244121566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73722867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extLst>
      <p:ext uri="{BB962C8B-B14F-4D97-AF65-F5344CB8AC3E}">
        <p14:creationId xmlns:p14="http://schemas.microsoft.com/office/powerpoint/2010/main" val="32833069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ransition spd="med"/>
  <p:hf sldNum="0" hdr="0" ftr="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5"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dirty="0"/>
            </a:p>
          </p:txBody>
        </p:sp>
        <p:pic>
          <p:nvPicPr>
            <p:cNvPr id="3150" name="image11.jpeg" descr="image11.jpeg"/>
            <p:cNvPicPr>
              <a:picLocks noChangeAspect="1"/>
            </p:cNvPicPr>
            <p:nvPr/>
          </p:nvPicPr>
          <p:blipFill>
            <a:blip r:embed="rId2"/>
            <a:srcRect t="32" b="32"/>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US" dirty="0"/>
              <a:t>Rosa Maessen</a:t>
            </a:r>
            <a:endParaRPr dirty="0"/>
          </a:p>
        </p:txBody>
      </p:sp>
      <p:sp>
        <p:nvSpPr>
          <p:cNvPr id="3153" name="Tijdelijke aanduiding voor tekst 18"/>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Meeting</a:t>
            </a:r>
          </a:p>
          <a:p>
            <a:r>
              <a:rPr lang="en-US" dirty="0"/>
              <a:t>23-2-2022</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rPr dirty="0"/>
              <a:t> </a:t>
            </a:r>
          </a:p>
        </p:txBody>
      </p:sp>
      <p:pic>
        <p:nvPicPr>
          <p:cNvPr id="3" name="Afbeelding 2">
            <a:extLst>
              <a:ext uri="{FF2B5EF4-FFF2-40B4-BE49-F238E27FC236}">
                <a16:creationId xmlns:a16="http://schemas.microsoft.com/office/drawing/2014/main" id="{CD17C923-4E35-4017-885B-DC79DC46B4FE}"/>
              </a:ext>
            </a:extLst>
          </p:cNvPr>
          <p:cNvPicPr>
            <a:picLocks noChangeAspect="1"/>
          </p:cNvPicPr>
          <p:nvPr/>
        </p:nvPicPr>
        <p:blipFill rotWithShape="1">
          <a:blip r:embed="rId3">
            <a:extLst>
              <a:ext uri="{28A0092B-C50C-407E-A947-70E740481C1C}">
                <a14:useLocalDpi xmlns:a14="http://schemas.microsoft.com/office/drawing/2010/main" val="0"/>
              </a:ext>
            </a:extLst>
          </a:blip>
          <a:srcRect t="37669"/>
          <a:stretch/>
        </p:blipFill>
        <p:spPr>
          <a:xfrm>
            <a:off x="4852465" y="1"/>
            <a:ext cx="7339535"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BB7665-FBED-4B7B-9E2D-B0C04F950AE2}"/>
              </a:ext>
            </a:extLst>
          </p:cNvPr>
          <p:cNvSpPr>
            <a:spLocks noGrp="1"/>
          </p:cNvSpPr>
          <p:nvPr>
            <p:ph type="title"/>
          </p:nvPr>
        </p:nvSpPr>
        <p:spPr/>
        <p:txBody>
          <a:bodyPr/>
          <a:lstStyle/>
          <a:p>
            <a:r>
              <a:rPr lang="en-GB" dirty="0"/>
              <a:t>Proposal 2 – Sub-questions </a:t>
            </a:r>
          </a:p>
        </p:txBody>
      </p:sp>
      <p:sp>
        <p:nvSpPr>
          <p:cNvPr id="3" name="Tijdelijke aanduiding voor tekst 2">
            <a:extLst>
              <a:ext uri="{FF2B5EF4-FFF2-40B4-BE49-F238E27FC236}">
                <a16:creationId xmlns:a16="http://schemas.microsoft.com/office/drawing/2014/main" id="{4C2AF9AC-D2C3-48A0-A2D0-493C38B42804}"/>
              </a:ext>
            </a:extLst>
          </p:cNvPr>
          <p:cNvSpPr>
            <a:spLocks noGrp="1"/>
          </p:cNvSpPr>
          <p:nvPr>
            <p:ph type="body" idx="1"/>
          </p:nvPr>
        </p:nvSpPr>
        <p:spPr/>
        <p:txBody>
          <a:bodyPr/>
          <a:lstStyle/>
          <a:p>
            <a:pPr marL="342900" indent="-342900">
              <a:buFont typeface="+mj-lt"/>
              <a:buAutoNum type="arabicPeriod"/>
            </a:pPr>
            <a:r>
              <a:rPr lang="en-GB" dirty="0"/>
              <a:t>How can a reward function be generic, defined for different robotic tasks?</a:t>
            </a:r>
          </a:p>
          <a:p>
            <a:pPr marL="342900" indent="-342900">
              <a:buFont typeface="+mj-lt"/>
              <a:buAutoNum type="arabicPeriod"/>
            </a:pPr>
            <a:r>
              <a:rPr lang="en-GB" dirty="0"/>
              <a:t>Does changing the parameters of a reward function result in different robotic </a:t>
            </a:r>
            <a:r>
              <a:rPr lang="en-US" dirty="0"/>
              <a:t>behavior</a:t>
            </a:r>
            <a:r>
              <a:rPr lang="en-GB" dirty="0"/>
              <a:t> while executing the same task?</a:t>
            </a:r>
          </a:p>
          <a:p>
            <a:pPr marL="342900" indent="-342900">
              <a:buFont typeface="+mj-lt"/>
              <a:buAutoNum type="arabicPeriod"/>
            </a:pPr>
            <a:r>
              <a:rPr lang="en-GB" dirty="0"/>
              <a:t>Can reward functions, obtained for a certain task, be useful for others?</a:t>
            </a:r>
          </a:p>
        </p:txBody>
      </p:sp>
    </p:spTree>
    <p:extLst>
      <p:ext uri="{BB962C8B-B14F-4D97-AF65-F5344CB8AC3E}">
        <p14:creationId xmlns:p14="http://schemas.microsoft.com/office/powerpoint/2010/main" val="21073322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CA5A7-88F0-483C-9608-69CA87E1E91A}"/>
              </a:ext>
            </a:extLst>
          </p:cNvPr>
          <p:cNvSpPr>
            <a:spLocks noGrp="1"/>
          </p:cNvSpPr>
          <p:nvPr>
            <p:ph type="title"/>
          </p:nvPr>
        </p:nvSpPr>
        <p:spPr/>
        <p:txBody>
          <a:bodyPr/>
          <a:lstStyle/>
          <a:p>
            <a:r>
              <a:rPr lang="en-GB" dirty="0"/>
              <a:t>Proposal 2 – Method </a:t>
            </a:r>
          </a:p>
        </p:txBody>
      </p:sp>
      <p:pic>
        <p:nvPicPr>
          <p:cNvPr id="5" name="Afbeelding 4">
            <a:extLst>
              <a:ext uri="{FF2B5EF4-FFF2-40B4-BE49-F238E27FC236}">
                <a16:creationId xmlns:a16="http://schemas.microsoft.com/office/drawing/2014/main" id="{9FAF0A2A-2FA0-47BE-8FBF-3B5C584ED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81" y="1535183"/>
            <a:ext cx="2880000" cy="2880000"/>
          </a:xfrm>
          <a:prstGeom prst="rect">
            <a:avLst/>
          </a:prstGeom>
        </p:spPr>
      </p:pic>
      <p:sp>
        <p:nvSpPr>
          <p:cNvPr id="10" name="Tekstvak 9">
            <a:extLst>
              <a:ext uri="{FF2B5EF4-FFF2-40B4-BE49-F238E27FC236}">
                <a16:creationId xmlns:a16="http://schemas.microsoft.com/office/drawing/2014/main" id="{0102E45B-AEAA-4AD9-9FF9-55BE7BAED0D9}"/>
              </a:ext>
            </a:extLst>
          </p:cNvPr>
          <p:cNvSpPr txBox="1"/>
          <p:nvPr/>
        </p:nvSpPr>
        <p:spPr>
          <a:xfrm>
            <a:off x="508969" y="517793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dirty="0">
                <a:solidFill>
                  <a:schemeClr val="bg1">
                    <a:lumMod val="50000"/>
                  </a:schemeClr>
                </a:solidFill>
              </a:rPr>
              <a:t>Carlos </a:t>
            </a:r>
            <a:r>
              <a:rPr lang="en-US" sz="1100" dirty="0" err="1">
                <a:solidFill>
                  <a:schemeClr val="bg1">
                    <a:lumMod val="50000"/>
                  </a:schemeClr>
                </a:solidFill>
              </a:rPr>
              <a:t>Celemin</a:t>
            </a:r>
            <a:r>
              <a:rPr lang="en-GB" sz="1100" dirty="0">
                <a:solidFill>
                  <a:schemeClr val="bg1">
                    <a:lumMod val="50000"/>
                  </a:schemeClr>
                </a:solidFill>
              </a:rPr>
              <a:t> et al. “Reinforcement learning of motor skills using policy search and human corrective advice”. In: The International Journal of Robotics Research 38.14 (2019), pp. 1560–1580.</a:t>
            </a:r>
          </a:p>
        </p:txBody>
      </p:sp>
      <p:sp>
        <p:nvSpPr>
          <p:cNvPr id="11" name="Tijdelijke aanduiding voor tekst 2">
            <a:extLst>
              <a:ext uri="{FF2B5EF4-FFF2-40B4-BE49-F238E27FC236}">
                <a16:creationId xmlns:a16="http://schemas.microsoft.com/office/drawing/2014/main" id="{B325196E-1BE7-463D-B2B4-C8C539CD868D}"/>
              </a:ext>
            </a:extLst>
          </p:cNvPr>
          <p:cNvSpPr>
            <a:spLocks noGrp="1"/>
          </p:cNvSpPr>
          <p:nvPr>
            <p:ph type="body" idx="1"/>
          </p:nvPr>
        </p:nvSpPr>
        <p:spPr>
          <a:xfrm>
            <a:off x="4843604" y="1591900"/>
            <a:ext cx="6628396" cy="3007260"/>
          </a:xfrm>
        </p:spPr>
        <p:txBody>
          <a:bodyPr>
            <a:normAutofit/>
          </a:bodyPr>
          <a:lstStyle/>
          <a:p>
            <a:pPr marL="0" indent="0">
              <a:buNone/>
            </a:pPr>
            <a:r>
              <a:rPr lang="en-GB" dirty="0"/>
              <a:t>Two-part reward function</a:t>
            </a:r>
          </a:p>
          <a:p>
            <a:r>
              <a:rPr lang="en-GB" dirty="0"/>
              <a:t>If the ball reaches the height of the cup</a:t>
            </a:r>
          </a:p>
          <a:p>
            <a:pPr marL="0" indent="0">
              <a:buNone/>
            </a:pPr>
            <a:endParaRPr lang="en-GB" dirty="0"/>
          </a:p>
          <a:p>
            <a:pPr marL="0" indent="0">
              <a:buNone/>
            </a:pPr>
            <a:endParaRPr lang="en-GB" dirty="0"/>
          </a:p>
          <a:p>
            <a:pPr marL="0" indent="0">
              <a:buNone/>
            </a:pPr>
            <a:endParaRPr lang="en-GB" dirty="0"/>
          </a:p>
          <a:p>
            <a:r>
              <a:rPr lang="en-GB" dirty="0"/>
              <a:t>Otherwise</a:t>
            </a:r>
          </a:p>
        </p:txBody>
      </p:sp>
      <p:pic>
        <p:nvPicPr>
          <p:cNvPr id="4" name="Afbeelding 3">
            <a:extLst>
              <a:ext uri="{FF2B5EF4-FFF2-40B4-BE49-F238E27FC236}">
                <a16:creationId xmlns:a16="http://schemas.microsoft.com/office/drawing/2014/main" id="{9ED3B535-BF8E-4284-BA5A-B66D8B8453EA}"/>
              </a:ext>
            </a:extLst>
          </p:cNvPr>
          <p:cNvPicPr>
            <a:picLocks noChangeAspect="1"/>
          </p:cNvPicPr>
          <p:nvPr/>
        </p:nvPicPr>
        <p:blipFill>
          <a:blip r:embed="rId3"/>
          <a:stretch>
            <a:fillRect/>
          </a:stretch>
        </p:blipFill>
        <p:spPr>
          <a:xfrm>
            <a:off x="5441179" y="2423869"/>
            <a:ext cx="5057775" cy="781050"/>
          </a:xfrm>
          <a:prstGeom prst="rect">
            <a:avLst/>
          </a:prstGeom>
        </p:spPr>
      </p:pic>
      <p:pic>
        <p:nvPicPr>
          <p:cNvPr id="8" name="Afbeelding 7">
            <a:extLst>
              <a:ext uri="{FF2B5EF4-FFF2-40B4-BE49-F238E27FC236}">
                <a16:creationId xmlns:a16="http://schemas.microsoft.com/office/drawing/2014/main" id="{F20EF90A-03AE-4D57-A3D0-1298B9B90AC0}"/>
              </a:ext>
            </a:extLst>
          </p:cNvPr>
          <p:cNvPicPr>
            <a:picLocks noChangeAspect="1"/>
          </p:cNvPicPr>
          <p:nvPr/>
        </p:nvPicPr>
        <p:blipFill>
          <a:blip r:embed="rId4"/>
          <a:stretch>
            <a:fillRect/>
          </a:stretch>
        </p:blipFill>
        <p:spPr>
          <a:xfrm>
            <a:off x="5586835" y="3859850"/>
            <a:ext cx="1323975" cy="685800"/>
          </a:xfrm>
          <a:prstGeom prst="rect">
            <a:avLst/>
          </a:prstGeom>
        </p:spPr>
      </p:pic>
      <p:sp>
        <p:nvSpPr>
          <p:cNvPr id="16" name="Titel 1">
            <a:extLst>
              <a:ext uri="{FF2B5EF4-FFF2-40B4-BE49-F238E27FC236}">
                <a16:creationId xmlns:a16="http://schemas.microsoft.com/office/drawing/2014/main" id="{D3260319-E4DE-4C81-A3A4-89664F60B66C}"/>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spTree>
    <p:extLst>
      <p:ext uri="{BB962C8B-B14F-4D97-AF65-F5344CB8AC3E}">
        <p14:creationId xmlns:p14="http://schemas.microsoft.com/office/powerpoint/2010/main" val="10492739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CA5A7-88F0-483C-9608-69CA87E1E91A}"/>
              </a:ext>
            </a:extLst>
          </p:cNvPr>
          <p:cNvSpPr>
            <a:spLocks noGrp="1"/>
          </p:cNvSpPr>
          <p:nvPr>
            <p:ph type="title"/>
          </p:nvPr>
        </p:nvSpPr>
        <p:spPr/>
        <p:txBody>
          <a:bodyPr/>
          <a:lstStyle/>
          <a:p>
            <a:r>
              <a:rPr lang="en-GB" dirty="0"/>
              <a:t>Proposal 2 – Method </a:t>
            </a:r>
          </a:p>
        </p:txBody>
      </p:sp>
      <p:pic>
        <p:nvPicPr>
          <p:cNvPr id="5" name="Afbeelding 4">
            <a:extLst>
              <a:ext uri="{FF2B5EF4-FFF2-40B4-BE49-F238E27FC236}">
                <a16:creationId xmlns:a16="http://schemas.microsoft.com/office/drawing/2014/main" id="{9FAF0A2A-2FA0-47BE-8FBF-3B5C584ED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81" y="1535183"/>
            <a:ext cx="2880000" cy="2880000"/>
          </a:xfrm>
          <a:prstGeom prst="rect">
            <a:avLst/>
          </a:prstGeom>
        </p:spPr>
      </p:pic>
      <p:sp>
        <p:nvSpPr>
          <p:cNvPr id="10" name="Tekstvak 9">
            <a:extLst>
              <a:ext uri="{FF2B5EF4-FFF2-40B4-BE49-F238E27FC236}">
                <a16:creationId xmlns:a16="http://schemas.microsoft.com/office/drawing/2014/main" id="{0102E45B-AEAA-4AD9-9FF9-55BE7BAED0D9}"/>
              </a:ext>
            </a:extLst>
          </p:cNvPr>
          <p:cNvSpPr txBox="1"/>
          <p:nvPr/>
        </p:nvSpPr>
        <p:spPr>
          <a:xfrm>
            <a:off x="508969" y="517793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dirty="0">
                <a:solidFill>
                  <a:schemeClr val="bg1">
                    <a:lumMod val="50000"/>
                  </a:schemeClr>
                </a:solidFill>
              </a:rPr>
              <a:t>Carlos </a:t>
            </a:r>
            <a:r>
              <a:rPr lang="en-GB" sz="1100" dirty="0" err="1">
                <a:solidFill>
                  <a:schemeClr val="bg1">
                    <a:lumMod val="50000"/>
                  </a:schemeClr>
                </a:solidFill>
              </a:rPr>
              <a:t>Celemin</a:t>
            </a:r>
            <a:r>
              <a:rPr lang="en-GB" sz="1100" dirty="0">
                <a:solidFill>
                  <a:schemeClr val="bg1">
                    <a:lumMod val="50000"/>
                  </a:schemeClr>
                </a:solidFill>
              </a:rPr>
              <a:t> et al. “Reinforcement learning of motor skills using policy search and human corrective advice”. In: The International Journal of Robotics Research 38.14 (2019), pp. 1560–1580.</a:t>
            </a:r>
          </a:p>
        </p:txBody>
      </p:sp>
      <p:sp>
        <p:nvSpPr>
          <p:cNvPr id="11" name="Tijdelijke aanduiding voor tekst 2">
            <a:extLst>
              <a:ext uri="{FF2B5EF4-FFF2-40B4-BE49-F238E27FC236}">
                <a16:creationId xmlns:a16="http://schemas.microsoft.com/office/drawing/2014/main" id="{B325196E-1BE7-463D-B2B4-C8C539CD868D}"/>
              </a:ext>
            </a:extLst>
          </p:cNvPr>
          <p:cNvSpPr>
            <a:spLocks noGrp="1"/>
          </p:cNvSpPr>
          <p:nvPr>
            <p:ph type="body" idx="1"/>
          </p:nvPr>
        </p:nvSpPr>
        <p:spPr>
          <a:xfrm>
            <a:off x="4843604" y="1591900"/>
            <a:ext cx="6628396" cy="3007260"/>
          </a:xfrm>
        </p:spPr>
        <p:txBody>
          <a:bodyPr>
            <a:normAutofit/>
          </a:bodyPr>
          <a:lstStyle/>
          <a:p>
            <a:pPr marL="0" indent="0">
              <a:buNone/>
            </a:pPr>
            <a:r>
              <a:rPr lang="en-GB" dirty="0"/>
              <a:t>Two-part reward function</a:t>
            </a:r>
          </a:p>
          <a:p>
            <a:r>
              <a:rPr lang="en-GB" dirty="0"/>
              <a:t>If the ball reaches the height of the cup</a:t>
            </a:r>
          </a:p>
          <a:p>
            <a:pPr marL="0" indent="0">
              <a:buNone/>
            </a:pPr>
            <a:endParaRPr lang="en-GB" dirty="0"/>
          </a:p>
          <a:p>
            <a:pPr marL="0" indent="0">
              <a:buNone/>
            </a:pPr>
            <a:endParaRPr lang="en-GB" dirty="0"/>
          </a:p>
          <a:p>
            <a:pPr marL="0" indent="0">
              <a:buNone/>
            </a:pPr>
            <a:endParaRPr lang="en-GB" dirty="0"/>
          </a:p>
          <a:p>
            <a:r>
              <a:rPr lang="en-GB" dirty="0"/>
              <a:t>Otherwise</a:t>
            </a:r>
          </a:p>
        </p:txBody>
      </p:sp>
      <p:pic>
        <p:nvPicPr>
          <p:cNvPr id="4" name="Afbeelding 3">
            <a:extLst>
              <a:ext uri="{FF2B5EF4-FFF2-40B4-BE49-F238E27FC236}">
                <a16:creationId xmlns:a16="http://schemas.microsoft.com/office/drawing/2014/main" id="{9ED3B535-BF8E-4284-BA5A-B66D8B8453EA}"/>
              </a:ext>
            </a:extLst>
          </p:cNvPr>
          <p:cNvPicPr>
            <a:picLocks noChangeAspect="1"/>
          </p:cNvPicPr>
          <p:nvPr/>
        </p:nvPicPr>
        <p:blipFill rotWithShape="1">
          <a:blip r:embed="rId3"/>
          <a:srcRect r="70231"/>
          <a:stretch/>
        </p:blipFill>
        <p:spPr>
          <a:xfrm>
            <a:off x="5441179" y="2423869"/>
            <a:ext cx="1505661" cy="781050"/>
          </a:xfrm>
          <a:prstGeom prst="rect">
            <a:avLst/>
          </a:prstGeom>
        </p:spPr>
      </p:pic>
      <p:pic>
        <p:nvPicPr>
          <p:cNvPr id="8" name="Afbeelding 7">
            <a:extLst>
              <a:ext uri="{FF2B5EF4-FFF2-40B4-BE49-F238E27FC236}">
                <a16:creationId xmlns:a16="http://schemas.microsoft.com/office/drawing/2014/main" id="{F20EF90A-03AE-4D57-A3D0-1298B9B90AC0}"/>
              </a:ext>
            </a:extLst>
          </p:cNvPr>
          <p:cNvPicPr>
            <a:picLocks noChangeAspect="1"/>
          </p:cNvPicPr>
          <p:nvPr/>
        </p:nvPicPr>
        <p:blipFill>
          <a:blip r:embed="rId4"/>
          <a:stretch>
            <a:fillRect/>
          </a:stretch>
        </p:blipFill>
        <p:spPr>
          <a:xfrm>
            <a:off x="5586835" y="3859850"/>
            <a:ext cx="1323975" cy="685800"/>
          </a:xfrm>
          <a:prstGeom prst="rect">
            <a:avLst/>
          </a:prstGeom>
        </p:spPr>
      </p:pic>
      <p:pic>
        <p:nvPicPr>
          <p:cNvPr id="9" name="Afbeelding 8">
            <a:extLst>
              <a:ext uri="{FF2B5EF4-FFF2-40B4-BE49-F238E27FC236}">
                <a16:creationId xmlns:a16="http://schemas.microsoft.com/office/drawing/2014/main" id="{AE9AED8B-BF9C-4334-B8D1-BCCA7B9CE266}"/>
              </a:ext>
            </a:extLst>
          </p:cNvPr>
          <p:cNvPicPr>
            <a:picLocks noChangeAspect="1"/>
          </p:cNvPicPr>
          <p:nvPr/>
        </p:nvPicPr>
        <p:blipFill rotWithShape="1">
          <a:blip r:embed="rId3"/>
          <a:srcRect l="29769" r="45211"/>
          <a:stretch/>
        </p:blipFill>
        <p:spPr>
          <a:xfrm>
            <a:off x="6990178" y="2429390"/>
            <a:ext cx="1265425" cy="781050"/>
          </a:xfrm>
          <a:prstGeom prst="rect">
            <a:avLst/>
          </a:prstGeom>
        </p:spPr>
      </p:pic>
      <p:pic>
        <p:nvPicPr>
          <p:cNvPr id="12" name="Afbeelding 11">
            <a:extLst>
              <a:ext uri="{FF2B5EF4-FFF2-40B4-BE49-F238E27FC236}">
                <a16:creationId xmlns:a16="http://schemas.microsoft.com/office/drawing/2014/main" id="{E97A1190-BA8A-4434-B64C-3B9486488AB4}"/>
              </a:ext>
            </a:extLst>
          </p:cNvPr>
          <p:cNvPicPr>
            <a:picLocks noChangeAspect="1"/>
          </p:cNvPicPr>
          <p:nvPr/>
        </p:nvPicPr>
        <p:blipFill rotWithShape="1">
          <a:blip r:embed="rId3"/>
          <a:srcRect l="54789"/>
          <a:stretch/>
        </p:blipFill>
        <p:spPr>
          <a:xfrm>
            <a:off x="8307609" y="2429390"/>
            <a:ext cx="2286687" cy="781050"/>
          </a:xfrm>
          <a:prstGeom prst="rect">
            <a:avLst/>
          </a:prstGeom>
        </p:spPr>
      </p:pic>
      <p:sp>
        <p:nvSpPr>
          <p:cNvPr id="3" name="Tekstvak 2">
            <a:extLst>
              <a:ext uri="{FF2B5EF4-FFF2-40B4-BE49-F238E27FC236}">
                <a16:creationId xmlns:a16="http://schemas.microsoft.com/office/drawing/2014/main" id="{3C9A8366-9E38-4B0E-A338-A118B86FF419}"/>
              </a:ext>
            </a:extLst>
          </p:cNvPr>
          <p:cNvSpPr txBox="1"/>
          <p:nvPr/>
        </p:nvSpPr>
        <p:spPr>
          <a:xfrm>
            <a:off x="6893476" y="2706673"/>
            <a:ext cx="280658" cy="215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rgbClr val="000000"/>
                </a:solidFill>
                <a:effectLst/>
                <a:uFillTx/>
                <a:latin typeface="Arial"/>
                <a:ea typeface="Arial"/>
                <a:cs typeface="Arial"/>
                <a:sym typeface="Arial"/>
              </a:rPr>
              <a:t>1</a:t>
            </a:r>
            <a:endParaRPr kumimoji="0" lang="en-GB" sz="1100" b="0" i="0" u="none" strike="noStrike" cap="none" spc="0" normalizeH="0" baseline="0" dirty="0">
              <a:ln>
                <a:noFill/>
              </a:ln>
              <a:solidFill>
                <a:srgbClr val="000000"/>
              </a:solidFill>
              <a:effectLst/>
              <a:uFillTx/>
              <a:latin typeface="Arial"/>
              <a:ea typeface="Arial"/>
              <a:cs typeface="Arial"/>
              <a:sym typeface="Arial"/>
            </a:endParaRPr>
          </a:p>
        </p:txBody>
      </p:sp>
      <p:sp>
        <p:nvSpPr>
          <p:cNvPr id="13" name="Tekstvak 12">
            <a:extLst>
              <a:ext uri="{FF2B5EF4-FFF2-40B4-BE49-F238E27FC236}">
                <a16:creationId xmlns:a16="http://schemas.microsoft.com/office/drawing/2014/main" id="{2CA455EB-331D-424E-9899-28DBFB903232}"/>
              </a:ext>
            </a:extLst>
          </p:cNvPr>
          <p:cNvSpPr txBox="1"/>
          <p:nvPr/>
        </p:nvSpPr>
        <p:spPr>
          <a:xfrm>
            <a:off x="8180282" y="2706673"/>
            <a:ext cx="280658" cy="215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rgbClr val="000000"/>
                </a:solidFill>
                <a:effectLst/>
                <a:uFillTx/>
                <a:latin typeface="Arial"/>
                <a:ea typeface="Arial"/>
                <a:cs typeface="Arial"/>
                <a:sym typeface="Arial"/>
              </a:rPr>
              <a:t>2</a:t>
            </a:r>
            <a:endParaRPr kumimoji="0" lang="en-GB" sz="1100" b="0" i="0" u="none" strike="noStrike" cap="none" spc="0" normalizeH="0" baseline="0" dirty="0">
              <a:ln>
                <a:noFill/>
              </a:ln>
              <a:solidFill>
                <a:srgbClr val="000000"/>
              </a:solidFill>
              <a:effectLst/>
              <a:uFillTx/>
              <a:latin typeface="Arial"/>
              <a:ea typeface="Arial"/>
              <a:cs typeface="Arial"/>
              <a:sym typeface="Arial"/>
            </a:endParaRPr>
          </a:p>
        </p:txBody>
      </p:sp>
      <p:sp>
        <p:nvSpPr>
          <p:cNvPr id="14" name="Titel 1">
            <a:extLst>
              <a:ext uri="{FF2B5EF4-FFF2-40B4-BE49-F238E27FC236}">
                <a16:creationId xmlns:a16="http://schemas.microsoft.com/office/drawing/2014/main" id="{0C6A6CA5-2D32-45CD-8D06-949A89C32E62}"/>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spTree>
    <p:extLst>
      <p:ext uri="{BB962C8B-B14F-4D97-AF65-F5344CB8AC3E}">
        <p14:creationId xmlns:p14="http://schemas.microsoft.com/office/powerpoint/2010/main" val="252310031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2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pic>
        <p:nvPicPr>
          <p:cNvPr id="5" name="Afbeelding 4">
            <a:extLst>
              <a:ext uri="{FF2B5EF4-FFF2-40B4-BE49-F238E27FC236}">
                <a16:creationId xmlns:a16="http://schemas.microsoft.com/office/drawing/2014/main" id="{96899802-0063-4D2C-B7F9-EE9E0EC7653E}"/>
              </a:ext>
            </a:extLst>
          </p:cNvPr>
          <p:cNvPicPr>
            <a:picLocks noChangeAspect="1"/>
          </p:cNvPicPr>
          <p:nvPr/>
        </p:nvPicPr>
        <p:blipFill>
          <a:blip r:embed="rId2"/>
          <a:stretch>
            <a:fillRect/>
          </a:stretch>
        </p:blipFill>
        <p:spPr>
          <a:xfrm>
            <a:off x="2590800" y="2747962"/>
            <a:ext cx="7010400" cy="1362075"/>
          </a:xfrm>
          <a:prstGeom prst="rect">
            <a:avLst/>
          </a:prstGeom>
        </p:spPr>
      </p:pic>
      <p:pic>
        <p:nvPicPr>
          <p:cNvPr id="6" name="Afbeelding 5">
            <a:extLst>
              <a:ext uri="{FF2B5EF4-FFF2-40B4-BE49-F238E27FC236}">
                <a16:creationId xmlns:a16="http://schemas.microsoft.com/office/drawing/2014/main" id="{E5D4D05A-95DE-4ED4-9432-B07E1F3A4C64}"/>
              </a:ext>
            </a:extLst>
          </p:cNvPr>
          <p:cNvPicPr>
            <a:picLocks noChangeAspect="1"/>
          </p:cNvPicPr>
          <p:nvPr/>
        </p:nvPicPr>
        <p:blipFill rotWithShape="1">
          <a:blip r:embed="rId3"/>
          <a:srcRect/>
          <a:stretch/>
        </p:blipFill>
        <p:spPr>
          <a:xfrm>
            <a:off x="95250" y="2024062"/>
            <a:ext cx="12096750" cy="2809875"/>
          </a:xfrm>
          <a:prstGeom prst="rect">
            <a:avLst/>
          </a:prstGeom>
        </p:spPr>
      </p:pic>
    </p:spTree>
    <p:extLst>
      <p:ext uri="{BB962C8B-B14F-4D97-AF65-F5344CB8AC3E}">
        <p14:creationId xmlns:p14="http://schemas.microsoft.com/office/powerpoint/2010/main" val="6263851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2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2</a:t>
            </a:r>
          </a:p>
        </p:txBody>
      </p:sp>
      <p:pic>
        <p:nvPicPr>
          <p:cNvPr id="5" name="Afbeelding 4">
            <a:extLst>
              <a:ext uri="{FF2B5EF4-FFF2-40B4-BE49-F238E27FC236}">
                <a16:creationId xmlns:a16="http://schemas.microsoft.com/office/drawing/2014/main" id="{7B7D2717-75BB-42E1-99C9-AFC99650A14C}"/>
              </a:ext>
            </a:extLst>
          </p:cNvPr>
          <p:cNvPicPr>
            <a:picLocks noChangeAspect="1"/>
          </p:cNvPicPr>
          <p:nvPr/>
        </p:nvPicPr>
        <p:blipFill>
          <a:blip r:embed="rId2"/>
          <a:stretch>
            <a:fillRect/>
          </a:stretch>
        </p:blipFill>
        <p:spPr>
          <a:xfrm>
            <a:off x="847968" y="2450466"/>
            <a:ext cx="3955744" cy="2880000"/>
          </a:xfrm>
          <a:prstGeom prst="rect">
            <a:avLst/>
          </a:prstGeom>
        </p:spPr>
      </p:pic>
      <p:pic>
        <p:nvPicPr>
          <p:cNvPr id="8" name="Afbeelding 7">
            <a:extLst>
              <a:ext uri="{FF2B5EF4-FFF2-40B4-BE49-F238E27FC236}">
                <a16:creationId xmlns:a16="http://schemas.microsoft.com/office/drawing/2014/main" id="{B6ECEE0F-C62E-4020-9F3A-167920450AB9}"/>
              </a:ext>
            </a:extLst>
          </p:cNvPr>
          <p:cNvPicPr>
            <a:picLocks noChangeAspect="1"/>
          </p:cNvPicPr>
          <p:nvPr/>
        </p:nvPicPr>
        <p:blipFill>
          <a:blip r:embed="rId3"/>
          <a:stretch>
            <a:fillRect/>
          </a:stretch>
        </p:blipFill>
        <p:spPr>
          <a:xfrm>
            <a:off x="6096000" y="2516753"/>
            <a:ext cx="5120640" cy="2454352"/>
          </a:xfrm>
          <a:prstGeom prst="rect">
            <a:avLst/>
          </a:prstGeom>
        </p:spPr>
      </p:pic>
      <p:sp>
        <p:nvSpPr>
          <p:cNvPr id="9" name="Tijdelijke aanduiding voor tekst 2">
            <a:extLst>
              <a:ext uri="{FF2B5EF4-FFF2-40B4-BE49-F238E27FC236}">
                <a16:creationId xmlns:a16="http://schemas.microsoft.com/office/drawing/2014/main" id="{AD8A3E03-1142-41AA-93A1-9E69C1B2C4DB}"/>
              </a:ext>
            </a:extLst>
          </p:cNvPr>
          <p:cNvSpPr>
            <a:spLocks noGrp="1"/>
          </p:cNvSpPr>
          <p:nvPr>
            <p:ph type="body" idx="1"/>
          </p:nvPr>
        </p:nvSpPr>
        <p:spPr>
          <a:xfrm>
            <a:off x="698500" y="1591900"/>
            <a:ext cx="5397500" cy="328340"/>
          </a:xfrm>
        </p:spPr>
        <p:txBody>
          <a:bodyPr/>
          <a:lstStyle/>
          <a:p>
            <a:pPr marL="0" indent="0" algn="ctr">
              <a:buNone/>
            </a:pPr>
            <a:r>
              <a:rPr lang="en-US" i="1" dirty="0">
                <a:solidFill>
                  <a:srgbClr val="00A6D6"/>
                </a:solidFill>
              </a:rPr>
              <a:t>Option 1</a:t>
            </a:r>
            <a:endParaRPr lang="en-US" dirty="0"/>
          </a:p>
          <a:p>
            <a:endParaRPr lang="en-US" dirty="0"/>
          </a:p>
        </p:txBody>
      </p:sp>
      <p:sp>
        <p:nvSpPr>
          <p:cNvPr id="10" name="Tijdelijke aanduiding voor tekst 2">
            <a:extLst>
              <a:ext uri="{FF2B5EF4-FFF2-40B4-BE49-F238E27FC236}">
                <a16:creationId xmlns:a16="http://schemas.microsoft.com/office/drawing/2014/main" id="{6D1DD9FC-788D-4966-B1CD-40D3FF9A8FB6}"/>
              </a:ext>
            </a:extLst>
          </p:cNvPr>
          <p:cNvSpPr txBox="1">
            <a:spLocks/>
          </p:cNvSpPr>
          <p:nvPr/>
        </p:nvSpPr>
        <p:spPr>
          <a:xfrm>
            <a:off x="6096000" y="1591900"/>
            <a:ext cx="5397500" cy="328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GB" i="1" dirty="0">
                <a:solidFill>
                  <a:srgbClr val="00A6D6"/>
                </a:solidFill>
              </a:rPr>
              <a:t>Option 2</a:t>
            </a:r>
          </a:p>
        </p:txBody>
      </p:sp>
    </p:spTree>
    <p:extLst>
      <p:ext uri="{BB962C8B-B14F-4D97-AF65-F5344CB8AC3E}">
        <p14:creationId xmlns:p14="http://schemas.microsoft.com/office/powerpoint/2010/main" val="15475175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4FEFD-B5A9-4A6A-B4DD-E44726CE3561}"/>
              </a:ext>
            </a:extLst>
          </p:cNvPr>
          <p:cNvSpPr>
            <a:spLocks noGrp="1"/>
          </p:cNvSpPr>
          <p:nvPr>
            <p:ph type="title"/>
          </p:nvPr>
        </p:nvSpPr>
        <p:spPr/>
        <p:txBody>
          <a:bodyPr/>
          <a:lstStyle/>
          <a:p>
            <a:r>
              <a:rPr lang="en-GB" dirty="0"/>
              <a:t>Proposal 1 – Research question</a:t>
            </a:r>
          </a:p>
        </p:txBody>
      </p:sp>
      <p:sp>
        <p:nvSpPr>
          <p:cNvPr id="5" name="Tekstvak 4">
            <a:extLst>
              <a:ext uri="{FF2B5EF4-FFF2-40B4-BE49-F238E27FC236}">
                <a16:creationId xmlns:a16="http://schemas.microsoft.com/office/drawing/2014/main" id="{B16C1CFF-8EDC-4206-B4BC-D5D48A503363}"/>
              </a:ext>
            </a:extLst>
          </p:cNvPr>
          <p:cNvSpPr txBox="1"/>
          <p:nvPr/>
        </p:nvSpPr>
        <p:spPr>
          <a:xfrm>
            <a:off x="955964" y="2352192"/>
            <a:ext cx="1001683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sz="2400" dirty="0"/>
              <a:t>“Can </a:t>
            </a:r>
            <a:r>
              <a:rPr lang="en-GB" sz="2400" dirty="0">
                <a:solidFill>
                  <a:srgbClr val="00A390"/>
                </a:solidFill>
              </a:rPr>
              <a:t>skill mutation </a:t>
            </a:r>
            <a:r>
              <a:rPr lang="en-GB" sz="2400" dirty="0"/>
              <a:t>result in </a:t>
            </a:r>
            <a:r>
              <a:rPr lang="en-GB" sz="2400" dirty="0">
                <a:solidFill>
                  <a:srgbClr val="C3312F"/>
                </a:solidFill>
              </a:rPr>
              <a:t>better performance </a:t>
            </a:r>
            <a:r>
              <a:rPr lang="en-GB" sz="2400" dirty="0"/>
              <a:t>when doing </a:t>
            </a:r>
          </a:p>
          <a:p>
            <a:pPr algn="ctr"/>
            <a:r>
              <a:rPr lang="en-GB" sz="2400" dirty="0">
                <a:solidFill>
                  <a:srgbClr val="F1BE3E"/>
                </a:solidFill>
              </a:rPr>
              <a:t>robot to robot learning</a:t>
            </a:r>
            <a:r>
              <a:rPr lang="en-GB" sz="2400" dirty="0"/>
              <a:t>?”</a:t>
            </a:r>
          </a:p>
        </p:txBody>
      </p:sp>
    </p:spTree>
    <p:extLst>
      <p:ext uri="{BB962C8B-B14F-4D97-AF65-F5344CB8AC3E}">
        <p14:creationId xmlns:p14="http://schemas.microsoft.com/office/powerpoint/2010/main" val="10816743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BB7665-FBED-4B7B-9E2D-B0C04F950AE2}"/>
              </a:ext>
            </a:extLst>
          </p:cNvPr>
          <p:cNvSpPr>
            <a:spLocks noGrp="1"/>
          </p:cNvSpPr>
          <p:nvPr>
            <p:ph type="title"/>
          </p:nvPr>
        </p:nvSpPr>
        <p:spPr/>
        <p:txBody>
          <a:bodyPr/>
          <a:lstStyle/>
          <a:p>
            <a:r>
              <a:rPr lang="en-GB" dirty="0"/>
              <a:t>Proposal 1 – Sub-questions </a:t>
            </a:r>
          </a:p>
        </p:txBody>
      </p:sp>
      <p:sp>
        <p:nvSpPr>
          <p:cNvPr id="3" name="Tijdelijke aanduiding voor tekst 2">
            <a:extLst>
              <a:ext uri="{FF2B5EF4-FFF2-40B4-BE49-F238E27FC236}">
                <a16:creationId xmlns:a16="http://schemas.microsoft.com/office/drawing/2014/main" id="{4C2AF9AC-D2C3-48A0-A2D0-493C38B42804}"/>
              </a:ext>
            </a:extLst>
          </p:cNvPr>
          <p:cNvSpPr>
            <a:spLocks noGrp="1"/>
          </p:cNvSpPr>
          <p:nvPr>
            <p:ph type="body" idx="1"/>
          </p:nvPr>
        </p:nvSpPr>
        <p:spPr/>
        <p:txBody>
          <a:bodyPr/>
          <a:lstStyle/>
          <a:p>
            <a:pPr marL="342900" indent="-342900">
              <a:buFont typeface="+mj-lt"/>
              <a:buAutoNum type="arabicPeriod"/>
            </a:pPr>
            <a:r>
              <a:rPr lang="en-GB" dirty="0"/>
              <a:t>How can the performance of a robot be defined?</a:t>
            </a:r>
          </a:p>
          <a:p>
            <a:pPr marL="342900" indent="-342900">
              <a:buFont typeface="+mj-lt"/>
              <a:buAutoNum type="arabicPeriod"/>
            </a:pPr>
            <a:r>
              <a:rPr lang="en-GB" dirty="0"/>
              <a:t>How does the skill of a robot mutates during robot to robot learning? </a:t>
            </a:r>
          </a:p>
          <a:p>
            <a:pPr marL="342900" indent="-342900">
              <a:buFont typeface="+mj-lt"/>
              <a:buAutoNum type="arabicPeriod"/>
            </a:pPr>
            <a:r>
              <a:rPr lang="en-GB" dirty="0"/>
              <a:t>How does the skill of different types of robots mutates during robot to robot learning?</a:t>
            </a:r>
          </a:p>
        </p:txBody>
      </p:sp>
    </p:spTree>
    <p:extLst>
      <p:ext uri="{BB962C8B-B14F-4D97-AF65-F5344CB8AC3E}">
        <p14:creationId xmlns:p14="http://schemas.microsoft.com/office/powerpoint/2010/main" val="15917026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1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pic>
        <p:nvPicPr>
          <p:cNvPr id="6" name="Afbeelding 5">
            <a:extLst>
              <a:ext uri="{FF2B5EF4-FFF2-40B4-BE49-F238E27FC236}">
                <a16:creationId xmlns:a16="http://schemas.microsoft.com/office/drawing/2014/main" id="{1EBB7D95-9526-40D0-BAD9-796DD3DAE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204" y="1762496"/>
            <a:ext cx="8275591" cy="3863604"/>
          </a:xfrm>
          <a:prstGeom prst="rect">
            <a:avLst/>
          </a:prstGeom>
        </p:spPr>
      </p:pic>
      <p:sp>
        <p:nvSpPr>
          <p:cNvPr id="7" name="Tekstvak 6">
            <a:extLst>
              <a:ext uri="{FF2B5EF4-FFF2-40B4-BE49-F238E27FC236}">
                <a16:creationId xmlns:a16="http://schemas.microsoft.com/office/drawing/2014/main" id="{E249D6E1-4F54-4D29-A7C3-78ABA3AC8E2C}"/>
              </a:ext>
            </a:extLst>
          </p:cNvPr>
          <p:cNvSpPr txBox="1"/>
          <p:nvPr/>
        </p:nvSpPr>
        <p:spPr>
          <a:xfrm>
            <a:off x="698500" y="555259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b="0" i="0" dirty="0" err="1">
                <a:solidFill>
                  <a:schemeClr val="bg1">
                    <a:lumMod val="50000"/>
                  </a:schemeClr>
                </a:solidFill>
                <a:effectLst/>
                <a:latin typeface="Arial" panose="020B0604020202020204" pitchFamily="34" charset="0"/>
              </a:rPr>
              <a:t>Peternel</a:t>
            </a:r>
            <a:r>
              <a:rPr lang="en-GB" sz="1100" b="0" i="0" dirty="0">
                <a:solidFill>
                  <a:schemeClr val="bg1">
                    <a:lumMod val="50000"/>
                  </a:schemeClr>
                </a:solidFill>
                <a:effectLst/>
                <a:latin typeface="Arial" panose="020B0604020202020204" pitchFamily="34" charset="0"/>
              </a:rPr>
              <a:t>, L., &amp; </a:t>
            </a:r>
            <a:r>
              <a:rPr lang="en-GB" sz="1100" b="0" i="0" dirty="0" err="1">
                <a:solidFill>
                  <a:schemeClr val="bg1">
                    <a:lumMod val="50000"/>
                  </a:schemeClr>
                </a:solidFill>
                <a:effectLst/>
                <a:latin typeface="Arial" panose="020B0604020202020204" pitchFamily="34" charset="0"/>
              </a:rPr>
              <a:t>Ajoudani</a:t>
            </a:r>
            <a:r>
              <a:rPr lang="en-GB" sz="1100" b="0" i="0" dirty="0">
                <a:solidFill>
                  <a:schemeClr val="bg1">
                    <a:lumMod val="50000"/>
                  </a:schemeClr>
                </a:solidFill>
                <a:effectLst/>
                <a:latin typeface="Arial" panose="020B0604020202020204" pitchFamily="34" charset="0"/>
              </a:rPr>
              <a:t>, A. (2017, November). Robots learning from robots: A proof of concept study for co-manipulation tasks. In </a:t>
            </a:r>
            <a:r>
              <a:rPr lang="en-GB" sz="1100" b="0" i="1" dirty="0">
                <a:solidFill>
                  <a:schemeClr val="bg1">
                    <a:lumMod val="50000"/>
                  </a:schemeClr>
                </a:solidFill>
                <a:effectLst/>
                <a:latin typeface="Arial" panose="020B0604020202020204" pitchFamily="34" charset="0"/>
              </a:rPr>
              <a:t>2017 IEEE-RAS 17th International Conference on Humanoid Robotics (Humanoids)</a:t>
            </a:r>
            <a:r>
              <a:rPr lang="en-GB" sz="1100" b="0" i="0" dirty="0">
                <a:solidFill>
                  <a:schemeClr val="bg1">
                    <a:lumMod val="50000"/>
                  </a:schemeClr>
                </a:solidFill>
                <a:effectLst/>
                <a:latin typeface="Arial" panose="020B0604020202020204" pitchFamily="34" charset="0"/>
              </a:rPr>
              <a:t> (pp. 484-490). IEEE.</a:t>
            </a:r>
            <a:endParaRPr lang="en-GB" sz="1100" dirty="0">
              <a:solidFill>
                <a:schemeClr val="bg1">
                  <a:lumMod val="50000"/>
                </a:schemeClr>
              </a:solidFill>
            </a:endParaRPr>
          </a:p>
        </p:txBody>
      </p:sp>
    </p:spTree>
    <p:extLst>
      <p:ext uri="{BB962C8B-B14F-4D97-AF65-F5344CB8AC3E}">
        <p14:creationId xmlns:p14="http://schemas.microsoft.com/office/powerpoint/2010/main" val="26859303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1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sp>
        <p:nvSpPr>
          <p:cNvPr id="9" name="Tijdelijke aanduiding voor tekst 2">
            <a:extLst>
              <a:ext uri="{FF2B5EF4-FFF2-40B4-BE49-F238E27FC236}">
                <a16:creationId xmlns:a16="http://schemas.microsoft.com/office/drawing/2014/main" id="{AD8A3E03-1142-41AA-93A1-9E69C1B2C4DB}"/>
              </a:ext>
            </a:extLst>
          </p:cNvPr>
          <p:cNvSpPr>
            <a:spLocks noGrp="1"/>
          </p:cNvSpPr>
          <p:nvPr>
            <p:ph type="body" idx="1"/>
          </p:nvPr>
        </p:nvSpPr>
        <p:spPr>
          <a:xfrm>
            <a:off x="698500" y="1591900"/>
            <a:ext cx="5397500" cy="4222160"/>
          </a:xfrm>
        </p:spPr>
        <p:txBody>
          <a:bodyPr>
            <a:normAutofit/>
          </a:bodyPr>
          <a:lstStyle/>
          <a:p>
            <a:pPr marL="0" indent="0" algn="ctr">
              <a:buNone/>
            </a:pPr>
            <a:r>
              <a:rPr lang="en-US" i="1" dirty="0">
                <a:solidFill>
                  <a:srgbClr val="00A6D6"/>
                </a:solidFill>
              </a:rPr>
              <a:t>Option 1</a:t>
            </a:r>
          </a:p>
          <a:p>
            <a:pPr marL="342900" indent="-342900">
              <a:buFont typeface="+mj-lt"/>
              <a:buAutoNum type="arabicPeriod"/>
            </a:pPr>
            <a:r>
              <a:rPr lang="en-US" sz="1400" dirty="0">
                <a:solidFill>
                  <a:schemeClr val="tx1"/>
                </a:solidFill>
              </a:rPr>
              <a:t>Observation</a:t>
            </a:r>
          </a:p>
          <a:p>
            <a:pPr marL="342900" indent="-342900">
              <a:buFont typeface="+mj-lt"/>
              <a:buAutoNum type="arabicPeriod"/>
            </a:pPr>
            <a:r>
              <a:rPr lang="en-US" sz="1400" dirty="0">
                <a:solidFill>
                  <a:schemeClr val="tx1"/>
                </a:solidFill>
              </a:rPr>
              <a:t>Human-robot collaboration</a:t>
            </a:r>
          </a:p>
          <a:p>
            <a:pPr marL="617537" lvl="1" indent="-342900">
              <a:buFont typeface="+mj-lt"/>
              <a:buAutoNum type="arabicPeriod"/>
            </a:pPr>
            <a:r>
              <a:rPr lang="en-US" sz="1200" dirty="0">
                <a:solidFill>
                  <a:schemeClr val="tx1"/>
                </a:solidFill>
              </a:rPr>
              <a:t>Save learned policy</a:t>
            </a:r>
          </a:p>
          <a:p>
            <a:pPr marL="342900" indent="-342900">
              <a:buFont typeface="+mj-lt"/>
              <a:buAutoNum type="arabicPeriod"/>
            </a:pPr>
            <a:r>
              <a:rPr lang="en-US" sz="1400" dirty="0">
                <a:solidFill>
                  <a:schemeClr val="tx1"/>
                </a:solidFill>
              </a:rPr>
              <a:t>Robot to Robot</a:t>
            </a:r>
          </a:p>
          <a:p>
            <a:pPr marL="617537" lvl="1" indent="-342900">
              <a:buFont typeface="+mj-lt"/>
              <a:buAutoNum type="arabicPeriod"/>
            </a:pPr>
            <a:r>
              <a:rPr lang="en-US" sz="1200" dirty="0">
                <a:solidFill>
                  <a:schemeClr val="tx1"/>
                </a:solidFill>
              </a:rPr>
              <a:t>Completely compliant</a:t>
            </a:r>
          </a:p>
          <a:p>
            <a:pPr marL="617537" lvl="1" indent="-342900">
              <a:buFont typeface="+mj-lt"/>
              <a:buAutoNum type="arabicPeriod"/>
            </a:pPr>
            <a:r>
              <a:rPr lang="en-US" sz="1200" dirty="0">
                <a:solidFill>
                  <a:schemeClr val="tx1"/>
                </a:solidFill>
              </a:rPr>
              <a:t>Learning phase</a:t>
            </a:r>
          </a:p>
          <a:p>
            <a:pPr marL="617537" lvl="1" indent="-342900">
              <a:buFont typeface="+mj-lt"/>
              <a:buAutoNum type="arabicPeriod"/>
            </a:pPr>
            <a:r>
              <a:rPr lang="en-US" sz="1200" dirty="0">
                <a:solidFill>
                  <a:schemeClr val="tx1"/>
                </a:solidFill>
              </a:rPr>
              <a:t>Novice has become an expert</a:t>
            </a:r>
          </a:p>
          <a:p>
            <a:pPr marL="617537" lvl="1" indent="-342900">
              <a:buFont typeface="+mj-lt"/>
              <a:buAutoNum type="arabicPeriod"/>
            </a:pPr>
            <a:r>
              <a:rPr lang="en-US" sz="1200" dirty="0">
                <a:solidFill>
                  <a:schemeClr val="tx1"/>
                </a:solidFill>
              </a:rPr>
              <a:t>Save learned policy</a:t>
            </a:r>
          </a:p>
          <a:p>
            <a:pPr marL="342900" indent="-342900">
              <a:buFont typeface="+mj-lt"/>
              <a:buAutoNum type="arabicPeriod"/>
            </a:pPr>
            <a:r>
              <a:rPr lang="en-US" sz="1400" dirty="0">
                <a:solidFill>
                  <a:schemeClr val="tx1"/>
                </a:solidFill>
              </a:rPr>
              <a:t>Repeat step 3 until all </a:t>
            </a:r>
            <a:r>
              <a:rPr lang="en-US" sz="1400" b="1" dirty="0">
                <a:solidFill>
                  <a:schemeClr val="tx1"/>
                </a:solidFill>
              </a:rPr>
              <a:t>N </a:t>
            </a:r>
            <a:r>
              <a:rPr lang="en-US" sz="1400" dirty="0">
                <a:solidFill>
                  <a:schemeClr val="tx1"/>
                </a:solidFill>
              </a:rPr>
              <a:t>robots have learned</a:t>
            </a:r>
            <a:endParaRPr lang="en-US" sz="1400" b="1" dirty="0">
              <a:solidFill>
                <a:schemeClr val="tx1"/>
              </a:solidFill>
            </a:endParaRPr>
          </a:p>
          <a:p>
            <a:pPr marL="342900" indent="-342900">
              <a:buFont typeface="+mj-lt"/>
              <a:buAutoNum type="arabicPeriod"/>
            </a:pPr>
            <a:r>
              <a:rPr lang="en-US" sz="1400" dirty="0">
                <a:solidFill>
                  <a:schemeClr val="tx1"/>
                </a:solidFill>
              </a:rPr>
              <a:t>Execute task </a:t>
            </a:r>
            <a:r>
              <a:rPr lang="en-US" sz="1400" b="1" dirty="0">
                <a:solidFill>
                  <a:schemeClr val="tx1"/>
                </a:solidFill>
              </a:rPr>
              <a:t>N </a:t>
            </a:r>
            <a:r>
              <a:rPr lang="en-US" sz="1400" dirty="0">
                <a:solidFill>
                  <a:schemeClr val="tx1"/>
                </a:solidFill>
              </a:rPr>
              <a:t>times (both robots use saved policy of same robot)</a:t>
            </a:r>
          </a:p>
          <a:p>
            <a:endParaRPr lang="en-US" dirty="0"/>
          </a:p>
        </p:txBody>
      </p:sp>
      <p:sp>
        <p:nvSpPr>
          <p:cNvPr id="10" name="Tijdelijke aanduiding voor tekst 2">
            <a:extLst>
              <a:ext uri="{FF2B5EF4-FFF2-40B4-BE49-F238E27FC236}">
                <a16:creationId xmlns:a16="http://schemas.microsoft.com/office/drawing/2014/main" id="{6D1DD9FC-788D-4966-B1CD-40D3FF9A8FB6}"/>
              </a:ext>
            </a:extLst>
          </p:cNvPr>
          <p:cNvSpPr txBox="1">
            <a:spLocks/>
          </p:cNvSpPr>
          <p:nvPr/>
        </p:nvSpPr>
        <p:spPr>
          <a:xfrm>
            <a:off x="6096000" y="1591900"/>
            <a:ext cx="5397500" cy="403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US" i="1" dirty="0">
                <a:solidFill>
                  <a:srgbClr val="00A6D6"/>
                </a:solidFill>
              </a:rPr>
              <a:t>Option 2</a:t>
            </a:r>
          </a:p>
          <a:p>
            <a:pPr marL="342900" indent="-342900">
              <a:buFont typeface="+mj-lt"/>
              <a:buAutoNum type="arabicPeriod"/>
            </a:pPr>
            <a:r>
              <a:rPr lang="en-US" sz="1400" dirty="0">
                <a:solidFill>
                  <a:schemeClr val="tx1"/>
                </a:solidFill>
              </a:rPr>
              <a:t>Observation</a:t>
            </a:r>
          </a:p>
          <a:p>
            <a:pPr marL="342900" indent="-342900">
              <a:buFont typeface="+mj-lt"/>
              <a:buAutoNum type="arabicPeriod"/>
            </a:pPr>
            <a:r>
              <a:rPr lang="en-US" sz="1400" dirty="0">
                <a:solidFill>
                  <a:schemeClr val="tx1"/>
                </a:solidFill>
              </a:rPr>
              <a:t>Human-robot collaboration</a:t>
            </a:r>
          </a:p>
          <a:p>
            <a:pPr marL="342900" indent="-342900">
              <a:buFont typeface="+mj-lt"/>
              <a:buAutoNum type="arabicPeriod"/>
            </a:pPr>
            <a:r>
              <a:rPr lang="en-US" sz="1400" dirty="0">
                <a:solidFill>
                  <a:schemeClr val="tx1"/>
                </a:solidFill>
              </a:rPr>
              <a:t>Robot to Robot</a:t>
            </a:r>
          </a:p>
          <a:p>
            <a:pPr marL="617537" lvl="1" indent="-342900">
              <a:buFont typeface="+mj-lt"/>
              <a:buAutoNum type="arabicPeriod"/>
            </a:pPr>
            <a:r>
              <a:rPr lang="en-US" sz="1200" dirty="0">
                <a:solidFill>
                  <a:schemeClr val="tx1"/>
                </a:solidFill>
              </a:rPr>
              <a:t>Completely compliant</a:t>
            </a:r>
          </a:p>
          <a:p>
            <a:pPr marL="617537" lvl="1" indent="-342900">
              <a:buFont typeface="+mj-lt"/>
              <a:buAutoNum type="arabicPeriod"/>
            </a:pPr>
            <a:r>
              <a:rPr lang="en-US" sz="1200" dirty="0">
                <a:solidFill>
                  <a:schemeClr val="tx1"/>
                </a:solidFill>
              </a:rPr>
              <a:t>Learning phase</a:t>
            </a:r>
          </a:p>
          <a:p>
            <a:pPr marL="617537" lvl="1" indent="-342900">
              <a:buFont typeface="+mj-lt"/>
              <a:buAutoNum type="arabicPeriod"/>
            </a:pPr>
            <a:r>
              <a:rPr lang="en-US" sz="1200" dirty="0">
                <a:solidFill>
                  <a:schemeClr val="tx1"/>
                </a:solidFill>
              </a:rPr>
              <a:t>Novice has become an expert</a:t>
            </a:r>
          </a:p>
          <a:p>
            <a:pPr marL="617537" lvl="1" indent="-342900">
              <a:buFont typeface="+mj-lt"/>
              <a:buAutoNum type="arabicPeriod"/>
            </a:pPr>
            <a:r>
              <a:rPr lang="en-US" sz="1200" dirty="0">
                <a:solidFill>
                  <a:schemeClr val="tx1"/>
                </a:solidFill>
              </a:rPr>
              <a:t>Execute task (robots both use a different policy)</a:t>
            </a:r>
          </a:p>
          <a:p>
            <a:pPr marL="342900" indent="-342900">
              <a:buFont typeface="+mj-lt"/>
              <a:buAutoNum type="arabicPeriod"/>
            </a:pPr>
            <a:r>
              <a:rPr lang="en-US" sz="1400" dirty="0">
                <a:solidFill>
                  <a:schemeClr val="tx1"/>
                </a:solidFill>
              </a:rPr>
              <a:t>Repeat step 3 until all </a:t>
            </a:r>
            <a:r>
              <a:rPr lang="en-US" sz="1400" b="1" dirty="0">
                <a:solidFill>
                  <a:schemeClr val="tx1"/>
                </a:solidFill>
              </a:rPr>
              <a:t>N </a:t>
            </a:r>
            <a:r>
              <a:rPr lang="en-US" sz="1400" dirty="0">
                <a:solidFill>
                  <a:schemeClr val="tx1"/>
                </a:solidFill>
              </a:rPr>
              <a:t>robots have learned</a:t>
            </a:r>
            <a:endParaRPr lang="en-US" sz="1400" b="1" dirty="0">
              <a:solidFill>
                <a:schemeClr val="tx1"/>
              </a:solidFill>
            </a:endParaRPr>
          </a:p>
        </p:txBody>
      </p:sp>
    </p:spTree>
    <p:extLst>
      <p:ext uri="{BB962C8B-B14F-4D97-AF65-F5344CB8AC3E}">
        <p14:creationId xmlns:p14="http://schemas.microsoft.com/office/powerpoint/2010/main" val="13486490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1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1</a:t>
            </a:r>
          </a:p>
        </p:txBody>
      </p:sp>
      <p:pic>
        <p:nvPicPr>
          <p:cNvPr id="11" name="Afbeelding 10" descr="Afbeelding met tekst&#10;&#10;Automatisch gegenereerde beschrijving">
            <a:extLst>
              <a:ext uri="{FF2B5EF4-FFF2-40B4-BE49-F238E27FC236}">
                <a16:creationId xmlns:a16="http://schemas.microsoft.com/office/drawing/2014/main" id="{63E1DF4E-F64A-466C-850E-17E8BB87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938" y="2280240"/>
            <a:ext cx="4072623" cy="2880000"/>
          </a:xfrm>
          <a:prstGeom prst="rect">
            <a:avLst/>
          </a:prstGeom>
        </p:spPr>
      </p:pic>
      <p:sp>
        <p:nvSpPr>
          <p:cNvPr id="13" name="Tijdelijke aanduiding voor tekst 2">
            <a:extLst>
              <a:ext uri="{FF2B5EF4-FFF2-40B4-BE49-F238E27FC236}">
                <a16:creationId xmlns:a16="http://schemas.microsoft.com/office/drawing/2014/main" id="{2C9FBCD6-A6EA-4D67-BA16-3AD721F07876}"/>
              </a:ext>
            </a:extLst>
          </p:cNvPr>
          <p:cNvSpPr>
            <a:spLocks noGrp="1"/>
          </p:cNvSpPr>
          <p:nvPr>
            <p:ph type="body" idx="1"/>
          </p:nvPr>
        </p:nvSpPr>
        <p:spPr>
          <a:xfrm>
            <a:off x="698500" y="1591900"/>
            <a:ext cx="5397500" cy="328340"/>
          </a:xfrm>
        </p:spPr>
        <p:txBody>
          <a:bodyPr/>
          <a:lstStyle/>
          <a:p>
            <a:pPr marL="0" indent="0" algn="ctr">
              <a:buNone/>
            </a:pPr>
            <a:r>
              <a:rPr lang="en-US" i="1" dirty="0">
                <a:solidFill>
                  <a:srgbClr val="00A6D6"/>
                </a:solidFill>
              </a:rPr>
              <a:t>Option 1</a:t>
            </a:r>
            <a:endParaRPr lang="en-US" dirty="0"/>
          </a:p>
          <a:p>
            <a:endParaRPr lang="en-US" dirty="0"/>
          </a:p>
        </p:txBody>
      </p:sp>
      <p:sp>
        <p:nvSpPr>
          <p:cNvPr id="14" name="Tijdelijke aanduiding voor tekst 2">
            <a:extLst>
              <a:ext uri="{FF2B5EF4-FFF2-40B4-BE49-F238E27FC236}">
                <a16:creationId xmlns:a16="http://schemas.microsoft.com/office/drawing/2014/main" id="{A80BBFC1-380A-4286-9A8C-05B5061B9C39}"/>
              </a:ext>
            </a:extLst>
          </p:cNvPr>
          <p:cNvSpPr txBox="1">
            <a:spLocks/>
          </p:cNvSpPr>
          <p:nvPr/>
        </p:nvSpPr>
        <p:spPr>
          <a:xfrm>
            <a:off x="6096000" y="1591900"/>
            <a:ext cx="5397500" cy="328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GB" i="1" dirty="0">
                <a:solidFill>
                  <a:srgbClr val="00A6D6"/>
                </a:solidFill>
              </a:rPr>
              <a:t>Option 2</a:t>
            </a:r>
          </a:p>
        </p:txBody>
      </p:sp>
      <p:sp>
        <p:nvSpPr>
          <p:cNvPr id="16" name="Rechthoek 15">
            <a:extLst>
              <a:ext uri="{FF2B5EF4-FFF2-40B4-BE49-F238E27FC236}">
                <a16:creationId xmlns:a16="http://schemas.microsoft.com/office/drawing/2014/main" id="{A5AC1947-41FC-4F88-BBD1-C3E537D39F82}"/>
              </a:ext>
            </a:extLst>
          </p:cNvPr>
          <p:cNvSpPr/>
          <p:nvPr/>
        </p:nvSpPr>
        <p:spPr>
          <a:xfrm>
            <a:off x="4168140" y="3720240"/>
            <a:ext cx="982980" cy="341220"/>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18" name="Tekstvak 17">
            <a:extLst>
              <a:ext uri="{FF2B5EF4-FFF2-40B4-BE49-F238E27FC236}">
                <a16:creationId xmlns:a16="http://schemas.microsoft.com/office/drawing/2014/main" id="{A37A71BF-D068-4B18-8ECF-04378095BBA7}"/>
              </a:ext>
            </a:extLst>
          </p:cNvPr>
          <p:cNvSpPr txBox="1"/>
          <p:nvPr/>
        </p:nvSpPr>
        <p:spPr>
          <a:xfrm>
            <a:off x="5227208" y="3720240"/>
            <a:ext cx="60209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C3312F"/>
                </a:solidFill>
                <a:effectLst/>
                <a:uFillTx/>
                <a:latin typeface="Arial"/>
                <a:ea typeface="Arial"/>
                <a:cs typeface="Arial"/>
                <a:sym typeface="Arial"/>
              </a:rPr>
              <a:t>(2x)</a:t>
            </a:r>
            <a:endParaRPr kumimoji="0" lang="en-GB" sz="2400" b="0" i="0" u="none" strike="noStrike" cap="none" spc="0" normalizeH="0" baseline="0" dirty="0">
              <a:ln>
                <a:noFill/>
              </a:ln>
              <a:solidFill>
                <a:srgbClr val="C3312F"/>
              </a:solidFill>
              <a:effectLst/>
              <a:uFillTx/>
              <a:latin typeface="Arial"/>
              <a:ea typeface="Arial"/>
              <a:cs typeface="Arial"/>
              <a:sym typeface="Arial"/>
            </a:endParaRPr>
          </a:p>
        </p:txBody>
      </p:sp>
      <p:pic>
        <p:nvPicPr>
          <p:cNvPr id="19" name="Afbeelding 18" descr="Afbeelding met tekst&#10;&#10;Automatisch gegenereerde beschrijving">
            <a:extLst>
              <a:ext uri="{FF2B5EF4-FFF2-40B4-BE49-F238E27FC236}">
                <a16:creationId xmlns:a16="http://schemas.microsoft.com/office/drawing/2014/main" id="{1840B928-FDB1-4B0B-8B84-F10938470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441" y="2280240"/>
            <a:ext cx="4072623" cy="2880000"/>
          </a:xfrm>
          <a:prstGeom prst="rect">
            <a:avLst/>
          </a:prstGeom>
        </p:spPr>
      </p:pic>
      <p:sp>
        <p:nvSpPr>
          <p:cNvPr id="20" name="Rechthoek 19">
            <a:extLst>
              <a:ext uri="{FF2B5EF4-FFF2-40B4-BE49-F238E27FC236}">
                <a16:creationId xmlns:a16="http://schemas.microsoft.com/office/drawing/2014/main" id="{9FEBA16C-5F15-4B7C-96FE-DE8C60A58BCD}"/>
              </a:ext>
            </a:extLst>
          </p:cNvPr>
          <p:cNvSpPr/>
          <p:nvPr/>
        </p:nvSpPr>
        <p:spPr>
          <a:xfrm>
            <a:off x="9565643" y="3720240"/>
            <a:ext cx="982980" cy="341220"/>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21" name="Rechthoek 20">
            <a:extLst>
              <a:ext uri="{FF2B5EF4-FFF2-40B4-BE49-F238E27FC236}">
                <a16:creationId xmlns:a16="http://schemas.microsoft.com/office/drawing/2014/main" id="{F9888DCC-7FAE-4350-B083-5F4A01E145DB}"/>
              </a:ext>
            </a:extLst>
          </p:cNvPr>
          <p:cNvSpPr/>
          <p:nvPr/>
        </p:nvSpPr>
        <p:spPr>
          <a:xfrm>
            <a:off x="9565643" y="4146960"/>
            <a:ext cx="982980" cy="341220"/>
          </a:xfrm>
          <a:prstGeom prst="rect">
            <a:avLst/>
          </a:prstGeom>
          <a:noFill/>
          <a:ln>
            <a:solidFill>
              <a:srgbClr val="00A39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6738364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1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2</a:t>
            </a:r>
          </a:p>
        </p:txBody>
      </p:sp>
      <p:pic>
        <p:nvPicPr>
          <p:cNvPr id="6" name="Afbeelding 5">
            <a:extLst>
              <a:ext uri="{FF2B5EF4-FFF2-40B4-BE49-F238E27FC236}">
                <a16:creationId xmlns:a16="http://schemas.microsoft.com/office/drawing/2014/main" id="{B0415C2A-7566-42DA-BCFB-53912A82D155}"/>
              </a:ext>
            </a:extLst>
          </p:cNvPr>
          <p:cNvPicPr>
            <a:picLocks noChangeAspect="1"/>
          </p:cNvPicPr>
          <p:nvPr/>
        </p:nvPicPr>
        <p:blipFill>
          <a:blip r:embed="rId2"/>
          <a:stretch>
            <a:fillRect/>
          </a:stretch>
        </p:blipFill>
        <p:spPr>
          <a:xfrm>
            <a:off x="2867025" y="2657475"/>
            <a:ext cx="6457950" cy="1543050"/>
          </a:xfrm>
          <a:prstGeom prst="rect">
            <a:avLst/>
          </a:prstGeom>
        </p:spPr>
      </p:pic>
    </p:spTree>
    <p:extLst>
      <p:ext uri="{BB962C8B-B14F-4D97-AF65-F5344CB8AC3E}">
        <p14:creationId xmlns:p14="http://schemas.microsoft.com/office/powerpoint/2010/main" val="2305267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1179-C5E3-425B-BF66-E3BBBEED712F}"/>
              </a:ext>
            </a:extLst>
          </p:cNvPr>
          <p:cNvSpPr>
            <a:spLocks noGrp="1"/>
          </p:cNvSpPr>
          <p:nvPr>
            <p:ph type="title"/>
          </p:nvPr>
        </p:nvSpPr>
        <p:spPr/>
        <p:txBody>
          <a:bodyPr/>
          <a:lstStyle/>
          <a:p>
            <a:r>
              <a:rPr lang="en-GB" dirty="0"/>
              <a:t>Proposal 1 – Method </a:t>
            </a:r>
          </a:p>
        </p:txBody>
      </p:sp>
      <p:sp>
        <p:nvSpPr>
          <p:cNvPr id="4" name="Titel 1">
            <a:extLst>
              <a:ext uri="{FF2B5EF4-FFF2-40B4-BE49-F238E27FC236}">
                <a16:creationId xmlns:a16="http://schemas.microsoft.com/office/drawing/2014/main" id="{5D17EE70-9C00-4E52-92B9-768690CC3B16}"/>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Experiment 2</a:t>
            </a:r>
          </a:p>
        </p:txBody>
      </p:sp>
      <p:sp>
        <p:nvSpPr>
          <p:cNvPr id="9" name="Tijdelijke aanduiding voor tekst 2">
            <a:extLst>
              <a:ext uri="{FF2B5EF4-FFF2-40B4-BE49-F238E27FC236}">
                <a16:creationId xmlns:a16="http://schemas.microsoft.com/office/drawing/2014/main" id="{AD8A3E03-1142-41AA-93A1-9E69C1B2C4DB}"/>
              </a:ext>
            </a:extLst>
          </p:cNvPr>
          <p:cNvSpPr>
            <a:spLocks noGrp="1"/>
          </p:cNvSpPr>
          <p:nvPr>
            <p:ph type="body" idx="1"/>
          </p:nvPr>
        </p:nvSpPr>
        <p:spPr>
          <a:xfrm>
            <a:off x="698500" y="1591900"/>
            <a:ext cx="5397500" cy="4222160"/>
          </a:xfrm>
        </p:spPr>
        <p:txBody>
          <a:bodyPr>
            <a:normAutofit/>
          </a:bodyPr>
          <a:lstStyle/>
          <a:p>
            <a:pPr marL="0" indent="0" algn="ctr">
              <a:buNone/>
            </a:pPr>
            <a:r>
              <a:rPr lang="en-US" i="1" dirty="0">
                <a:solidFill>
                  <a:srgbClr val="00A6D6"/>
                </a:solidFill>
              </a:rPr>
              <a:t>Option 1</a:t>
            </a:r>
          </a:p>
          <a:p>
            <a:r>
              <a:rPr lang="en-US" sz="1200" dirty="0"/>
              <a:t>Use similar type robot for experiments </a:t>
            </a:r>
          </a:p>
          <a:p>
            <a:pPr lvl="1"/>
            <a:r>
              <a:rPr lang="en-US" sz="1200" dirty="0"/>
              <a:t>Save policy after learning</a:t>
            </a:r>
          </a:p>
          <a:p>
            <a:pPr lvl="1"/>
            <a:r>
              <a:rPr lang="en-US" sz="1200" dirty="0"/>
              <a:t>Execute after all robots have learned</a:t>
            </a:r>
          </a:p>
        </p:txBody>
      </p:sp>
      <p:sp>
        <p:nvSpPr>
          <p:cNvPr id="10" name="Tijdelijke aanduiding voor tekst 2">
            <a:extLst>
              <a:ext uri="{FF2B5EF4-FFF2-40B4-BE49-F238E27FC236}">
                <a16:creationId xmlns:a16="http://schemas.microsoft.com/office/drawing/2014/main" id="{6D1DD9FC-788D-4966-B1CD-40D3FF9A8FB6}"/>
              </a:ext>
            </a:extLst>
          </p:cNvPr>
          <p:cNvSpPr txBox="1">
            <a:spLocks/>
          </p:cNvSpPr>
          <p:nvPr/>
        </p:nvSpPr>
        <p:spPr>
          <a:xfrm>
            <a:off x="6096000" y="1591900"/>
            <a:ext cx="5397500" cy="403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US" i="1" dirty="0">
                <a:solidFill>
                  <a:srgbClr val="00A6D6"/>
                </a:solidFill>
              </a:rPr>
              <a:t>Option 2</a:t>
            </a:r>
          </a:p>
          <a:p>
            <a:r>
              <a:rPr lang="en-US" sz="1200" dirty="0"/>
              <a:t>Use different types of robots for experiments </a:t>
            </a:r>
          </a:p>
          <a:p>
            <a:pPr lvl="1"/>
            <a:r>
              <a:rPr lang="en-US" sz="1200" dirty="0"/>
              <a:t>Execute task directly after learning</a:t>
            </a:r>
          </a:p>
        </p:txBody>
      </p:sp>
    </p:spTree>
    <p:extLst>
      <p:ext uri="{BB962C8B-B14F-4D97-AF65-F5344CB8AC3E}">
        <p14:creationId xmlns:p14="http://schemas.microsoft.com/office/powerpoint/2010/main" val="36785528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4FEFD-B5A9-4A6A-B4DD-E44726CE3561}"/>
              </a:ext>
            </a:extLst>
          </p:cNvPr>
          <p:cNvSpPr>
            <a:spLocks noGrp="1"/>
          </p:cNvSpPr>
          <p:nvPr>
            <p:ph type="title"/>
          </p:nvPr>
        </p:nvSpPr>
        <p:spPr/>
        <p:txBody>
          <a:bodyPr/>
          <a:lstStyle/>
          <a:p>
            <a:r>
              <a:rPr lang="en-GB" dirty="0"/>
              <a:t>Proposal 2 – Research question</a:t>
            </a:r>
          </a:p>
        </p:txBody>
      </p:sp>
      <p:sp>
        <p:nvSpPr>
          <p:cNvPr id="5" name="Tekstvak 4">
            <a:extLst>
              <a:ext uri="{FF2B5EF4-FFF2-40B4-BE49-F238E27FC236}">
                <a16:creationId xmlns:a16="http://schemas.microsoft.com/office/drawing/2014/main" id="{B16C1CFF-8EDC-4206-B4BC-D5D48A503363}"/>
              </a:ext>
            </a:extLst>
          </p:cNvPr>
          <p:cNvSpPr txBox="1"/>
          <p:nvPr/>
        </p:nvSpPr>
        <p:spPr>
          <a:xfrm>
            <a:off x="955964" y="2352192"/>
            <a:ext cx="1001683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sz="2400" dirty="0"/>
              <a:t>“Does </a:t>
            </a:r>
            <a:r>
              <a:rPr lang="en-GB" sz="2400" dirty="0">
                <a:solidFill>
                  <a:srgbClr val="C3312F"/>
                </a:solidFill>
              </a:rPr>
              <a:t>random mutation </a:t>
            </a:r>
            <a:r>
              <a:rPr lang="en-GB" sz="2400" dirty="0">
                <a:solidFill>
                  <a:schemeClr val="tx1"/>
                </a:solidFill>
              </a:rPr>
              <a:t>of a reward function </a:t>
            </a:r>
            <a:r>
              <a:rPr lang="en-GB" sz="2400" dirty="0"/>
              <a:t>result </a:t>
            </a:r>
            <a:br>
              <a:rPr lang="en-GB" sz="2400" dirty="0"/>
            </a:br>
            <a:r>
              <a:rPr lang="en-GB" sz="2400" dirty="0"/>
              <a:t>in </a:t>
            </a:r>
            <a:r>
              <a:rPr lang="en-GB" sz="2400" dirty="0">
                <a:solidFill>
                  <a:srgbClr val="EFBD3E"/>
                </a:solidFill>
              </a:rPr>
              <a:t>useful skills </a:t>
            </a:r>
            <a:r>
              <a:rPr lang="en-GB" sz="2400" dirty="0"/>
              <a:t>for robots?”</a:t>
            </a:r>
          </a:p>
        </p:txBody>
      </p:sp>
    </p:spTree>
    <p:extLst>
      <p:ext uri="{BB962C8B-B14F-4D97-AF65-F5344CB8AC3E}">
        <p14:creationId xmlns:p14="http://schemas.microsoft.com/office/powerpoint/2010/main" val="1294731859"/>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3.xml><?xml version="1.0" encoding="utf-8"?>
<ds:datastoreItem xmlns:ds="http://schemas.openxmlformats.org/officeDocument/2006/customXml" ds:itemID="{F7E667A7-FD84-49EE-AB32-A7E9B7A236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Meeting David</Template>
  <TotalTime>1738</TotalTime>
  <Words>466</Words>
  <Application>Microsoft Office PowerPoint</Application>
  <PresentationFormat>Breedbeeld</PresentationFormat>
  <Paragraphs>84</Paragraphs>
  <Slides>14</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14</vt:i4>
      </vt:variant>
    </vt:vector>
  </HeadingPairs>
  <TitlesOfParts>
    <vt:vector size="23" baseType="lpstr">
      <vt:lpstr>Arial</vt:lpstr>
      <vt:lpstr>Calibri</vt:lpstr>
      <vt:lpstr>Open Sans</vt:lpstr>
      <vt:lpstr>Open Sans Bold</vt:lpstr>
      <vt:lpstr>Roboto Slab Regular Regular</vt:lpstr>
      <vt:lpstr>Segoe UI</vt:lpstr>
      <vt:lpstr>Segoe UI Light</vt:lpstr>
      <vt:lpstr>Wingdings</vt:lpstr>
      <vt:lpstr>TU Delft</vt:lpstr>
      <vt:lpstr>PowerPoint-presentatie</vt:lpstr>
      <vt:lpstr>Proposal 1 – Research question</vt:lpstr>
      <vt:lpstr>Proposal 1 – Sub-questions </vt:lpstr>
      <vt:lpstr>Proposal 1 – Method </vt:lpstr>
      <vt:lpstr>Proposal 1 – Method </vt:lpstr>
      <vt:lpstr>Proposal 1 – Method </vt:lpstr>
      <vt:lpstr>Proposal 1 – Method </vt:lpstr>
      <vt:lpstr>Proposal 1 – Method </vt:lpstr>
      <vt:lpstr>Proposal 2 – Research question</vt:lpstr>
      <vt:lpstr>Proposal 2 – Sub-questions </vt:lpstr>
      <vt:lpstr>Proposal 2 – Method </vt:lpstr>
      <vt:lpstr>Proposal 2 – Method </vt:lpstr>
      <vt:lpstr>Proposal 2 – Method </vt:lpstr>
      <vt:lpstr>Proposal 2 – Method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Rosa Maessen</dc:creator>
  <cp:lastModifiedBy>Rosa Maessen</cp:lastModifiedBy>
  <cp:revision>10</cp:revision>
  <dcterms:created xsi:type="dcterms:W3CDTF">2022-02-02T07:56:16Z</dcterms:created>
  <dcterms:modified xsi:type="dcterms:W3CDTF">2022-02-22T14:07:14Z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