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2" r:id="rId4"/>
  </p:sldMasterIdLst>
  <p:notesMasterIdLst>
    <p:notesMasterId r:id="rId10"/>
  </p:notesMasterIdLst>
  <p:handoutMasterIdLst>
    <p:handoutMasterId r:id="rId11"/>
  </p:handoutMasterIdLst>
  <p:sldIdLst>
    <p:sldId id="525" r:id="rId5"/>
    <p:sldId id="523" r:id="rId6"/>
    <p:sldId id="524" r:id="rId7"/>
    <p:sldId id="526" r:id="rId8"/>
    <p:sldId id="527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FF733C"/>
    <a:srgbClr val="E18300"/>
    <a:srgbClr val="FFDA70"/>
    <a:srgbClr val="FFC800"/>
    <a:srgbClr val="FFAA00"/>
    <a:srgbClr val="0A7832"/>
    <a:srgbClr val="0A7828"/>
    <a:srgbClr val="0A7228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20" d="100"/>
          <a:sy n="120" d="100"/>
        </p:scale>
        <p:origin x="234" y="9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9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08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9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7D2-7C8A-4187-900B-037DC199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8F708-ABAE-4029-8B57-38856C86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27212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Through Distributed Computing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dirty="0" err="1"/>
              <a:t>Resmy</a:t>
            </a:r>
            <a:r>
              <a:rPr lang="en-MY" dirty="0"/>
              <a:t> Vijaykumar (WQD190042)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dirty="0"/>
              <a:t>Liu Hong Yang (WQD190005)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dirty="0"/>
              <a:t>Mohamed </a:t>
            </a:r>
            <a:r>
              <a:rPr lang="en-MY" dirty="0" err="1"/>
              <a:t>Fathi</a:t>
            </a:r>
            <a:r>
              <a:rPr lang="en-MY" dirty="0"/>
              <a:t> (WQD180081)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dirty="0" err="1"/>
              <a:t>Sritharan</a:t>
            </a:r>
            <a:r>
              <a:rPr lang="en-MY" dirty="0"/>
              <a:t> </a:t>
            </a:r>
            <a:r>
              <a:rPr lang="en-MY" dirty="0" err="1"/>
              <a:t>Sivaguru</a:t>
            </a:r>
            <a:r>
              <a:rPr lang="en-MY" dirty="0"/>
              <a:t> (WQD180086)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dirty="0"/>
              <a:t>Abu Zafar Mohammad Saleh (WQD180084)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7429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1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Rectangle 70">
            <a:extLst>
              <a:ext uri="{FF2B5EF4-FFF2-40B4-BE49-F238E27FC236}">
                <a16:creationId xmlns:a16="http://schemas.microsoft.com/office/drawing/2014/main" id="{735F41F2-190A-42B8-839F-800FD860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" y="1082357"/>
            <a:ext cx="11897276" cy="6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dirty="0">
                <a:solidFill>
                  <a:srgbClr val="2E76D4"/>
                </a:solidFill>
                <a:latin typeface="Arial Narrow" pitchFamily="112" charset="0"/>
              </a:rPr>
              <a:t>Federated learning is a collaborative machine learning technique which trains a model using data present on local devices without sending the data to a centralized server. 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D283E3D-285D-45CA-85AE-8B2C86BFAD4E}"/>
              </a:ext>
            </a:extLst>
          </p:cNvPr>
          <p:cNvPicPr/>
          <p:nvPr/>
        </p:nvPicPr>
        <p:blipFill rotWithShape="1">
          <a:blip r:embed="rId3"/>
          <a:srcRect l="10108" t="70921" r="81339" b="8143"/>
          <a:stretch/>
        </p:blipFill>
        <p:spPr>
          <a:xfrm>
            <a:off x="1712013" y="5229200"/>
            <a:ext cx="792088" cy="100811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C71C203-874B-43CF-947E-B2472A5A08C1}"/>
              </a:ext>
            </a:extLst>
          </p:cNvPr>
          <p:cNvPicPr/>
          <p:nvPr/>
        </p:nvPicPr>
        <p:blipFill rotWithShape="1">
          <a:blip r:embed="rId3"/>
          <a:srcRect l="10108" t="70921" r="81339" b="8143"/>
          <a:stretch/>
        </p:blipFill>
        <p:spPr>
          <a:xfrm>
            <a:off x="7102524" y="5229200"/>
            <a:ext cx="792088" cy="100811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4F82977-505E-4B30-801D-B4DB4FA16375}"/>
              </a:ext>
            </a:extLst>
          </p:cNvPr>
          <p:cNvPicPr/>
          <p:nvPr/>
        </p:nvPicPr>
        <p:blipFill rotWithShape="1">
          <a:blip r:embed="rId3"/>
          <a:srcRect l="10108" t="70921" r="81339" b="8143"/>
          <a:stretch/>
        </p:blipFill>
        <p:spPr>
          <a:xfrm>
            <a:off x="8686700" y="5229200"/>
            <a:ext cx="792088" cy="100811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323C7AE-F61F-4153-857B-EF7D76174A4B}"/>
              </a:ext>
            </a:extLst>
          </p:cNvPr>
          <p:cNvPicPr/>
          <p:nvPr/>
        </p:nvPicPr>
        <p:blipFill rotWithShape="1">
          <a:blip r:embed="rId3"/>
          <a:srcRect l="10108" t="70921" r="81339" b="8143"/>
          <a:stretch/>
        </p:blipFill>
        <p:spPr>
          <a:xfrm>
            <a:off x="10126860" y="5229200"/>
            <a:ext cx="792088" cy="100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87AD8-380B-4539-A686-D5129774879F}"/>
              </a:ext>
            </a:extLst>
          </p:cNvPr>
          <p:cNvSpPr txBox="1"/>
          <p:nvPr/>
        </p:nvSpPr>
        <p:spPr>
          <a:xfrm>
            <a:off x="4654252" y="2503273"/>
            <a:ext cx="253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Server in the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3F47C-4BDE-4DD9-B039-397882B2CA96}"/>
              </a:ext>
            </a:extLst>
          </p:cNvPr>
          <p:cNvSpPr txBox="1"/>
          <p:nvPr/>
        </p:nvSpPr>
        <p:spPr>
          <a:xfrm>
            <a:off x="2427709" y="4976209"/>
            <a:ext cx="4767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dirty="0"/>
              <a:t>Initial model is received from the server</a:t>
            </a:r>
          </a:p>
          <a:p>
            <a:pPr marL="342900" indent="-342900">
              <a:buAutoNum type="arabicPeriod"/>
            </a:pPr>
            <a:r>
              <a:rPr lang="en-IN" sz="1800" dirty="0"/>
              <a:t>Training happens with the data available on the local device</a:t>
            </a:r>
          </a:p>
          <a:p>
            <a:pPr marL="342900" indent="-342900">
              <a:buAutoNum type="arabicPeriod"/>
            </a:pPr>
            <a:r>
              <a:rPr lang="en-IN" sz="1800" dirty="0"/>
              <a:t>Model updates are shared with the server.</a:t>
            </a:r>
          </a:p>
          <a:p>
            <a:pPr marL="342900" indent="-342900">
              <a:buAutoNum type="arabicPeriod"/>
            </a:pPr>
            <a:r>
              <a:rPr lang="en-IN" sz="1800" dirty="0"/>
              <a:t>The models are aggregated and a new model is sent back to the local device.</a:t>
            </a:r>
          </a:p>
          <a:p>
            <a:pPr marL="342900" indent="-342900">
              <a:buAutoNum type="arabicPeriod"/>
            </a:pPr>
            <a:endParaRPr lang="en-IN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6BB571-7046-4C8B-96DA-6A923AEEA736}"/>
              </a:ext>
            </a:extLst>
          </p:cNvPr>
          <p:cNvCxnSpPr>
            <a:cxnSpLocks/>
          </p:cNvCxnSpPr>
          <p:nvPr/>
        </p:nvCxnSpPr>
        <p:spPr>
          <a:xfrm flipH="1">
            <a:off x="2386001" y="3645024"/>
            <a:ext cx="3097043" cy="148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387092-96C7-46A7-BDFF-2C509DFB4C0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662359" y="3675316"/>
            <a:ext cx="1836209" cy="15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5323FC-0688-441E-94B5-B1F08A0488B6}"/>
              </a:ext>
            </a:extLst>
          </p:cNvPr>
          <p:cNvCxnSpPr>
            <a:cxnSpLocks/>
          </p:cNvCxnSpPr>
          <p:nvPr/>
        </p:nvCxnSpPr>
        <p:spPr>
          <a:xfrm>
            <a:off x="5722051" y="3675316"/>
            <a:ext cx="3360693" cy="141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7F1FAF-11ED-4568-A7CD-989E97D3796D}"/>
              </a:ext>
            </a:extLst>
          </p:cNvPr>
          <p:cNvCxnSpPr>
            <a:cxnSpLocks/>
          </p:cNvCxnSpPr>
          <p:nvPr/>
        </p:nvCxnSpPr>
        <p:spPr>
          <a:xfrm>
            <a:off x="5662359" y="3618452"/>
            <a:ext cx="4767291" cy="15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0A50BA-1535-477E-AC0A-D6C239A2B197}"/>
              </a:ext>
            </a:extLst>
          </p:cNvPr>
          <p:cNvCxnSpPr>
            <a:cxnSpLocks/>
          </p:cNvCxnSpPr>
          <p:nvPr/>
        </p:nvCxnSpPr>
        <p:spPr>
          <a:xfrm flipV="1">
            <a:off x="2205980" y="2198846"/>
            <a:ext cx="0" cy="282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416048-36A6-4B0B-AD43-5B349CBA7C3A}"/>
              </a:ext>
            </a:extLst>
          </p:cNvPr>
          <p:cNvCxnSpPr/>
          <p:nvPr/>
        </p:nvCxnSpPr>
        <p:spPr>
          <a:xfrm>
            <a:off x="2205980" y="219884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928AD89-440C-440E-A70A-525D6AB3561B}"/>
              </a:ext>
            </a:extLst>
          </p:cNvPr>
          <p:cNvCxnSpPr>
            <a:cxnSpLocks/>
          </p:cNvCxnSpPr>
          <p:nvPr/>
        </p:nvCxnSpPr>
        <p:spPr>
          <a:xfrm flipV="1">
            <a:off x="7544444" y="2503273"/>
            <a:ext cx="0" cy="265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A34A83-82C1-4FCE-9744-112FC66F99E1}"/>
              </a:ext>
            </a:extLst>
          </p:cNvPr>
          <p:cNvCxnSpPr>
            <a:cxnSpLocks/>
          </p:cNvCxnSpPr>
          <p:nvPr/>
        </p:nvCxnSpPr>
        <p:spPr>
          <a:xfrm flipV="1">
            <a:off x="9190756" y="2260006"/>
            <a:ext cx="0" cy="296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50459C0-6684-45E9-A420-1E965A27F62E}"/>
              </a:ext>
            </a:extLst>
          </p:cNvPr>
          <p:cNvCxnSpPr>
            <a:cxnSpLocks/>
          </p:cNvCxnSpPr>
          <p:nvPr/>
        </p:nvCxnSpPr>
        <p:spPr>
          <a:xfrm flipV="1">
            <a:off x="10558908" y="1988840"/>
            <a:ext cx="0" cy="310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80A8C8-86E8-4984-900C-2EFD223DDE85}"/>
              </a:ext>
            </a:extLst>
          </p:cNvPr>
          <p:cNvCxnSpPr/>
          <p:nvPr/>
        </p:nvCxnSpPr>
        <p:spPr>
          <a:xfrm flipH="1">
            <a:off x="6814492" y="2478247"/>
            <a:ext cx="729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01DF7C6-509F-40B2-9E4B-4F9FC3076528}"/>
              </a:ext>
            </a:extLst>
          </p:cNvPr>
          <p:cNvCxnSpPr>
            <a:cxnSpLocks/>
          </p:cNvCxnSpPr>
          <p:nvPr/>
        </p:nvCxnSpPr>
        <p:spPr>
          <a:xfrm flipH="1">
            <a:off x="6814492" y="2260006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9273562-D114-4E31-807E-422D6A5B3CC1}"/>
              </a:ext>
            </a:extLst>
          </p:cNvPr>
          <p:cNvCxnSpPr/>
          <p:nvPr/>
        </p:nvCxnSpPr>
        <p:spPr>
          <a:xfrm flipH="1">
            <a:off x="6814492" y="1988840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5CEEE75C-C3CA-48C2-ACCD-E5270265E99C}"/>
              </a:ext>
            </a:extLst>
          </p:cNvPr>
          <p:cNvSpPr/>
          <p:nvPr/>
        </p:nvSpPr>
        <p:spPr>
          <a:xfrm>
            <a:off x="1763470" y="3550703"/>
            <a:ext cx="154473" cy="94321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5F4BA47-AA2F-4855-94D1-0FBB82FF5A35}"/>
              </a:ext>
            </a:extLst>
          </p:cNvPr>
          <p:cNvSpPr/>
          <p:nvPr/>
        </p:nvSpPr>
        <p:spPr>
          <a:xfrm>
            <a:off x="7627826" y="3645024"/>
            <a:ext cx="194773" cy="183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A72A498-4A3F-4BE4-AA47-511815C3524A}"/>
              </a:ext>
            </a:extLst>
          </p:cNvPr>
          <p:cNvSpPr/>
          <p:nvPr/>
        </p:nvSpPr>
        <p:spPr>
          <a:xfrm>
            <a:off x="9298769" y="3605063"/>
            <a:ext cx="180016" cy="2234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27C8568-0127-40AB-A061-16539176B003}"/>
              </a:ext>
            </a:extLst>
          </p:cNvPr>
          <p:cNvSpPr/>
          <p:nvPr/>
        </p:nvSpPr>
        <p:spPr>
          <a:xfrm>
            <a:off x="10688167" y="3605062"/>
            <a:ext cx="405865" cy="223466"/>
          </a:xfrm>
          <a:prstGeom prst="rect">
            <a:avLst/>
          </a:prstGeom>
          <a:solidFill>
            <a:srgbClr val="007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D1BB800-151F-430A-8902-4060BEDF48CC}"/>
              </a:ext>
            </a:extLst>
          </p:cNvPr>
          <p:cNvPicPr/>
          <p:nvPr/>
        </p:nvPicPr>
        <p:blipFill rotWithShape="1">
          <a:blip r:embed="rId3"/>
          <a:srcRect l="39660" t="32644" r="46614" b="57912"/>
          <a:stretch/>
        </p:blipFill>
        <p:spPr>
          <a:xfrm>
            <a:off x="4839953" y="2905058"/>
            <a:ext cx="1339214" cy="639017"/>
          </a:xfrm>
          <a:prstGeom prst="rect">
            <a:avLst/>
          </a:prstGeom>
        </p:spPr>
      </p:pic>
      <p:sp>
        <p:nvSpPr>
          <p:cNvPr id="251" name="Rectangle 250">
            <a:extLst>
              <a:ext uri="{FF2B5EF4-FFF2-40B4-BE49-F238E27FC236}">
                <a16:creationId xmlns:a16="http://schemas.microsoft.com/office/drawing/2014/main" id="{59829B5D-3F4E-414B-AF75-2DF1E81D4AFA}"/>
              </a:ext>
            </a:extLst>
          </p:cNvPr>
          <p:cNvSpPr/>
          <p:nvPr/>
        </p:nvSpPr>
        <p:spPr>
          <a:xfrm>
            <a:off x="1800110" y="5445224"/>
            <a:ext cx="585892" cy="54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F24F9F1-B139-4F9F-A102-22907B004EA3}"/>
              </a:ext>
            </a:extLst>
          </p:cNvPr>
          <p:cNvSpPr/>
          <p:nvPr/>
        </p:nvSpPr>
        <p:spPr>
          <a:xfrm>
            <a:off x="7179917" y="5487611"/>
            <a:ext cx="64268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A26386A-5DCD-455D-811A-3A3362EA15FF}"/>
              </a:ext>
            </a:extLst>
          </p:cNvPr>
          <p:cNvSpPr/>
          <p:nvPr/>
        </p:nvSpPr>
        <p:spPr>
          <a:xfrm>
            <a:off x="8758315" y="5438709"/>
            <a:ext cx="610969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7010C95-4D6E-49D0-A187-658C813BCFB1}"/>
              </a:ext>
            </a:extLst>
          </p:cNvPr>
          <p:cNvSpPr/>
          <p:nvPr/>
        </p:nvSpPr>
        <p:spPr>
          <a:xfrm>
            <a:off x="10204164" y="5415808"/>
            <a:ext cx="6427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F658B34-84D5-4FF8-91EA-218E826AFCDC}"/>
              </a:ext>
            </a:extLst>
          </p:cNvPr>
          <p:cNvGrpSpPr/>
          <p:nvPr/>
        </p:nvGrpSpPr>
        <p:grpSpPr>
          <a:xfrm>
            <a:off x="4839953" y="1760446"/>
            <a:ext cx="1656184" cy="733066"/>
            <a:chOff x="4839953" y="1760446"/>
            <a:chExt cx="1656184" cy="733066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E1EC3A7-A4F2-44E2-ACF1-E74FEF09F400}"/>
                </a:ext>
              </a:extLst>
            </p:cNvPr>
            <p:cNvPicPr/>
            <p:nvPr/>
          </p:nvPicPr>
          <p:blipFill rotWithShape="1">
            <a:blip r:embed="rId3"/>
            <a:srcRect l="39660" t="8344" r="42456" b="76432"/>
            <a:stretch/>
          </p:blipFill>
          <p:spPr>
            <a:xfrm>
              <a:off x="4839953" y="1760446"/>
              <a:ext cx="1656184" cy="733066"/>
            </a:xfrm>
            <a:prstGeom prst="rect">
              <a:avLst/>
            </a:prstGeom>
          </p:spPr>
        </p:pic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CA51302-C70E-45A2-94F3-152FD58E7F65}"/>
                </a:ext>
              </a:extLst>
            </p:cNvPr>
            <p:cNvSpPr/>
            <p:nvPr/>
          </p:nvSpPr>
          <p:spPr>
            <a:xfrm>
              <a:off x="5127241" y="2059557"/>
              <a:ext cx="998238" cy="31692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43AD1F18-CDF5-49E1-ACE0-CB8808B09D6F}"/>
              </a:ext>
            </a:extLst>
          </p:cNvPr>
          <p:cNvPicPr/>
          <p:nvPr/>
        </p:nvPicPr>
        <p:blipFill rotWithShape="1">
          <a:blip r:embed="rId3"/>
          <a:srcRect l="39660" t="8344" r="42456" b="76432"/>
          <a:stretch/>
        </p:blipFill>
        <p:spPr>
          <a:xfrm>
            <a:off x="4834272" y="1793319"/>
            <a:ext cx="1656184" cy="733066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E1FE5221-4538-4228-ADE6-FDEA8FE15580}"/>
              </a:ext>
            </a:extLst>
          </p:cNvPr>
          <p:cNvSpPr txBox="1"/>
          <p:nvPr/>
        </p:nvSpPr>
        <p:spPr>
          <a:xfrm>
            <a:off x="6119212" y="3092397"/>
            <a:ext cx="1504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New global model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A8160-E548-4B6D-8D5F-ACB36831D5D2}"/>
              </a:ext>
            </a:extLst>
          </p:cNvPr>
          <p:cNvSpPr txBox="1"/>
          <p:nvPr/>
        </p:nvSpPr>
        <p:spPr>
          <a:xfrm>
            <a:off x="1808786" y="6237312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7F3A95D-9182-4D1F-8C95-ABDB4BBBF2F9}"/>
              </a:ext>
            </a:extLst>
          </p:cNvPr>
          <p:cNvSpPr txBox="1"/>
          <p:nvPr/>
        </p:nvSpPr>
        <p:spPr>
          <a:xfrm>
            <a:off x="7235835" y="626101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BF399AD-FCDA-4278-A493-E74AB5591DAD}"/>
              </a:ext>
            </a:extLst>
          </p:cNvPr>
          <p:cNvSpPr txBox="1"/>
          <p:nvPr/>
        </p:nvSpPr>
        <p:spPr>
          <a:xfrm>
            <a:off x="8843819" y="626101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9DE740F-4215-4C64-AD9C-1DCBF1565BAF}"/>
              </a:ext>
            </a:extLst>
          </p:cNvPr>
          <p:cNvSpPr txBox="1"/>
          <p:nvPr/>
        </p:nvSpPr>
        <p:spPr>
          <a:xfrm>
            <a:off x="10233679" y="6275225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32721CE6-BD4B-4DBE-8D79-0DB4E2DB4A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2457" y="1793318"/>
            <a:ext cx="8162898" cy="4836079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CB89AC89-3F86-4AFB-8D37-2984FBC497C4}"/>
              </a:ext>
            </a:extLst>
          </p:cNvPr>
          <p:cNvSpPr txBox="1"/>
          <p:nvPr/>
        </p:nvSpPr>
        <p:spPr>
          <a:xfrm>
            <a:off x="3994750" y="1776973"/>
            <a:ext cx="4051254" cy="37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defPPr>
              <a:defRPr lang="en-US"/>
            </a:defPPr>
            <a:lvl1pPr>
              <a:lnSpc>
                <a:spcPct val="85000"/>
              </a:lnSpc>
              <a:spcBef>
                <a:spcPts val="200"/>
              </a:spcBef>
              <a:defRPr>
                <a:solidFill>
                  <a:srgbClr val="2E76D4"/>
                </a:solidFill>
                <a:latin typeface="Arial Narrow" pitchFamily="112" charset="0"/>
              </a:defRPr>
            </a:lvl1pPr>
          </a:lstStyle>
          <a:p>
            <a:r>
              <a:rPr lang="en-IN" b="1" dirty="0"/>
              <a:t>How Federated Learning Works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37486E6-1149-4E2C-BD06-8D212BEF480D}"/>
              </a:ext>
            </a:extLst>
          </p:cNvPr>
          <p:cNvCxnSpPr>
            <a:cxnSpLocks/>
          </p:cNvCxnSpPr>
          <p:nvPr/>
        </p:nvCxnSpPr>
        <p:spPr>
          <a:xfrm>
            <a:off x="5590356" y="2526385"/>
            <a:ext cx="0" cy="3497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96 -0.25903 L -0.17101 -0.25903 C -0.10484 -0.25903 -0.02305 -0.1338 -0.02305 -0.03195 L -0.02305 0.19537 " pathEditMode="relative" rAng="0" ptsTypes="AAAA">
                                      <p:cBhvr>
                                        <p:cTn id="152" dur="2000" spd="-100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6" y="2270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2287 L 0.01094 0.0074 C 0.01094 -0.09167 0.07046 -0.21412 0.11878 -0.21412 L 0.22675 -0.21412 " pathEditMode="relative" rAng="16200000" ptsTypes="AAAA">
                                      <p:cBhvr>
                                        <p:cTn id="15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4" y="-2213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9 -0.17986 L -0.03269 -0.17986 C -0.02084 -0.17986 -0.00599 -0.0757 -0.00599 0.00926 L -0.00599 0.19838 " pathEditMode="relative" rAng="0" ptsTypes="AAAA">
                                      <p:cBhvr>
                                        <p:cTn id="160" dur="2000" spd="-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0" y="18912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35 -0.2213 L -0.10966 -0.2213 C -0.06863 -0.2213 -0.01797 -0.10347 -0.01797 -0.00787 L -0.01797 0.20579 " pathEditMode="relative" rAng="0" ptsTypes="AAAA">
                                      <p:cBhvr>
                                        <p:cTn id="164" dur="2000" spd="-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9" y="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8" grpId="1" animBg="1"/>
      <p:bldP spid="238" grpId="2" animBg="1"/>
      <p:bldP spid="239" grpId="1" animBg="1"/>
      <p:bldP spid="239" grpId="2" animBg="1"/>
      <p:bldP spid="240" grpId="1" animBg="1"/>
      <p:bldP spid="240" grpId="2" animBg="1"/>
      <p:bldP spid="241" grpId="0" animBg="1"/>
      <p:bldP spid="241" grpId="1" animBg="1"/>
      <p:bldP spid="251" grpId="0" animBg="1"/>
      <p:bldP spid="251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255" grpId="0"/>
      <p:bldP spid="170" grpId="0"/>
      <p:bldP spid="171" grpId="0"/>
      <p:bldP spid="172" grpId="0"/>
      <p:bldP spid="173" grpId="0"/>
      <p:bldP spid="280" grpId="0"/>
      <p:bldP spid="28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rial"/>
                <a:cs typeface="Arial"/>
              </a:rPr>
              <a:t>Scenario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1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he procedures include four steps:…">
            <a:extLst>
              <a:ext uri="{FF2B5EF4-FFF2-40B4-BE49-F238E27FC236}">
                <a16:creationId xmlns:a16="http://schemas.microsoft.com/office/drawing/2014/main" id="{A8A34195-7565-4A7A-B392-3A8C1A3375A3}"/>
              </a:ext>
            </a:extLst>
          </p:cNvPr>
          <p:cNvSpPr txBox="1">
            <a:spLocks/>
          </p:cNvSpPr>
          <p:nvPr/>
        </p:nvSpPr>
        <p:spPr>
          <a:xfrm>
            <a:off x="3501109" y="1314270"/>
            <a:ext cx="5451155" cy="1182028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8132">
              <a:lnSpc>
                <a:spcPct val="100000"/>
              </a:lnSpc>
              <a:spcAft>
                <a:spcPts val="0"/>
              </a:spcAft>
              <a:buNone/>
              <a:defRPr sz="1504">
                <a:solidFill>
                  <a:schemeClr val="accent4">
                    <a:hueOff val="-624705"/>
                    <a:lumOff val="1372"/>
                  </a:schemeClr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/>
                <a:cs typeface="Calibri"/>
                <a:sym typeface="Calibri"/>
              </a:rPr>
              <a:t>For our demo we will be training our worker nodes to detect spam in text messages.</a:t>
            </a:r>
            <a:endParaRPr lang="en-US" sz="1200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The architecture of a federated learning system">
            <a:extLst>
              <a:ext uri="{FF2B5EF4-FFF2-40B4-BE49-F238E27FC236}">
                <a16:creationId xmlns:a16="http://schemas.microsoft.com/office/drawing/2014/main" id="{1569F11D-F908-4EC2-A9C6-6E36E533296C}"/>
              </a:ext>
            </a:extLst>
          </p:cNvPr>
          <p:cNvSpPr txBox="1"/>
          <p:nvPr/>
        </p:nvSpPr>
        <p:spPr>
          <a:xfrm>
            <a:off x="3566480" y="5543730"/>
            <a:ext cx="5055872" cy="44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just" defTabSz="266700">
              <a:lnSpc>
                <a:spcPct val="200000"/>
              </a:lnSpc>
              <a:defRPr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sz="1406" b="1" dirty="0"/>
              <a:t>The architecture of a federated learning system</a:t>
            </a:r>
            <a:r>
              <a:rPr lang="en-US" sz="1406" b="1" dirty="0"/>
              <a:t> for spam detection</a:t>
            </a:r>
            <a:endParaRPr sz="1406" dirty="0"/>
          </a:p>
        </p:txBody>
      </p:sp>
      <p:pic>
        <p:nvPicPr>
          <p:cNvPr id="50" name="image2.png" descr="image2.png">
            <a:extLst>
              <a:ext uri="{FF2B5EF4-FFF2-40B4-BE49-F238E27FC236}">
                <a16:creationId xmlns:a16="http://schemas.microsoft.com/office/drawing/2014/main" id="{B082414B-8535-4FB7-A87C-8A328D39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075053"/>
            <a:ext cx="7416824" cy="333025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4A5C9-4946-4DA1-B720-14BC31DB5D7C}"/>
              </a:ext>
            </a:extLst>
          </p:cNvPr>
          <p:cNvSpPr txBox="1"/>
          <p:nvPr/>
        </p:nvSpPr>
        <p:spPr>
          <a:xfrm>
            <a:off x="4942284" y="2170398"/>
            <a:ext cx="10101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Gateway</a:t>
            </a:r>
            <a:endParaRPr lang="en-MY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BDDCF-55CE-4D53-8895-7224BB3B3E22}"/>
              </a:ext>
            </a:extLst>
          </p:cNvPr>
          <p:cNvSpPr txBox="1"/>
          <p:nvPr/>
        </p:nvSpPr>
        <p:spPr>
          <a:xfrm>
            <a:off x="3790156" y="4509120"/>
            <a:ext cx="83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1</a:t>
            </a:r>
            <a:endParaRPr lang="en-MY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EC4BCC-41BA-4387-AC63-BD78D6F1B0B7}"/>
              </a:ext>
            </a:extLst>
          </p:cNvPr>
          <p:cNvSpPr txBox="1"/>
          <p:nvPr/>
        </p:nvSpPr>
        <p:spPr>
          <a:xfrm>
            <a:off x="5877849" y="4509119"/>
            <a:ext cx="83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2</a:t>
            </a:r>
            <a:endParaRPr lang="en-MY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031AC-CAA5-45CC-9B44-5990381124B3}"/>
              </a:ext>
            </a:extLst>
          </p:cNvPr>
          <p:cNvSpPr txBox="1"/>
          <p:nvPr/>
        </p:nvSpPr>
        <p:spPr>
          <a:xfrm>
            <a:off x="7901988" y="4513175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(n)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9227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E70CE2-827C-47B0-8243-DCE61327E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60E6D-04B9-45AD-805B-FFD666D4C803}"/>
              </a:ext>
            </a:extLst>
          </p:cNvPr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rial"/>
                <a:cs typeface="Arial"/>
              </a:rPr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B0A6E-28CA-4FF2-BA97-FDE49F78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1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B92F7-3043-41F5-A198-711239414ED5}"/>
              </a:ext>
            </a:extLst>
          </p:cNvPr>
          <p:cNvSpPr txBox="1"/>
          <p:nvPr/>
        </p:nvSpPr>
        <p:spPr>
          <a:xfrm>
            <a:off x="4150196" y="2996952"/>
            <a:ext cx="4368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Please stand by…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8564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5960B-6646-44E5-9B9D-B681E611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AC85-8E8D-4BF1-9F1D-D4CDA73B4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361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168</Words>
  <Application>Microsoft Office PowerPoint</Application>
  <PresentationFormat>Custom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Rockwell</vt:lpstr>
      <vt:lpstr>Rockwell Condensed</vt:lpstr>
      <vt:lpstr>Wingdings</vt:lpstr>
      <vt:lpstr>Wood Type</vt:lpstr>
      <vt:lpstr>Federated Learning</vt:lpstr>
      <vt:lpstr>Sample 4</vt:lpstr>
      <vt:lpstr>Sample 4</vt:lpstr>
      <vt:lpstr>PowerPoint Presentation</vt:lpstr>
      <vt:lpstr>Q&amp;A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2019-12-18T12:55:02Z</dcterms:created>
  <dcterms:modified xsi:type="dcterms:W3CDTF">2019-12-19T15:58:53Z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