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10/31/2020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F268-B165-4622-A3FE-A3498B3737D9}"/>
              </a:ext>
            </a:extLst>
          </p:cNvPr>
          <p:cNvSpPr>
            <a:spLocks noGrp="1"/>
          </p:cNvSpPr>
          <p:nvPr>
            <p:ph type="title"/>
          </p:nvPr>
        </p:nvSpPr>
        <p:spPr/>
        <p:txBody>
          <a:bodyPr>
            <a:normAutofit fontScale="90000"/>
          </a:bodyPr>
          <a:lstStyle/>
          <a:p>
            <a:pPr algn="ctr"/>
            <a:r>
              <a:rPr lang="en-US" sz="4000" b="1" dirty="0"/>
              <a:t>Problem</a:t>
            </a:r>
            <a:r>
              <a:rPr lang="en-US" sz="2800" spc="-270" dirty="0">
                <a:latin typeface="Arial Black"/>
                <a:cs typeface="Arial Black"/>
              </a:rPr>
              <a:t> </a:t>
            </a:r>
            <a:r>
              <a:rPr lang="en-US" sz="4000" b="1" dirty="0"/>
              <a:t>Statement</a:t>
            </a:r>
            <a:r>
              <a:rPr lang="en-US" sz="2800" dirty="0">
                <a:latin typeface="Arial Black"/>
                <a:cs typeface="Arial Black"/>
              </a:rPr>
              <a:t/>
            </a:r>
            <a:br>
              <a:rPr lang="en-US" sz="2800" dirty="0">
                <a:latin typeface="Arial Black"/>
                <a:cs typeface="Arial Black"/>
              </a:rPr>
            </a:br>
            <a:endParaRPr lang="en-US" dirty="0"/>
          </a:p>
        </p:txBody>
      </p:sp>
      <p:sp>
        <p:nvSpPr>
          <p:cNvPr id="3" name="Content Placeholder 2">
            <a:extLst>
              <a:ext uri="{FF2B5EF4-FFF2-40B4-BE49-F238E27FC236}">
                <a16:creationId xmlns:a16="http://schemas.microsoft.com/office/drawing/2014/main" id="{F1FAA22D-E6F3-4C6A-93E4-DA59587A6698}"/>
              </a:ext>
            </a:extLst>
          </p:cNvPr>
          <p:cNvSpPr>
            <a:spLocks noGrp="1"/>
          </p:cNvSpPr>
          <p:nvPr>
            <p:ph idx="1"/>
          </p:nvPr>
        </p:nvSpPr>
        <p:spPr/>
        <p:txBody>
          <a:bodyPr/>
          <a:lstStyle/>
          <a:p>
            <a:pPr marL="0" indent="0">
              <a:buNone/>
            </a:pPr>
            <a:endParaRPr lang="en-IN" dirty="0"/>
          </a:p>
          <a:p>
            <a:pPr marL="285750" indent="-285750">
              <a:buFont typeface="Wingdings" panose="05000000000000000000" pitchFamily="2" charset="2"/>
              <a:buChar char="Ø"/>
            </a:pPr>
            <a:r>
              <a:rPr lang="en-US" dirty="0" smtClean="0"/>
              <a:t>Predict </a:t>
            </a:r>
            <a:r>
              <a:rPr lang="en-US" dirty="0"/>
              <a:t>the flight prices using </a:t>
            </a:r>
            <a:r>
              <a:rPr lang="en-US" dirty="0" smtClean="0"/>
              <a:t>the data of prices </a:t>
            </a:r>
            <a:r>
              <a:rPr lang="en-US" dirty="0"/>
              <a:t>of flight tickets for various airlines between the months of March and June of 2019 and between various cities.</a:t>
            </a:r>
            <a:r>
              <a:rPr lang="en-US" dirty="0" smtClean="0"/>
              <a:t>.</a:t>
            </a:r>
            <a:endParaRPr lang="en-US" dirty="0"/>
          </a:p>
        </p:txBody>
      </p:sp>
    </p:spTree>
    <p:extLst>
      <p:ext uri="{BB962C8B-B14F-4D97-AF65-F5344CB8AC3E}">
        <p14:creationId xmlns:p14="http://schemas.microsoft.com/office/powerpoint/2010/main" val="180969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834D-E8D5-4E48-AAEF-FE9FD5BBA8AF}"/>
              </a:ext>
            </a:extLst>
          </p:cNvPr>
          <p:cNvSpPr>
            <a:spLocks noGrp="1"/>
          </p:cNvSpPr>
          <p:nvPr>
            <p:ph type="title"/>
          </p:nvPr>
        </p:nvSpPr>
        <p:spPr/>
        <p:txBody>
          <a:bodyPr/>
          <a:lstStyle/>
          <a:p>
            <a:pPr algn="ctr"/>
            <a:r>
              <a:rPr lang="en-US" b="1" dirty="0"/>
              <a:t>Data</a:t>
            </a:r>
          </a:p>
        </p:txBody>
      </p:sp>
      <p:sp>
        <p:nvSpPr>
          <p:cNvPr id="3" name="Content Placeholder 2">
            <a:extLst>
              <a:ext uri="{FF2B5EF4-FFF2-40B4-BE49-F238E27FC236}">
                <a16:creationId xmlns:a16="http://schemas.microsoft.com/office/drawing/2014/main" id="{3BEF6B4C-82CC-42C2-A520-733441FF408B}"/>
              </a:ext>
            </a:extLst>
          </p:cNvPr>
          <p:cNvSpPr>
            <a:spLocks noGrp="1"/>
          </p:cNvSpPr>
          <p:nvPr>
            <p:ph idx="1"/>
          </p:nvPr>
        </p:nvSpPr>
        <p:spPr/>
        <p:txBody>
          <a:bodyPr/>
          <a:lstStyle/>
          <a:p>
            <a:pPr marL="285750" indent="-285750">
              <a:buFont typeface="Wingdings" panose="05000000000000000000" pitchFamily="2" charset="2"/>
              <a:buChar char="Ø"/>
            </a:pPr>
            <a:r>
              <a:rPr lang="en-US" dirty="0"/>
              <a:t>The data consist </a:t>
            </a:r>
            <a:r>
              <a:rPr lang="en-US" dirty="0" smtClean="0"/>
              <a:t>of </a:t>
            </a:r>
            <a:r>
              <a:rPr lang="en-US" dirty="0"/>
              <a:t>prices of </a:t>
            </a:r>
            <a:r>
              <a:rPr lang="en-US" dirty="0" smtClean="0"/>
              <a:t>8013 flight </a:t>
            </a:r>
            <a:r>
              <a:rPr lang="en-US" dirty="0"/>
              <a:t>tickets for various airlines between the months of March and June of 2019 and between various cities</a:t>
            </a:r>
            <a:r>
              <a:rPr lang="en-US" dirty="0" smtClean="0"/>
              <a:t>.</a:t>
            </a:r>
            <a:endParaRPr lang="en-US" dirty="0"/>
          </a:p>
          <a:p>
            <a:pPr>
              <a:buFont typeface="Wingdings" panose="05000000000000000000" pitchFamily="2" charset="2"/>
              <a:buChar char="Ø"/>
            </a:pPr>
            <a:r>
              <a:rPr lang="en-US" dirty="0"/>
              <a:t>Features </a:t>
            </a:r>
            <a:r>
              <a:rPr lang="en-US" dirty="0"/>
              <a:t>are </a:t>
            </a:r>
            <a:r>
              <a:rPr lang="en-US" dirty="0" smtClean="0"/>
              <a:t> Airline, </a:t>
            </a:r>
            <a:r>
              <a:rPr lang="en-US" dirty="0" err="1" smtClean="0"/>
              <a:t>Date_of_Journey</a:t>
            </a:r>
            <a:r>
              <a:rPr lang="en-US" dirty="0" smtClean="0"/>
              <a:t>, Source, Destination, Route</a:t>
            </a:r>
            <a:r>
              <a:rPr lang="en-US" dirty="0"/>
              <a:t>	</a:t>
            </a:r>
            <a:r>
              <a:rPr lang="en-US" dirty="0" smtClean="0"/>
              <a:t>, </a:t>
            </a:r>
            <a:r>
              <a:rPr lang="en-US" dirty="0" err="1" smtClean="0"/>
              <a:t>Dep_Time</a:t>
            </a:r>
            <a:r>
              <a:rPr lang="en-US" dirty="0" smtClean="0"/>
              <a:t>,  </a:t>
            </a:r>
            <a:r>
              <a:rPr lang="en-US" dirty="0" err="1" smtClean="0"/>
              <a:t>Arrival_Time</a:t>
            </a:r>
            <a:r>
              <a:rPr lang="en-US" dirty="0" smtClean="0"/>
              <a:t>, Duration, </a:t>
            </a:r>
            <a:r>
              <a:rPr lang="en-US" dirty="0" err="1" smtClean="0"/>
              <a:t>Total_Stops</a:t>
            </a:r>
            <a:r>
              <a:rPr lang="en-US" dirty="0" smtClean="0"/>
              <a:t>,  </a:t>
            </a:r>
            <a:r>
              <a:rPr lang="en-US" dirty="0" err="1" smtClean="0"/>
              <a:t>Additional_Info</a:t>
            </a:r>
            <a:r>
              <a:rPr lang="en-US" dirty="0" smtClean="0"/>
              <a:t>, Price</a:t>
            </a:r>
            <a:endParaRPr lang="en-US" dirty="0"/>
          </a:p>
          <a:p>
            <a:pPr marL="285750" indent="-285750">
              <a:buFont typeface="Wingdings" panose="05000000000000000000" pitchFamily="2" charset="2"/>
              <a:buChar char="Ø"/>
            </a:pPr>
            <a:endParaRPr lang="en-IN" dirty="0"/>
          </a:p>
          <a:p>
            <a:endParaRPr lang="en-US" dirty="0"/>
          </a:p>
        </p:txBody>
      </p:sp>
    </p:spTree>
    <p:extLst>
      <p:ext uri="{BB962C8B-B14F-4D97-AF65-F5344CB8AC3E}">
        <p14:creationId xmlns:p14="http://schemas.microsoft.com/office/powerpoint/2010/main" val="9911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E8B-6D43-432B-937D-2F988FEF03FD}"/>
              </a:ext>
            </a:extLst>
          </p:cNvPr>
          <p:cNvSpPr>
            <a:spLocks noGrp="1"/>
          </p:cNvSpPr>
          <p:nvPr>
            <p:ph type="title"/>
          </p:nvPr>
        </p:nvSpPr>
        <p:spPr/>
        <p:txBody>
          <a:bodyPr/>
          <a:lstStyle/>
          <a:p>
            <a:pPr algn="ctr"/>
            <a:r>
              <a:rPr lang="en-IN" dirty="0"/>
              <a:t>Analysis of Data</a:t>
            </a:r>
            <a:endParaRPr lang="en-US" dirty="0"/>
          </a:p>
        </p:txBody>
      </p:sp>
      <p:sp>
        <p:nvSpPr>
          <p:cNvPr id="6" name="TextBox 5">
            <a:extLst>
              <a:ext uri="{FF2B5EF4-FFF2-40B4-BE49-F238E27FC236}">
                <a16:creationId xmlns:a16="http://schemas.microsoft.com/office/drawing/2014/main" id="{07C048F5-2DF8-4804-905D-555D249C2A8F}"/>
              </a:ext>
            </a:extLst>
          </p:cNvPr>
          <p:cNvSpPr txBox="1"/>
          <p:nvPr/>
        </p:nvSpPr>
        <p:spPr>
          <a:xfrm>
            <a:off x="460375" y="5275667"/>
            <a:ext cx="6611683" cy="923330"/>
          </a:xfrm>
          <a:prstGeom prst="rect">
            <a:avLst/>
          </a:prstGeom>
          <a:noFill/>
        </p:spPr>
        <p:txBody>
          <a:bodyPr wrap="square" rtlCol="0">
            <a:spAutoFit/>
          </a:bodyPr>
          <a:lstStyle/>
          <a:p>
            <a:pPr marL="285750" indent="-285750">
              <a:buFont typeface="Wingdings" panose="05000000000000000000" pitchFamily="2" charset="2"/>
              <a:buChar char="Ø"/>
            </a:pPr>
            <a:endParaRPr lang="en-US" dirty="0" smtClean="0">
              <a:solidFill>
                <a:schemeClr val="accent3">
                  <a:lumMod val="75000"/>
                </a:schemeClr>
              </a:solidFill>
            </a:endParaRPr>
          </a:p>
          <a:p>
            <a:pPr marL="285750" indent="-285750">
              <a:buFont typeface="Wingdings" panose="05000000000000000000" pitchFamily="2" charset="2"/>
              <a:buChar char="Ø"/>
            </a:pPr>
            <a:r>
              <a:rPr lang="en-US" dirty="0">
                <a:solidFill>
                  <a:schemeClr val="accent3">
                    <a:lumMod val="75000"/>
                  </a:schemeClr>
                </a:solidFill>
              </a:rPr>
              <a:t> </a:t>
            </a:r>
            <a:r>
              <a:rPr lang="en-US" dirty="0" smtClean="0">
                <a:solidFill>
                  <a:schemeClr val="accent3">
                    <a:lumMod val="75000"/>
                  </a:schemeClr>
                </a:solidFill>
              </a:rPr>
              <a:t>The largest number of flight tickets were for airlines C and the smallest number of flight tickets were for airlines K.</a:t>
            </a:r>
          </a:p>
        </p:txBody>
      </p:sp>
      <p:sp>
        <p:nvSpPr>
          <p:cNvPr id="3" name="Content Placeholder 2"/>
          <p:cNvSpPr>
            <a:spLocks noGrp="1"/>
          </p:cNvSpPr>
          <p:nvPr>
            <p:ph idx="1"/>
          </p:nvPr>
        </p:nvSpPr>
        <p:spPr>
          <a:xfrm>
            <a:off x="581192" y="2180497"/>
            <a:ext cx="11029615" cy="3089088"/>
          </a:xfrm>
        </p:spPr>
        <p:txBody>
          <a:bodyPr/>
          <a:lstStyle/>
          <a:p>
            <a:endParaRPr lang="en-US" dirty="0"/>
          </a:p>
        </p:txBody>
      </p:sp>
      <p:sp>
        <p:nvSpPr>
          <p:cNvPr id="7" name="AutoShape 2" descr="data:image/png;base64,iVBORw0KGgoAAAANSUhEUgAAAjwAAAGcCAYAAADd+3rpAAAABHNCSVQICAgIfAhkiAAAAAlwSFlzAAALEgAACxIB0t1+/AAAADh0RVh0U29mdHdhcmUAbWF0cGxvdGxpYiB2ZXJzaW9uMy4yLjIsIGh0dHA6Ly9tYXRwbG90bGliLm9yZy+WH4yJAAAgAElEQVR4nOzdeXhTVf7H8fdJWkrZwiY7EhegICAqoggo1t3gjhYUBfeOOM6MqBNn9Od1xnHiKC4oiru4soiINoobOqIOKuKCAoJC2NcCpfuW8/vjpNCWFlKa5Dbp9/U8eZrennvvNy20n5x77jlKa40QQgghRCJz2F2AEEIIIUS0SeARQgghRMKTwCOEEEKIhCeBRwghhBAJTwKPEEIIIRKeBB4hhBBCJDwJPEKIg6aUmqqUuns/Xx+hlFpf6fNflFIjYlKcEEJUkmR3AUKI+KCU+gw4GuiktS4G0Fpn1uUYWuujolCaEEIckPTwCCEOSCnlBoYDGjg/zH3kDZUQosGQwCOECMdVwELgJWBcxUal1EtKqftCz0copdYrpf6qlNoMvFj9IEqpgFLq9NBzSyk1Uyn1slIqN3S5a1Cltl2UUrOVUtuUUquVUrdU+tpgpdQipdRupdQWpdTDUXvlQoiEIIFHCBGOq4DXQo+zlFIda2nXCWgL9ABuCOO45wPTgdbAO8ATAEopB/Au8CPQFTgN+LNS6qzQfo8Bj2mtWwFHADMP4jUJIRoRCTxCiP1SSg3DBJiZWuvvgN+By2tpHgTu0VoXa60Lwzj8F1rr97TW5cArmDFCAMcDh2it/6G1LtFarwKeBUaHvl4KHKmUaq+1ztNaLzzIlyeEaCQk8AghDmQc8KHWenvo89epdFmrmm1a66I6HHtzpecFQNPQ2J8eQBel1K6KB/A3oKJn6VqgF7BcKfWtUmpkHc4phGiEZFChEKJWSqlU4DLAGRqXA5ACtFZKHV3DLjpCp14HrNZa96zpi1rrlcCY0KWvi4E3lVLttNb5ETq/ECLBSA+PEGJ/LgTKgb7AwNCjD7AAM64nWr4BdocGQKcqpZxKqX5KqeMBlFJjlVKHaK2DwK7QPuVRrEcIEeck8Agh9mcc8KLWeq3WenPFAzO4+Aqi1EscGtNzHiZgrQa2A88BrlCTs4FflFJ5mAHMo+t4KU0I0cgorSPVAy2EEEII0TBJD48QQgghEp4EHiGEEEIkPAk8QgghhEh4EniEEEIIkfAk8AghhBAi4UngEUIIIUTCk8AjhBBCiIQngUcIIYQQCU8CjxBCCCESngQeIYQQQiQ8CTxCCCGESHgSeIQQQgiR8CTwCCGEECLhSeARQgghRMKTwCOEEEKIhCeBRwghhBAJTwKPEEIIIRKeBB4hhBBCJDwJPEIIIYRIeBJ4hBBCCJHwJPAIIYQQIuFJ4BFCiBhTSl2klNJKqbRK27oopd6spb1bKfVz6PkgpdTkCNWRrJTyKaVWKqV+Vkp9o5Q6JxLHFqKhkcAjhBCxNwb4AhhdsUFrvVFrPap6Q6VUUuXPtdaLtNa3RKiOfwKdgX5a637AeUDLCB1biAZFAo8QQsSQUqoFMBS4lkqBp1ovznil1Cyl1LvAh9X2H6GUygo9t5RSLyilPlNKrVJK3VKp3dhQj80PSqmnlVLOasdpBlwP/FFrXQygtd6itZ4ZnVcuhL2SDtxECNEYub3+5ph3+60qfUwBykKP0tCjrNrHiuclwM6Az1MW8+IbtguBeVrrFUqpHUqpY7XWi2toNwQYoLXeoZRy7+d4acCpmJ/Rr0qpp4AjgQxgqNa6VCn1JHAF8HKl/Y4E1mqtd9f/JQnR8EngEaIRcHv9CugEdA89ulX62IaqoaZl6OGs8WB1o91e/05gS+ixdT/PNwR8npIInLOhGwM8Gno+PfR5TYHnI631jjCO5w/10BQrpbYCHYHTgOOAb5VSAKmY77EQjZYEHiESiNvr7w70x7x7P6LS4zBM70ysKaBt6NHnAG3L3V7/KmBZtcfygM+TEL0QSql2QDrQTymlMaFSK6XuqKF5fpiHLa70vBzze10B07TWd+5nv9+AQ5VSLbXWuWGeS4i4JYFHiDjl9voPA47FvJM/NvQ4xNai6scJ9Aw9zq/8BbfXv5GqIehn4NuAz1MY6yLraRTwstb6xooNSqn/AsOAdRE8zyfAXKXUI1rrrUqptkBLrfWaigZa6wKl1PPAZKXUjVrrEqVUZ+A0rfWrEaxFiAZBAo8QDVzoctQR7A02xwHHYHpNGosuocdplbaVur3+7zF3O30BfBnweRr6ZZsxgK/attnA5cADkTqJ1nqpUuou4EOllAMzrmoCsKZa07uA+4ClSqkiTK/S/0WqDiEaEqW1trsGIUQ1bq+/C3AmcAZwOtDB3orixkqqBqBfba5HCNFASOARogFwe/3NgBGYgHMm0NfWghLHNmAB8B7wbhz0AAkhokQCjxA2CF2mOhYTbs4ETgKa2FpU4gsC/wPeAeZK748QjYsEHiFiyO31D8aM47gMMyZF2OdXYG7osTDg8wRtrkcIEUUSeISIMrfX3wczKHU05nZx0fBsAbKAOcAHMlmiEIlHAo8QUeD2+ntgAs4Y4GibyxF1sxkzI/HzAZ9nhd3FCCEiQwKPEBHi9vrbYgLOGMyYHGVvRSICFgDPA7MCPk+B3cUIIQ6eBB4h6snt9fcHbsGsVZRqczkiOnYDb2B6fb61uxghRN1J4BHiILi9fgdmNuA/YW4nF43HT5hen1cDPk84a10JIRoACTxC1IHb628NXIeZtdZtbzXCZgXAC8DDAZ9ntd3FCCH2TwKPEGFwe/1HYS5bjQWa2VyOaFjKMctD/Cfg83xndzFCiJpJ4BFiP9xe/0mAhZkBWYgD+RT4V8Dn+cTuQoQQVUngEaIGbq//WMyiiufYXYuIS/8D7gv4PO/ZXYgQwpDAI0QloUtX/wQusrsWkRC+wwSft+0uRIjGTgKPEIDb6+8J3AtkAA6byxGJZyHwl4DPs9DuQoRorCTwiEYtNCPy/wFXAUk2lyMS3wzAG/B5AnYXIkRjI4FHNEpur78dpkfnemSVchFbxcBjmMHNu+0uRojGQgKPaFTcXr8CrgV8QDubyxGN2zbgHuCZgM9TbncxQiQ6CTyi0XB7/UcDTwFD7K5FiEqWArcFfJ737S5EiEQmgUckPLfX3xJz59XNgNPmcoSozQfAzQGf5ze7CxEiEUngEQnN7fWPBiYBXeyuRYgwFAJ3AY8GfJ6g3cUIkUgk8IiE5Pb6ewNTgNPsrkWIg/A/4JqAz7Pc7kKESBQSeERCcXv9ycDdwF+Ru69EfCvCLGvykAxqFqL+JPCIhOH2+nsBrwPH2V2LEBG0CLg64PP8bHchQsQzCTwiIbi9/huAR5CVzEViKsGs7fbvgM9TZncxQsQjCTwirrm9/vbAs8CFdtciRAz8gOnt+cHuQoSIN7JmkIhbbq//TOAnJOyIxmMgsNDt9f/B7kKEiDfSwyPijtvrT8HMlPwnQNlcjhB2eQ24MeDz5NtdiBDxQHp4RPRYrrOwXCmRPKTb6z8K+Ab4MxJ2RON2BfCN2+vvY3chQsQDCTwiOizX3cD7mPE1EeH2+q/G3LEyIFLHFCLO9QW+dXv9Y+wuRIiGTi5picgyPTrPAWMrbb0DK+fBgz2k2+tPAh4FJtSzOiES2ZPAXwI+T4ndhQjREEngEZFjuQ4B5gBDq30lCJyHlfNeXQ/p9vo7ALOAk+tfoBAJ71vg0oDPs8buQoRoaCTwiMiwXD0xix8eVkuL3cCJWDnLwj2k2+sfAGQB3etfoBCNxg7gyoDPU+c3GEIkMhnDI+rPch0FfE7tYQegFfAOlqttHY68A0iuT2lCNEJtgXfdXr9cAhaiEunhEfVjuY4BPgTah7nHJ8DZWDlhzRbr9vpPBD4DInq3lxCNxH8Ab8DnkV/0otGTHh5x8CzXicB8wg87YFYvfzjcxgGfZyFwQx0rE0IYdwCvur1+WUhXNHoSeMTBsVynAB8BrQ9i7z9iua4Pt3HA53kZmHQQ5xFCwOXAPLfX77K7ECHsJIFH1J3lOhMzx06LehxlCpZreB3a3xE6pxCi7k4FFri9/m52FyKEXWQMj6gby3U+MJPIjKnZBhyPlRPWLbShd6gLgbQInFuIxmgDcE7A51lidyFCxJr08IjwWa7LgNlEbgDxIZg7t8LqKQr4PDnA+cDOCJ1fiMamK6anJ93uQoSINQk8IjyWaxzwOpAU4SMPAF7GcoW1LlbA51kJZADlEa5DiMbCBbzv9vpH2V2IELEkgUccmOUaDbwIOKN0houAe8NtHPB5PgImRqkWIRqDJsAbbq//YrsLESJWZAyP2D/LlY4ZLByL21ozsHJmhtvY7fU/B1wbxXqESHSlwKiAz/OO3YUIEW3SwyNqZ7mOxqyNFas5PF7Ech1bh/Y3AV9EqxghGoFkYJbb6/fYXYgQ0SY9PKJmlssNfAV0jvGZ12Hu3NoSTmO3138IsAg4NKpVCZHYioELAj7PB3YXIkS0SA+P2JflagfMI/ZhB8xCoXOwXGHdCRbwebZh7tzKj2pVQiS2FOBtt9d/ut2FCBEtEnhEVZYrFXgX6G1jFUOAqeE2Dvg8PwJXAdJdKcTBawq84/b6T7W7ECGiQQKP2MtyOYEZmMBht/FYrlvDbRzwed6iDnd6CSFqlApkub3+k+0uRIhIk8AjKnsKOM/uIir5D5br7Dq0/wfwZrSKEaKRaAb43V5/Q3jjI0TEyKBlYViuewDL7jJqkAOcgJXzaziN3V5/M8ydW8dEtSohEt924ISAz7PK7kKEiAQJPAIs11jgFbvL2I8VmNCzK5zGbq+/O+bOrQ5RrUqIxLccGBLwecL6vydEQyaXtBo7y9UPeNruMg6gFzAzNMbogAI+zzrM7M0lUa1KiMSXBsx2e/3JdhciRH1J4GnMLFdLzGKgzewuJQxnAJPCbRzweb4CMqNXjhCNRjpmfJ8QcU0CT+P2PKb3JF78Cct1TbiNAz7Pi8CjUaxHiMbiWrfX/1e7ixCiPiTwNFaW60/ApXaXcRCewnINrUP724APo1WMEI3Iv91e/yV2FyHEwZJBy42R5ToR+Byzjk482opZfmJtOI3dXn9r4GviqzdLiIaoEDgl4PN8a3chQtSVBJ7GxnK1BxZjlnCIZz8Aw7BywlpSwu319wYWAq2jWpUQiW8z5nb1sN5wCNFQyCWtxsRyOYDXiP+wAzAQmIblUuE0Dvg8vwKjgfKoViVE4usEvOv2+lPtLkSIupDA07j8H3Cm3UVE0CXAPeE2Dq0EfXv0yhGi0RiA3BAg4oxc0mosLNdZwHskXsjVwGVYOWEvKeH2+l8Aro5eSUI0GhkBn2em3UUIEY5E++MnamK52gEvk5g/b4W5tDWwDvtkAl9FqR4hGpNn3F7/YXYXIUQ4EvEPoNjXoyT2MgvNgLlYrrBeY8DnKQEuBtZFtSohEp8LmCEzMYt4IIEn0Vmuc4GxdpcRA4cCb2G5moTTOODzbAEuAAqiWpUQie944N92FyHEgUjgSWSWqxUNf52sSBpKHabAD/g83wPjMeOAhBAH71a313+u3UUIsT8SeBLbf4BudhcRY9dguf4cbuOAzzML+GcU6xGiMVDANLfX39XuQoSojQSeRGW5RgA32F2GTR7CctXl9nsLeCtKtQjRWLQHXnN7/U67CxGiJnJbeiKyXM2An4Aj7C7FRruAE7ByVoTT2O31Nwe+BI6OalXioOiyEja//ld0WSkEgzTrPZTWw68AYPd375K7OAulnKQeMYg2p+67vmzhqu/Y8ckzEAzS4ugzcZ1olpHb+dmLFK76jiYdDqP9yIkA5P08n2BRLq0GXRC7F5hY7gn4PP+wuwghqpMensR0H4077IBZQuIdLJcrnMYBnycfM4h5W1SrEgfHmUzH0ffT5Zon6Hz1ZApXf0fxhuUUrfmJwpUL6XL1E3S57klaDb54n111sJwdHz1Fh0vvpct1T5K/9L+UbF9LsDif4g3L6HLNE2gdpGRbgGBpMfk/f0zLYzw2vMiEcZfb6x9gdxFCVCeBJ9GYhUH/ZHcZDURvYDqWK6wu9oDPswZzu3ppVKsSdaaUwtHErGSgg2UQLAelyP3+PVqdeCkqydwV7Wy+71JpJZtWkNS6M8mtO6GcyTTvczKFKxcCCl1ehtYaXVaCcjjZ/c1btDzufJQzKZYvL9EkAy/IpS3R0EjgSSTmluznkZ9rZWdjBm+HJeDzfAHcFL1yxMHSwXI2vvhH1j8+lqbugaR06U3pzg0Ur/uFTS/fyubXvRRv2vcKZlluNkmtDtnzubNle8rzsnGkNKNZ75PY9NItJLk6olKaU7JpBc16nhjLl5WojgMm2l2EEJXJH8bE4gX62l1EA3Qrlmt8uI0DPs9zwOTolSMOhnI46XL143S76SWKN62gZFsAguUEi/PodOUk2oy4mm1zHyC8cYlmzVnXCaPocvXjtE2/jpwFr9J6+Fhyf/yAbW/72PXV9Ki+nkbgXrfX39PuIoSoIIEnUViuzsAddpfRgE3Fcg2pQ/tbgY+iVYw4eI6mLWjavT+FqxbjbNmeZr2GoJQipUtvlFIEC3dXaZ/Ush1lu/cOzSrP3Y6zRdsqbUq2/G7atulK/s/zOeRCL6Xb1lC6Y0P0X1Diago85/b6ld2FCAESeBLJvUBzu4towFKAOViu7uE0Dvg85UAGsDKqVYmwlBfkECzKAyBYWkzRmh9IbteNZj1PpGjNTwCU7tiALi/Dkdqqyr5NOveibOdGSndtRpeXkr/sc1KPPKFKm10LXsU17AoIloEOmo3KgS4rjv6LS2wnIwv1igZCbktPBJarL+Y2dBkkeGDfA8OwcsJaUsLt9acBCzFrBgmblGxdzXb/IyaM6CDN0obTeugYdHkp2e89RsnWVShnMq1PvYbUHkdTlptN9rzJdLz0XgAKf/+WHZ88CzpIi/5n4DopY8+xC1b8j5Ktq2k97HIAds5/nsLVi0nu4OaQ82635fUmmGygd8Dnyba7ENG4SeBJBJYrC5D7aMM3Eysn48DNDLfXfw6QhfSICnGwXgz4PPtOkCREDMkv8HhnZlSWsFM3l2G57g63ccDneR/4axTrESLRjXd7/cPtLkI0btLDE88slwK+xdwCKupGA5dg5cwJdwe31z8NuCp6JQmR0H4GBobGxwkRc9LDE9/GIGHnYCngFSxXXWaEvQEznkcIUXf9gHF2FyEaL+nhiVeWKwVYDrhtriTerQGOx8oJa0kJt9ffCdOr1thWoRciEtYDPQM+T5HdhYjGR3p44tfNSNiJhB7AbCxXcjiNAz7PZuBCoDCqVQmRmLoBt9hdhGicJPDEI8vVBvi73WUkkOHAlHAbB3ye75C5RYQ4WF6319/G7iJE4yOBJz7dBsgvjMi6Hsv1x3AbB3yeGcC/oliPEImqDWYZHCFiSgJPvLFcLZDFLaPlESzX6XVofzfwdrSKESKB3eL2+mUcnIgpCTzx5zqgtd1FJCgnMBPLdWQ4jQM+jwauBJZEtSohEk9TzHI4QsSM3KUVTyxXEvAbZqCtiJ5lwIlYObsP2BJwe/1uzJ1b7aNZlBAJphwYEPB5ltpdiGgcpIcnvlyKhJ1Y6AO8geUK6/9HwOcJAJcApdEsSogE4wTut7sI0XhI4Ikvt9ldQCNyLuALt3HA5/kcM1WAECJ8F7i9/hPtLkI0DhJ44oXlSgeOtbuMRuZ2LFfYS0kEfJ5nqMPt7UIIQNapEzEigSd+SO+OPZ7Bcp1Qh/Z/BuZHqxghEtD5bq8/rBsFhKgPCTzxwHIdBZxjdxmNVArwNparaziNAz5PGWas1e9RrUqIxOEA/mJ3ESLxSeCJD9K7Y69OwFwsV2o4jQM+zw7gfCCsu7yEEIx3e/3t7C5CJDYJPA2d5eoCXG53GYLjgBfCbRy61fYKIBi1ioRIHM2AP9hdhEhsEngavglAE7uLEACMxnL9LdzGAZ8nCwi7vRCN3M1urz/F7iJE4pLA05CZeWDCvktIxMR9WK4Lwm0c8HkeAF6NYj1CJIqOwFi7ixCJSwJPw5YOyHozDYsCXsVy9avDPtcD30SpHiESya1ur1/ZXYRITBJ4GrYr7S5A1KgF8A6WK6ylJAI+TxFwEbAxqlUJEf/6AmfbXYRITBJ4GirL1Ry42O4yRK0OA97EciWH0zjg82wELgSKolqVEPFP7koVUSGBp+G6GNOTIBquU4DHw20c8Hm+Ba6NXjlCJIR0t9ff2+4iROKRwNNwyeWs+HAjluumcBsHfJ7XqcMaXUI0UnKzhog4CTwNkZl75zS7yxBheyy01lm4/g68G61ihEgAY2Xwsog0CTwN01jkZxNPkoBZWK7Dw2kc8HmCmEkJf4lqVULEr0OBEXYXIRJLXP1RVUpdpJTSSqm0Stu6KKXerKW9Wyn1c+j5IKXU5AjWcohSqlQpdWOkjlmJXM6KP22Bd7FcLcNpHPB5cjHLT2RHtSoh4tc4uwsQiUVpre2uIWxKqZlAZ+ATrbV1gLZJmDlssrTWdZkzJdxabgLGAOVa6xERO7DlOgZYHLHjiVjLAi7AyglrSQm3138q8CGml0gIsVce0DHg8xTYXYhIDHHTw6OUagEMxdzlMrrS9sq9OOOVUrOUUu9i/ohU3n+EUior9NxSSr2glPpMKbVKKXVLpXZjlVLfKKV+UEo9rZRy1lLSGGAi0E0pFdZK2mGSwXrxbSRwf7iNAz7Pp8CfoleOEHGrBTI1h4iguAk8mDlM5mmtVwA7lFLH1tJuCDBOa32gQaRpwFnAYOAepVSyUqoPkAEM1VoPBMoxYy2qUEp1Bzpprb8BZob2iZRLI3gsYY+/Yrn2+XdTm4DP8yQwNYr1CBGv5A2giJh4CjxjgOmh59NDn9fkI631jjCO59daF2uttwNbMeu4nIZZFftbpdQPoc9rGog6GhN0DlRL3ViuY4FI9hYJ+zyH5Tq+Du3/CHwWpVqEiFenub1++Z0oIiIuAo9Sqh1mXannlFIB4HYgQylV022L+WEetrjS83LMGAoFTNNaDww9etcyVmgMMD5UyzvA0UqpnmGed388ETiGaBiaAm+Hphg4oIDPUwaMAlZHtSoh4osDWVBUREhcBB7MH4KXtdY9tNZurXV3zB+GYRE+zyfAKKVUBwClVFulVI/KDZRSvYHmWuuuoVrcwL+pNK6oHkZG4Bii4eiCCT1Nw2kc8HmyMXdu5Ua1KiHii1zWEhERL4FnDDCn2rbZwOWRPInWeilwF/ChUuon4CPMXWHh1FK/y1qWqwNQl0sgIj4cDzwXbuOAz/Mz5h1tWHd5CdEI9HV7/b3sLkLEv7i6LT2hWa7xwIt2lyGixouV80C4jd1e/9+Af0WxHiHiyV8CPs+jdhch4lu89PA0BmfbXYCIqvuxXGFfsgz4PPcDb0SxHiHiybl2FyDinwSehsByKWTtrETnAF7HcvWtwz7XAouiVI8Q8eQUt9ff3O4iRHyTwNMwHAO0t7sIEXUtgXewXG3DaRzweQox809timpVQjR8TYDT7S5CxDcJPA3DGXYXIGLmCOBNLFdYS0kEfJ4NwEVAUVSrEqLhk8taol4k8DQM8s6lcTkVeCzcxgGf52vg+uiVI0RckMAj6kUCj93MHC2Rnk9INHw3YbluDLdxwOd5FXgwivUI0dB1c3v9A+wuQsQvCTz2G4yZlVc0Po9juU6pQ3sv4I9WMULEAenlEQdNAo/9BtldgLBNMmY8z2HhNA74PEHMZJtLo1qVEA2XBB5x0CTw2O84uwsQtmoPzMVytQinccDn2Y1ZfiKcBXKFSDQnub3+1nYXIeKTBB77SQ+P6A+8GpqP6YACPs/vwGVAWVSrEqLhcQIn2V2EiE8SeOxkuVoBkVhlXcS/C4D7wm0c8Hk+Af4SvXKEaLBOsLsAEZ8k8NjrWCCsd/WiUfgblmt0uI0DPs8TwDNRrEeIhkgCjzgoEnjsJeN3RHUvYLnqcpnzZuDzaBUjRAM02O31yxtFUWcSeOyVMON3rplbSIcHc+n3ZN6ebT9uLmfI8/n0fyqP894oYHex3me/ojLN4GfzOHpqHkc9mcc9n+6dUPivHxUx4Kk8rppTuGfbKz+W8NjC4ui+GHulAm9juTqF0zjg85QClwCBaBYlRAPSBhkKIA6CBB57JUwPz/iBycwb26zKtuveLcR3WgpL/tCCi9KSePDLfYNKihPmj2vOj5kt+OHG5sz7vYyF68vIKdJ8tb6cn/7QgnKtWbKlnMJSzUs/lnLT8U1i9bLs0hUTelLCaRzwebZj7tzKO1BbIRLEiXYXIOKPBB67mAHLR9pdRqSc3COJtqlVe5l/3R7k5B5OAM44PInZy/a9qUgpRYsmZr/SIJSWm0FNDgUl5RqtNYWlkOyEB78q4ZbBTUh2Nore7BOAZ8NtHPB5lgBXAvt2owmReGQcj6gzCTz2OY4EH7Dcr4OTd341IWfW0lLW7Q7W2K48qBk4NY8OD+ZyxuFJnNAtiZYpikv6JHPM0/kc1tqBK0Xx7cZyLkhLjuVLsNuVWK7bw20c8HneBv4vivUI0VBI4BF1JoHHPglzOas2L1zQlCnflnDcM3nkFkOTWnpmnA7FD5ktWH9rS77ZWM7PW8sBuGNoCj9ktmDSWU25+9Ni/jEihecWl3DZrALu+zyhx/FU5sNyhT27bMDnuQ+YGcV6hGgIBri9flmSR9SJBB77HG13AdGW1t7Jh1c257sbWjCmfxJHtNl/h1brpooRPZKY91vVS1/fbzIBqFc7By//WMrMS5vx89ZyVmaXR632BsQBvIHl6lOHfcYDi6NTjhANQjJmWg8hwiaBxz5hrZ8Uz7bmm0tYQa257/MSMgftO9h4W36QXUVm2Elhqebj1WWkta/6z/LuT4v5x6kplAahPDRCxaGgoDS69TcgrYB3sFxtwmkc8HkKMRMZbo5qVULYSy5riTqRwGOfHnYXEEljZhcw5Pl8fs0O0u3hXJ5fXMIbS0rp9XgeaU/k06Wl4uqBZvzNxtwg575WAMCmPM2p0/IZ8FQexz+bzxmHJzGy195xOm8vL+X4Lk66tHTQuqliSDcn/Z/KQyk4upPTltdqkyOBmViupHAaB3ye9bxPY9EAACAASURBVMBFQKO59icanYTvJReRpbSWmzpiznIlA0VI4BR19zhWzi3hNnZ7/eOAl6JXjhC2+Srg8wy1uwgRP+QPrj26I997cXD+iOW6PtzGAZ9nGjApivUIYZeEmdZDxIb80bWH2+4CRFybguUaXof2dwDvR6sYIWzSwe31t7K7CBE/JPDYI6HG74iYSwZmY7nC+ncU8HmCwBhgeVSrEiL2pJdHhE0Cjz0k8Ij6OgRz51bzcBoHfJ4czPITO6NalRCxJWtqibBJ4LGH2+4CREIYALyC5Qprxu6Az7MSyAAaxQRGolGQHh4RNgk89pAeHhEpFwH3hts44PN8BEyMXjlCxJT08IiwSeCxh9vuAkRCuRvLdVm4jQM+z2PA81GsR4hYkR4eETYJPLFmuZxAN7vLEAnnRSzXMXVofxPwRbSKESJGpIdHhE0CT+x1BsKaLVeIOmgGzMVydQynccDnKQEuAdZGtSohoktuTRdhk8ATe63tLkAkrO7AHCzXvouW1SDg82zF3LmVH9WqhIiuhF+XUESGBJ7Ya2F3ASKhDQGeDrdxwOf5EbgKkDVmRLw6xO4CRHyQwBN7EnhEtI3Hct0abuOAz/MWdbjTS4gGpq3dBYj4IIEn9sKaKE6IevoPluvsOrT/B/BmtIoRIook8IiwSOCJPenhEbHgBKZjuXqH0zjg82hgHPBDVKsSIvIk8IiwSOCJPQk8IlZcmOUnwhooH/B5CoALgK1RrUqIyJLAI8IigSf2JPCIWOoFzAjN/3RAAZ9nLWb25pKoViVE5EjgEWGRwBN7EnhErJ0JPBRu44DP8xWQGb1yhIgoCTwiLBJ4Yk8Cj7DDn7Fc14TbOODzvAg8GsV6hIiUdnYXIOKDBJ7Yk7u0hF2ewnINrUP724APo1WMEBEiPTwiLBJ4Yk96eIRdmgBvYbkODadxwOcpBzKAFVGtSoj6kcAjwiKBJ/akh0fYqQNmza2w/h0GfJ5dmOUndkW1KiEOngQeERYJPLEn33Nht4HAS1guFU7jgM/zKzAaKI9qVUIcnCZurz+suxBF4yZ/fGOv2O4CRKOXA+QBYa2sDhDweT4A7ohaRSKiCld9x4Znb2TD09eTs3DWPl/XWrPj46fZ8PT1bHzhZoo3/wZAeUEOm1+9g43P30TBiv/tab919j8py81uyDU0mMCjlLpIKaWVUmmVtnVRStU4k7lSyq2U+jn0fJBSanKE6vhMKTUoEsdKFBJ4Yq/I7gJEo1QIzAQuBjpi5VyNlbO5LgcI+DwPAy9GozhR1YHCQmn2Oja9MpE1D11Iztdv7dleXpDDplduZ+vsf9Jq0AV0ue5J8pf+l81v3FklLBStWkTpjo10ueEZ2p11Mzs+fBKA/KX/pXm/dFzDxrLt3QfZ8PT1bM96mCYdjyCpZbuwzr/51TvY8Nwf2P7eI3S49F66XPckOf+bReGan6q8hgPV0GnsQ+z+xhy74Lev96mhmgYTeIAxwBeYXlEAtNYbtdajqjdUSiVV/lxrvQj4tJ6BKUsppYFmB7n/5NDzegWmyvuHzrFSKXXWwR4vEiTwxJ708IhYKQWygCuADlg5GVg5c7By6vNvMBP4KiLViRrpYDk7PnpqT1jIX/pfSravrdLG0bQlbU+/kVaDL66yPX/pf0np3pem3Y4i/5dPUc5kmnQ4DJSjSlgoWPk1Lfqlo5QipWsaweJ8yvJ2oJxJ6NIids5/jibte9D5mscpWPEVqUcODvv8zful0/a0G9FlpSS37kTh6sU06dyTko3Lq7Tdbw1lJejyUlAKHSwnd9FcWp1Q9VzVRCTwRKB35ilgKHAtlQJPtXbjlVKzlFLvUu0uSKXUCGAKphf2NaXUC0qpz4CFwEmV2o1VSn2jlPoB+FfF9lBgKsAErg6VtocduLTWt+z3m1RHSqluwAfARK31B5E8dl1J4Ik96eER0RQE5gPXY3pyzsPKeR0rJy8SBw/4PCWYXqJ1kTie2FfJphUkte5McutOKGcyzfucTOHKhVXaOJu3JqVzL5Sj6t955UwimJ+Do0WbPWGhZPNvJLfuXKVdeV42zlbt93ye1LId5bnZNO97CgXLvyBYlEvrU8aR9+OHpB52HEWrF4d9fl1WQlnuVpQzeU9Yad7nZMrzql6O2l8NRasXs3XWPbiGXk7uYj/NjzoNR3LT/X3bItXDU9/emS+BeVrrFcAOpdSxtZxnCDBOa51ebXsq0Ab4FTgCSAPOAv4AdFZKJSul7gT+g1kCZgfm/3zrUE3nAOdhAldX4O5QT8tapdTGUJvxSqmvlVI7gZ1UCkxKqRFKqazQp+5K+69SSt1Sqd2ewKWUelopVdv3vxMm1N2ltX6nljYxk3TgJiLCJPCIaFgIvAHMrOulqroK+DxbjrjvwXGH5Pb5Z7EjGMxVwaBTBZUiiENp5VBB5VBBKj4qtHKqoFJ7tmkAgtpBUCuttYMgoY9aaVAEtdJB7UCjdFAr0OZjEIfWWhHUDg1mzLWGiqdKoZV5riq2oZRWplFI6AyVPzfbqNJQoUJH0vsM7q7Dtqqf7rstVDd79t2R/VvbJikprV3krQYobeJsX7DptxYu8gLVj5dfvKurM1hY3obdmwFaph3tXLno7bSy/F0ph56b+VvR/15JbX5I11RHWb5uy+41FTVml+T2almSvbEVOXkONNtL8nu7yrLXtkw5pMB59PC2Oataubp0aLP2ty+mHdm253HZ275/v3Nw7eLCziecu9nl7rcnPBcX7+jm0CnlncjeDNAu7SjnyjmTjyjauTWledsORcH/TcvpeGT/ckfZTp1bvLNFF7avqdh3Z8nuXm1LtmxsQ4c8U1NeWvvyLetcTV0Fh152EwClBbudy7745Mh+l/55xcq59/YoKy5wdht89uY2h/XNq/y9uMS5oPdbdz9Z4CCIk2CVb64DrZyVf96Ag2CVbV8E+2U/+lWBAjUspVsfT/GGZTPcXv/DAFum/7170dqfZvW4490T1k2+/IpgccFZoFNQjuYp3fr+oXj9Lw63199i/ZPjhwEPO1u0vdaR3PRfKJWE1nOVcpThbPIa5aXK7fU3w+EcRrA8BdSnypn8bXL7QyeVbl9X8fMfBmzDXIIuAhZrrYuVUjmYf6kdgb6hjz0wNxL0wEw5sWd/rfUKpVQ50AfoH9rnW6VUMtAZGAD00FpvVUq9Qigw1cANDAZaAr+GerCOxExXMVRrXaqUehLTi/xyDfu/jAk7+16XtYEEntiTS1oiUn7ChJzpWDmBaJ+s/7T+rTDrbI1p1p0jrvzfY1PSmjrKejd1tgKOwfxCXg2sqvRY0803vKz6sT6Zf4Rz65bDUpxJpcnt2q1XmN9FyaGPlZ9X/1j9uRPTU13bRwfgLMPpLMeZFMTpLMfhDOJMqvgYxOEM4qj46NQ4nEGUU+NI0iiHBod5jgOUc+9H5dAoJ+DUqIpzOYI4Km9D49BBHDqICmqUNo8927TGoTUqGMRBEIdeWLDc8fuujU3OP/PjDUEc+qsdy9Smkq367DMXrAnu3ZcgDv3xkvWpSU2TS4ee+cOKIA7KtUN3bnfS1sWvfHH04Mv44aO7vjil3ZFdNm75aUW3dVl3dky75OSfuwwdsH3jp6pV01ZLtx56aufVGode8uy23p1OdfzSrOvugtwdOw9zbM0Pblz8fNMeV5z61caPvzzC6WqS0/e+Gz/+6e8PnN5+7ANfa5QKagdli4qbOFJVafnQ5ku1VhpaqSNP8y3Z+b+v229+443jtm/4oUmPe+/7dNUdE8/UZaVJa/k9u8UJQ7M1Dso/adNma2rejpLB3ddq7dCFz+Sk7TzxqF9zO3cvQqM0yrHtkXuPSc0Yt+iXdd+30kcdtbbZOZeuXf7PPw075OJLlqKUAhxolI+j/oYJjaFtWqGUQuuKbaFkHIq3OvR07zbK10zvknLs0LK2tz5w3zbv2Pa56vespkcdl9PyxomppQ/f0a30qNavNT/viu75772edsh9L33mbN0+p3T9qkd3PPrXbmWHtbiv6eGDcvN/nNc+WJT/vA6WNUOTopKa7Oow5v7btrz61ykqpdmOvJ8/uV4lp56W5OqwuMvVk5/f9NIt1zlatL2zPDe7Vei/RjqwMfS8BTBOKTWMvdOZJIVezy9a6wFgLpdhLl1X3z8fyA8Fpp1AGXsDkwY+NN9CWrI3MFX3pda6GChWSm0N7X8acBwmQIHplaptweGPgSuVUi9prQtqaRMzEnhiT3p4RH2sBKYDb2DlLIv2yfpP658KjMR09Z8LpIS+9Brw6vKi4O/Li4KvAuMvaJ2cBowCJgI9Q+3K13sXrKNqCFrVm5dWdad49etNv2gGHIZ5l3oo0L3Sx7aYX9Kl1T6Guy2c9iVROn4pUNas+c5gm9abdOs2m1TbthvhwCEu+efN2UdvW5Z33QjmTwWS/N9sHNPMgeNM3n+3+n5f79jcOjVVlV7EriVAEoqkksHBtaMnbR2y/IEnjxp3QYuvnn3mh7NPHJK6/MYbWy694/YZZ1qnfDn/0JN3b8vKWpV20+hfcr/7rrD99y0LufvwVzsDSd/1LGjz3Gc7urZNTir711m7nLd/vLFrUiel7mw1Kf32lG3t7m129wUVdbzUZUdKs1SHuqz5iuMr/7spT9dcNHktf/5Le/K+++Plr5ft4h6rI889++A5k858DYCFFxUw9+0fe95/1UcsW1bMlA55TOl7z56BOuvXl/Jikx3c7Qn0emt2Dk1SFOkdPzvur8028Xj7sRWXmDTmkk7709J/r3GuqE6f/mBC0AEeubOenp7U4/D7g12afREsLbpu19R7ux7y1if/zn//s+7lOdkvlHdrPrHwh88uIck5mAHuu8vBUfjNkm7luTsfL+vlmpz/47wJwLpgaVEPpZQFlOqykjO3vHLbKmCzLs4vy/Y/Ug60Lt2ad+yaB0Z2BFLZsmopkKOUagcci+m1cVT6t3UMZlzQ56GXtBQYqZTqoLXeCriA5Mr7K6UCoe1HqFAqCakITEu11nsGFLM3MFVXeRHh8kr7T9Na31nLPpX9BxgLzFJKXaC13ufNTyxJ4Ik96eERdbUemIEJOd9F+2T9p/VPxowbGA1cQM2zg38xYWr69imZ8x8D7gbOnLurdPyEqel3Aneu9y4YgAk/ozDd6m7Mu889mpHCdUWn5WB6hSp6hn4E5gCr5icv2brKubU7cHgNDzew30EdDUFBfhsK8tuwYUPfik3lHCA8pfUuL/3wg8k957x1zkOtW7cuXLfuqX4XXXTRLws+73Zt9fbFxe90CwaTixZ8fk7Pysc46qgPF37zzTfpK37N79aiRbsNu3b2WPPPf5S02rhxc9KCz6/8IjU1WJab+0LGSM+GwQ6Ho/iUU9L/teDzE1cApcXFxcHffnvgreNcA/7+nv/k75f8NPlFpVTpJRevT+ratettCz6/8r2Kc701+8E/a613H3nkFZNbt95MRbC7759be5WW6sce8G3rqDWtU1Md35WW6r/98kvRnD/dsuHlxyZ3fWfQoNSkqVOzbxvpCQx2OikZO7bNZCBAKNDdfffmP91wfdu3gZ1HD2za+q6/b77hpRd3pJ53fqtPMLN/Vw6LhbX9DDafOlCHvu+1ziMVCgvDylYu77Ul/RiN6SHUW9KP+QPmD3zJ5lMHrlQrlm0GNm4+deAvACr9mFygaPOpA1cp0/NR+XJyMTAbuDx07orepi+BgNb65tC53cDpmP8rH2DCTovQazwNc5mq8iW5jZhL2B8qpRyhYyZV3l9rPTIUeroBW0LnTw7tX2Ngqu17U4NPgLlKqUdCl8TaAi211mtqaf8X4HXgeaXUeK31Ptd0Y0XZeO7GyXJNAJ6wuwzR4G0D3sRcsvoCKyeq/1H7T+vvAEZgQs4lHHj22gFLxi1ZMiVzfitMWGmLeac9Cbh7wtT0PcF+vXdBH/aGnwF1KCsIbKBa7xCwqpTyVdOafpZM1RB0WKXnnag0LiberFy5knnz5qG1ZuDAgZx88sksWrQIgEGDBpGXl8czzzxDcXExSimaNGnChAkTSEkxHXCzZs0iPT2ddu3akZ+fz/Tp0ykuLmbEiBH07dt3f6eO1Pl1enp6Sbt27Urz8vLK33jjjebFxcWccsopu/r377+b6PTWHXT7hx566Lj8/Pw0rfWNFd8DpdR/gbswA/SztNb9lFLjgUHVwkrF10YAt4XChgXkaa0fCrX7GdNT2gyYixn/UiUshO7G8mmt54We34a5M6sPpkf1Y61109pqALYD7wEnV6phILAJeABYjhkEPQLz/7wTJlwpoJnW+ohqr2EtMFNrfVvl16C1DiilMoA7Q/uXAhO01lVG1le8Bq31IqVUk1CNP2qtb8cmEnhizXJdBzxrdxmiQcoB3saEnE+wcqLe/dt/Wv8TMb/8LsMMZgzHLqDdknFLggBTMuffgfmFWuFn4KoJU9O/r77jeu+CI9kbfo6rR+lgxihUHzO0Clj1TdLKTT8lre1Czb1Dh1FpjpJEM3fuXFasWEHz5s256aab9vl6UVERc+bMIScnh2AwyJAhQzjmmGPIz89nxowZFBUVkZ6eTlqauTN7+vTpeDweWrZsGeuXEjMPPfTQkvz8/Du01vMqtoXuSuqD+bcdkcBzMGGh+nmi8x2oSimVAvwG9NNa58TinLEggSfWLNdY4BW7yxANRiHwLmZcznv1nCMnLP2n9R+ACTmjMX/86+r9JeOWnFvxyZTM+anA71QNTKXAfcD9E6am1xjc1nsXuDG9SaOAE4hsj4zGvLPdJwwBq19M+TRYroKVe4QqP7oQx1N2rFmzhiZNmjBnzpwaA8+CBQsoKirijDPOID8/nyeeeILbbruNRYsWkZSURL9+/Xjttde45ppr+PXXX9m0aRMjRoyI/QuJrdMsy5pvdxENQWiywFeAl7XW/7a7nkiSMTyxl2t3AcJ2pZhr7dOBuZGaI2d/+k/rfyRm4PFozF0a9fFl5U8mTE0vnJI5/z7MhGkVkoF7gfOmZM6/asLU9H0GWHfzDQ9gLoFNWu9d0A0zv88ozADN+gYOhQkuXTBjIKq4uvjUQsx4kYoQtGfs0FLnuvVfJa/oSO29Qw26q6NHjx7s2rX/tV5LSkrQWlNSUkJqaioOhwOHw0FZWRnl5eUopQgGg3z99deMGTMmRpXbSsZWhoR6lfrYXUc0SA9PrFmu44Fv7C5DxFwQ+AwTcmZj5eyI9gn7T+vfDTNfxmggkmvqjFgybsl/K2+Ykjk/GTNZWk09RkWYsRCPTJiaHpyUMdKJGRSdBsydOCPr98qN13sXdMLc/j4KOAV7lg3YQrVeoYrnL6V8WlimgjWFocMxg0RtX+Zg165dvP766zX28BQXFzN9+nS2b99OcXExo0aNolevXhQVFfHWW2+Rl5fH6aefzrZt20hJSWHgwIE2vIKYG2xZ1rd2FyGiSwJPrFmuLpiBmKJxWIgJOTOxcjZF+2T9p/VvD1yKCTnDifzA3VLAtWTckn3uipmSOf8qYNp+9v0cGD9havpqgEkZI4/DTExWgrmbZdbEGVm/Vt5hvXdBe0z4uQRzl1dd7iaJlmJgDTVcLlvnyF77QZMf2lH7YOraJniLqP0FnqVLl7J27VrOOussdu7cySuvvEJmZuaeAccAhYWFvPnmm2RkZDBv3jyKiooYMmQI3bt3j0X5duhvWdbPdhchoksCT6xZLifmF6bt7wJF1Ng2ISDmNtZoXqr+esm4JSfW9IUpmfMdwBL2f8ksD7htwtT0pwEmZYxMwYz1uRVzGesXTPh5c+KMrCWVd1zvXdAGc5v8JcAZ7J0TqKHZTi29QzObfJW721HopubeoUOJ0M9uf4Hn9ddfZ+jQofTo0QOAadOmcfrpp9O1a9c9bebNm0daWhrZ2dlorenfvz/Tp09n3LhxkSivITrUsixZLiXByRieWLNyyrFcmzHrnIjE8Rt7Q87SaJ+s2oSA5xC7OWm+rO0LE6amB6dkzr8bE1hq0wKYOiVz/oXAtRNnZG0Ebp+UMXIu8BJwVOjxf5MyRv4aOtbsiTOyFnfzDd8ZavPSeu+CVpg1g0ZhLo+l1vuVRU770GNw9S9cVnJSKbCWvWHod+AjYNVOlbd6dsrXrdm3V6jiUetS4XXRqlUrVq9eTY8ePcjLyyM7O5s2bdrs+Xp2djZ5eXm43W42b95McrLpVCsrs3XOuGjbGYmDKKUuAt4C+mitl4e2dQEm17Iel5u9d3kNAq6KxOKd1e/yEob08NjBcn1NDb8MRdyxY0LAMzEh53zsGTx78ZJxS+bsr8GUzPnfEt6YoZ3ALROmpr8KMCljZHPgIcyK7NWtYm/PT5UxcOu9C5oDHkz4OZe90/DHo53Ucqv93Cbf7tjm2N2DmgdSuwktDzB79mwCgQAFBQU0b96cESNGEAya9aUGDRpEbm4ub7/9Nnl5eWitGTZsGAMG7J0eqb5z+MShMsuyInKpVCk1E3O34idaa+sAbZMwY74ifru5BJ6aSeCxg+V6C3MJQsSf7cAsYjsh4CmYkHMxEXqXXw8dl4xbUtu6OQBMyZx/JuYutHDNBjInTE3fDjApY+SZwPOYPwY1WYt5F/0m8NXEGVl7fgbrvQtSgbMx4Wck0KrGI8SncswkePuEoQKzTEcqNV8qOxzoYEvF8WG7ZVmH1PcgSqkWmIH7pwLvaK3TQtvdVJ3Hx4PpkW0OXEPt8/gcyt5LnY9qrSeHjjcWuAUTcL8GbtJaV5lFWgJPzSTw2MFyPQ7cbHcZImy7Mbcsx3JCwBMwIacuEwJG28ol45b0CqfhlMz5n2JmdA3XVuCGCVPT5wJMyhjZGpgMXHmA/TZifjZvAp9PnJG1Z6ns9d4FKZixPqMwPWJtajxC4thNLb1D1ZbpqH657DDiYJmOKPrVsqy0+h4kFERO1Vpfq5T6CrhZa724hsBzHzBAa73jABMXnokJTy0xQaoTZqXy/wAXV1qpfKHWuspK5RJ4aiZjeOwhd2k1fIWYqdDfIH4mBIy2Wsfv1ODvdWzfAXh7Sub8V4A/TpyRtQu4alLGyDnA00Bt78C7ABNCj62TMka+jQk/n06ckVWM+RlmrfcuSMbc5TUKuBAzxibRtAKODj2qSC/tH0wv3WeZjoXsXaYjidp7h+J6mY4wbIvQccYAj4aeTw99vriGdh9prcOZlsJfz5XKRTUSeOwhgadhKgU+xIScWE0IeATmF+MY6j8hYLSFHWAmTE3/akrmfD+m+74urgROnZI5/5oJU9M/mjgja86kjJFfYELPgS4DdwBuCD2yJ2WMfAcTfj6eOCOrBHOZ7YP13gWZmMuEo0LH7FTHGuORA7MCfXfMa98jGSfXFZ1WfZmObzHj0yqW6ehM7RMxxvOYKYhAYAgtPpoO9FNK7Vl8VCl1Rw3N88M8bOU3WQezUrmoRgKPPSTwNBxB4L+YkBOrCQG7YiYEHENkJwSMti+qb1iW1qcZMLbP8mXP1ND+75hBxHXtHegGfDAlc/5U4PaJM7K2ARdPyhh5JeYyVzhz2bQDrg49ciZljHwXE34+mDgjqwiYD8xf711wM2Zm51GYMVK1jRtKdM2BfqFHFYPLeurBZT2rL9PxJqGA9GLKp+XlNU/EeBjmbtSGvkxHJHpIRmGWYqi++OgwzLirSKnrSuWiEhnDYwfL1Ruzcq2wz9eYkBPLCQFHYULOMBr+H4Hqti8Zt2Sfy0rL0vqMwHwfj+izfFlB9a9PyZw/HRPuDtbvwLgJU9O/BJiUMbIr8AJmfMPByAX8mIHS702ckbWn5vXeBQo4ETPPzyWYO59iYuPuLfzZfz/b8rJxKAeXDzyPawddWqXNrqJcbnvPx5pdG0hJasJD53hJO+Rwsgt2cf1bfyenOI/bh1/H2b2GA3DN7Du5/8yJdGoZ9at31Zfp2PP41blx3YLkZbUt03E4DWOZjn9YlnVPfQ5QeaXzStsazOKjwpDAYwfL1RzzizeRr4s3RD9hrq1Px8pZHe2ThSYEvBATck4nvntU31kybskF1TcuS+tzF/BP4M4+y5f5qn99Sub8nsBS6vfag8DDwF0TpqYXA0zKGJmJuYW9PpdTCoD3Mb0VWRNnZFW5hLneu2AQJqReghksGjVb8razNS+b/p16k1dcwLnTruO5i++nV3v3njb3ffokzZNT+cuwq/ktew13ffQI00c/yguL3qRpUgrn9zmNK2fdxpyxT/LRb1/y8+YV/GXY1dEsO1zhLtNRfTB1d2IzQev1lmU9F4PzCJvF8y/g+GXl5GO5AjTMgamJ5jdMyHkjxhMCjsZczkmUu19qG78zNPTxjmVpfZ7qs3xZTuUvTpiavnJK5vxpwLX1OLcDuA04J7QQ6eKJM7KmTsoY+SFmKYt9FgcNUzP29uYUhY73JvDOxBlZOd18wxcBiwDveu+Co9kbfiK+sGLHFu3p2ML0xLRIacaR7XqwOXdblcCzcnuACUPGAnBkux6sy9nMtvwdJDmTKCorpqS8BKUclAXLeH7RLF68ZJ/8aZeOoceQ6l8YX3xq9WU6lgPvAas2q11rslK+q75MR+VHpJbpkMtBjYQEHvv8hASeaKmYEHA6Vk7Uu3QrTQg4GrP0QUPopo+0msbvONj7R6wNcDtmkdDq7gXGUv+lII4CFk7JnP8v4F8TZ2StmpQx8hTMshT31fP4TTG3rp8PlEzKGPkJJvy8PXFG1o5uvuE/YlZUv3u9d0FfTPgZBfSvxzlrtC5nE79sWckxXaqOYe/T4Uje//VzBncbwPcbl7IhZwubcrdxYd/T+eM7/+DNXz7gb6dk8vLit7nkqLNITY6LrJ0C9Ao9quikW3Nd0WkVy3RU9Ap9QNVlOmqaiLFi7ppwJxOUwNNIyCUtu1iue4H/s7uMBLId8wfqDWBBDCcEHI1512/3hIDRVIRZMLSk8sZlaX0GYEJAhTzMWJ59BoFOyZz/KPCnCNa0CLhqwtT0ZQCTMkb2nKz/NQAAIABJREFUxSxEelwEzwFQhlnl/k1gzsQZWVVe23rvgp7sDT/H1vdk+SUFXPr6LfxxyJWc07vKzVTkFudzz8eT+WXrStIOOZzfstfy4Dl30LfD3qttu4pyuWnuPTx70X3c+8kT5BTlcsPgDI7rGtGJfBuKUuDhbr7h3upfsCzLibkkVttg6oqBTRpoZllWUUwqFraSwGMXy3Ux+19zSBxYxYSA04GPYzwh4KWYOWAagy+WjFsyvPrGZWl9bgKmVNv8WJ/ly/5cve2UzPkdMAOQW0SwriJMj9IjE6amBydljEzC3Bl2F9HpvS7H9HS9iVnfq8pg9/XeBYdhwu8ozNIxdRqjV1pexvg3/8ophw3mhsH7H+etteakqRl8eM2LtEzZO4zJ+uRxzuo5nNU71lGug1zY93SufetvzBzzWF1KiSfebr7hD9R1J8uyWmLCTzfLsvyRL0s0RHJJyz4/HriJqEHFhIDTMRMCRv2dWf9p/ftjQk4G5pdkY3Og8TuVZS5L6zOpz/JlVW7FnTA1feuUzPmPYQJJpDTFDFy+YErm/PETZ2StAu4N3YL+MuYSWCQ5Mb16pwCTJ2WM/Iq963ut6+YbvjpUz0PrvQu6sTf8nMQB7srTWnP7+w/Qs12PWsNOTlEuqclNaeJM5o0fszih+9FVws7qHevYkredIYcOZOnWlTRNSkGhKC4rqfF4CWLFwexkWVYu5new/B5uRKSHxy6WS2F6KCL5jjdRVUwIOB0zIWButE9YaULA0UT+D2e8OW/JuCVZ1TcuS+uzBjNWorrn+yxfdl31jVMy57swYzGiscRDHnD7hKnpUwEmZYxMwYzruZXoTwGgMRP1VfT8rKr8xfXeBZ0xExyOAk7m/9u78zinqrOB478zw76qICqOCgiaWxk3qFUrvhqrVh2tKO1ItY3VLrFRu8RarNu0VUtrx7baaKytday+Je5LfF3QuIxSXHC7yB2VzTIgsu/MMMt5/zgBQiaBYSbJzfJ8+5lPZ869uXmCkHly7jnPk2Ln0VuNH3L+g5fj2XsUZcqE+8sTf8DideYO2neO+gazFs/mp8/cTLkqZ8zQg7j1jCns0Wf7crHLnriRq0/8PiP3OoAVG1fz/cd+xfrmjQQnXMKZh56UlReeB8ZWTJ3wkdtBiMIgCY+bagbPIMXOBQG4WxDwAuDL2X6+AqGBobbP3uHP3/FYFaQvqNYKHGY1OB0+fYf8sSnA7zIe5XbPA5cGwt7FALXVVScA9wEHZ/E5k72HSX4eCUaiO/wZNE6p3xtTqmASpjKvzLJ3XTvQr2LqhKy3fRHFQRIeN9UMvgvwux1GnpGCgPllju2zO8xwOR6rGjPjlk7EanAuSB4M+WP9MGt5stnOYQ1wRSDsfQCgtrqqP+ZWkxv/1mazfeZnduKBxin1e2F2hU3CNDntlfvwCtrCiqkTZKer6DRJeNxUM/gy4E63w8gDNibJyVVBwIGYWwzFUBAw2+6xffYPkwcdj3UHcPlOHqeBo6wGp8MaiZA/djlwR+ZCTOsxwB8Ie5cD1FZXnQb8A/faRzSwfc3P+4kHGqfUDwbOxqz7+TrFU78pm16omDrhdLeDEIVDEh431Qw+nt3rKF1M5mGSnFwVBOyDKQg4meIqCJhtF9s+uy550PFY7wJH7eKxz1gNTlXyYMgf6wV8TG5aNywDfhQIe58AqK2u2gPTj+s7OXjunZnH9uTn7cQDjVPqB2Cark4CzqDwm3Nmy+0VUydkstSBKHKS8LipZvAAzMLlUmkxsRhTEPDfOSwIeComySnWgoDZNtr22fMSBxyPNRBYTefK/n/VanBmJA+G/LGLgX9mJMLO+RfmNtdagNrqqomYDuwd+oO54DPMbNQjwH+Ckei2N+XGKfV9MUnPJEzCLn+Ht/NVTJ1wv9tBiMIhCY/bagZ/Spb79LjMjYKAJ2KSnGIvCJhtS22fvV/yoOOxTsXsmuuMV60G56TkwZA/Vo65lZnxNg070QhcEgh7pwPUVlftjUl6JuYwhl1ZjEl+HgXqg5Fo+9YDjVPqe2Mqek/CrP3JVGuFQmVVTJ0gTZhFp0nC47aawfcCedHhL4PWAU9gkpxcFgS8APgWpVMQMNsetX32pORBx2PtbpXw060Gp0OCFPLHJgEPdyO+rroLs4V9I0BtddVFmDVF+ZZAfIEprPko8HIwEm3beqBxSn1P4BRM8nMupZfYrwX2rJg6QX6BiU6ThMdtNYMvBB5wO4wM2Aw8g0lyclUQcCzba+WUYkHAbPu57bP/lDzoeKwXMb9sO+sdq8HpsM0/5I8pTP2aTLeD6Ix5wMWBsPd1gNrqqv0xC5rzdRHsCuBJTPLzYjASbdl6oHFKfQ9MMcRJmNmqfVyJMLdeqpg64WtuByEKiyQ8bqsZvC+Q9e3XWeJWQcALMIlOqRcEzLZjbJ+9w4Jax2P1wKzf2d2CmedbDc5jyYMhf+zrwLNdD7Fb2oHbgOsCYW8zQG11lR+zhT2fFwqvAZ7CJD/PByPRbXVoGqfUl2HKK0wCzgP2dyXC7PtdxdQJv3I7CFFYJOHJBzWDZ1M4v7y3FgSchikIuDLbT1hZVzkcUxBwMlIQMFc2YRqG7nA70vFY4zCNO3fXHKDSanDakw+E/LFXMeuu3PIRphHpuwC11VWjMMUKO/QPy0PrMa1WHgGeDUaim7ceaJxSrzCFTc+Pfx3kSoTZcW7F1AlPuh2EKCyS8OSDmsF/Aa50O4xdeBOT5DxEzdol2X6yhIKAF2B+8UhBwNx62fbZ3uRBx2P9BPhzF6/psxqcDrtqQv7YCUB9F6+ZKa2YVhQ3B8Le1trqqjLgZ8DNQG9XI+u8jZjZskeAZ4KR6IbEg41T6r/M9v5euaw8nQ3DK6ZO6PbMuFJqImaRuKW1boiPDQdu11p3WL+mlBoBRLXWY5VS44Hvaq27/d6tlHoF2A+zNADgJq31I929rtiRJDz5oGbw2Zgp6nxjY5KcadSsnb+rk7sroSDgBZjt5FIQ0D032T77+uRBx2M9hOkU3xULgEOtBqcl+UDIH/s/zPZrt83CzPbMAaitrvoSphGpG+uMuqMJ02bjEeCpYCS6LvFg45T6I9me/HhyH163LKiYOiEja/aUUg9hEo2XtNY1uzi3B6ZoZVRrPTYTz59w7VeAq7TWWS/XUcrkF0p+eBVoo3N1TbJta0HAadSszXpTvoSCgBdgiq1JQcD88Hqa8VQd0jtrJPADUlcXvxZTYdjtmlTjgFkhf+w64E/BSHRObXXVsZj4rqNw3jP7YGpPfQPYUltdNR2z5ueJYCS6umLqhPeB94HrG6fUH4ZJfM4HKt0KeDe8lomLKKUGYP4+n4z5wFkTHx/B9lmci9n+vtQfuCTh8SdhkpQqpVQNppHuqPj//1lrfXv8vIswM/i9MDPlP9Zab9txJ3JHZnjyRc3g/wDHuvTsWwsCTqNm7du7Orm7Kusqe2DqiVyA2VIrxdTySzuwp+2zd5gVcDzWSKC7M32fAwdbDc7m5AMhf6w7s0fZUI/ZyTUfoLa66mjMbE+hrLdLpQV4GZP8PB6MRJcnHmycUn8IJvmZxK4rabvlkoqpE7pdtDKeiJystb5UKTUDuFxr/W6KhOcm4HCt9aqkYyexY8JzGiZ5GoipJL4vpsbaH4DztNYtSqk7gZla6x1u7aa4pXWK1jrr6yNLTaF8WikFL5HbhGdrQcBpmIKAHRaTZpIUBCwodnKyE9ed2Z2t9gOuwPwSSHY9ZmdRPsx0glk79mHIH7sqEPaGg5Hou7XVVeOA3wJBCnNdWU/ML+bTgDtrq6tew7wPPBaMRJdWTJ3wCXALcEvjlPqRbE9+jnEr4BQyMsODeS/auh5tWvznd1OcN11rvaoT13tGa90MNCullmHKA5yCmTV8WykF0BfT7iSVC+WWVnbJDE++qBl8EuaTVzatxxQymwZMz1FBwGMwbyRSELBw3Gn77EDyoOOxwsCPMnD9VcBIq8HpkFSF/LF/kHDbII88D1waCHsXA9RWV52A2clV6It/t2oHZrC9s3tj4sHGKfUHsH3Nz/G4d+txccXUCd1u/qqUGoKpvL0M0+i2PP7/B8W/Emd4xmutL48/bgTpZ3g2aK3/GD9vNuZW/dnAcK31NbuI5xVkDU/WyQxP/vgPZjqzb4av24TZtjoNeEYKAopOSNfQNhMzPAB7AVeRulrzr4ELyb+dUacDs0P+2BWBsPeBYCT6em111RHArcBlLseWCVvr95wA/Km2uuotTPLzSDASXVgxdcIizGzInxun1A/HbC6YhJkFy+WMXKZmdyYB92uttyXwSqlXMa9/UYaeA8zM/ZNKqT9prZcppfYCBmqtP8vgc4hOkhmefFIz+HnMVHN3tQDTMYuPpSCg2F0H2T77v4kDjsfaAzMzk6lP9huAUVaDszz5QMgfy/cyDY8B/kDYuxygtrrqNEyV5m7PPOSpd9me/HyaeKBxSv0wzDq8SZj1K9n+EH1ZxdQJ4e5eJD6jMlVr/VzC2JWY3m6/J0MzPFrrhUqpauAaTFLZAgS01jNTxCMzPFkmCU8+qRl8Gal3sHRGO+bTz7+RgoCi6xbZPvvA5EHHY52JaR2SSX+yGpyfJw+G/LFhmMXR+VzteBnwo0DY+wRAbXXVHsDtwHdcjSr7bLYnP3MSDzROqd8LsytsEvA1zK6kTBtTMXXC3CxcV5QASXjySc3gfYAl7N5iyLcwSU6uCgIOwbyhTUYKAhajabbPnpw86HisWzCfUjOpCRhjNTiNyQdC/tjNQCG0DvgXcGUg7F0DUFtdNREIA8NcjSo3HMxur0eCkegHiQcap9QPxnR0Px9zOzAT5SbmVEydILPHossk4ck3NYNfBk7axVmz2V4rJ1cFAc/FJDlfw+z0EMXpCttn/zV50PFY2Wr/cI/V4PwweTDkj+2BmeXZMwvPmWmNmAXNLwDUVlftjUl6zsvkk7S3a/784usM7tuHSyfsOKE6d9lK7nvjHfbq3w+Asfvvy2mHjWFDUzP3zZjF5i0tnFF5KGP33xeAf77+DueNG8vgvhkrezWX7cnPDrdlGqfUD8As4D0fOBPo18XnkP5Zolsk4ck3NYN/DIRSHJmHWXj87xwWBDwLk+RIQcDScZTts99PHHA8Vi9Mw8pML6gH09LBshqcDrcpQv7YNZgt0oUiDFwVCHs3AtRWV10E3AHskYmLv/rxfBpXr6WppTVlwvPqx/M7jNd/soCe5eUceeBw/v7aW1x+yvF8tOQLFq9ey2mHHZKJsFJZiEl+HgVmBiPRbb9kGqfU98NU1D4fkwTtTg2uYyumTngzg3GKEiO7tPLPY5g3yTLM7a0IJsmRgoAi29Zh1mgkO5rsJDtg3oN+A3w7xbG/AD/B1DMpBH7g1JA/dnEg7H09GIk+UFtd9TJmQfPp3bnwmk2bcT5fxinWaF77ZEGnH1deVkZLWxtt7e0oBW3t7dR/soBLTsjqkrsRmDpFQaCxtrrqMcy6nzeCkegm4slQ45T63pg/l0mY7ds7Sww/x9y+F6LLZIYnH9UMDmI6UueyIOAFmDceKQhYul6wfXaHX8yOx7oKs/06WzRwpNXgfJh8IOSPXYFZDFxI2oHbgOsCYW8zQG11lR/zZzigKxesmzGLUzyjaWptTTmTM3fZSu6fMYvBffswqG8fzj7CYt/BA9m8pYUH33yPDU1bOOtwD0vXrqdPr558eYQrG8qWYuqAPQK8GoxEt7VXaJxS3xNzu3wSZuFz8vvQ3RVTJ/hzFagoTpLwlKh4QcALMAUB93c5HJEfbrR99m+SBx2P9Thmxi+bnrYanHOSB0P+WC/gE0wxuEIzB9OIdBZAbXXVKEyxwgm7dZElX+B8vozzx1WmvXXV1NKCQtG7Zw+cz5fx5HsfMeXMk3c4Z9OWFh74z7v4jh/HU+/PYVNLC/9zyChGDHVlmdQK4AlM8hMLRqLbGso2TqnvgVnHOAlT72cYcGbF1AnPuhCnKCKS8JSQyrrKw9heELBYKsSKzDnF9tmx5EHHY31BbnYdHWc1ODOTB0P+2PeAe3Pw/NnQCtwM3BQIe1trq6vKgJ9h+jN1al3c/33YwKzPFlOmFK3t7TS1tFC5/758+9j0ra5ujsb46akn0L/39p3hT743h7H778Py9Rtp15qjDxrOP19/h8tOPq5bLzADVmOadz4CvBCMRLdsPdA4pb4MkyDOrJg6odml+ESRkDU8Ra6yrnIU2wsCjnU5HJG/WjGdnHfgeKxDyN0W61sAb4rx+4GrAU+O4sikHsCNQFXIH/tuvHZNbW111bOY1zVuVxc483APZx5uXvrWGZ7kZGfd5iYG9umNUor/rlyDRtOv1/bNlMvXb2RdUxMHDxvCkjXr6FleDpgEKg/sCfjiX+tqq6uexqzzeTYYiTYBr7oZnCgeMsNThBIKAl5AfjX9E/lrlu2zxycPOh4r17Mrp1oNzovJgyF/7JvAQzmMIxuaMA1SbwuEve211VU9gGvjX50q9ZB4S2vGXNOd4PjRB/H6pwv5z7zPKFOKnuXlnHOkxYihe2173P0z3uWMykPZe2B/1jc1c98b79DU0srpYw/h8Ir9Mv5CM2QD8H+Y5OeZYCS60eV4RIGThKcIVdZVOhTmp2Hhnr/YPvunyYOOx8p1M8+3rAbnK8mDIX9MYRbyH53DWLKlHrg4EPbOB6itrjoaM9sjRfXS2ww8h0l+ng5Goh0azwqxK1IltzhNczsAUXCy3TC0s45xPFaHBdKBsFcD1+U4lmyZAHwY8scuAwhGou9ibm3ditnhJTrqi1nA/ACwrLa66una6ipfbXVVIRSmFHlCZniKUGVd5Wjg012eKMR2w22f/XnigOOxhgIdmnvmwGzgCKvB6fDLP+SPvcZu7nLKcy8AlwTC3sUAtdVVXwXqkE0FndUCxDALnp8IRqIrXI5H5DGZ4SlCts+eS4oFqEKksSA52YnL9ezOVmNJXYgQzHqXYnIaMDvkj30HIBiJvgEcAdyFqU8kdq4npnjhPcDS2uqql2qrqy6rra4qlGKVIodkhqdIVdZVBoAOPZGESOFfts/+bvKg47FuBa5yIR4wrVQsq8FpST4Q8seeBb6e+5Cy7nHAHwh7lwHUVledilkw7kqVwALXjrlNe0swEn3O7WBEfpAZnuL1v5iFfkLsSr6s30l0MHBpmmPXUpyzHxMxsz0TAYKR6HTMbNf9rkZVmLbW7+nvdiAif8gMTxGrrKv8O+l/aQix1VjbZ+/QkNbxWH2AtUCv1A/JiSXAaKvB6ZC4h/yxhzGVeIvVA8AVgbB3DUBtddW5wN3kriZSMdgADAtGovLBTwAyw1PsUnVdFyLRakwLhGRfxt1kB2A4cHmaY9cDbWmOFYOLMLM9pwEEI9EnMLM9j7kaVWF5SpIdkUgSniJm++z3gP+4HYfIazNsn51qmveEnEeS2i8djzUoeTAQ9jYA/3IhnlzaH3g+5I/dFfLH+gcj0eXBSPR8TDK0xuXYCkHE7QBEfpGEp/jJLI/YmXxcv5NoCBBMc6wG2JLmWDHxY+r2nAAQjEQfxMz2PO9qVPltLaZQoRDbyBqeIldZV9kLWITc+xepnWj77PrEAcdjKWAlpsdRPlgPjLIanA41VkL+2B2kv+1VbNqBPwHXBsLeZoDa6qofAX8EBrgZWB66OxiJ+t0OQuQXmeEpcrbP3oKpUSFEsi3A2ynGv0T+JDsAA4Fr0hy7CdiUw1jcVIaZ7Xo35I+NAwhGondj6vbU7+yBJSjsdgAi/0jCUxruprgXeIquedf22U0pxvPldlaiHzsea//kwUDY+wVwuwvxuOlLwMyQP1YT8sd6BCPR+cBJmGQo1X/PUvNmMBJ93+0gRP6RhKcE2D57EfCU23GIvPN6mvF8WbCcqA9wQ5pjf6D0FvH2AG4E3gz5Y4cFI9H2YCR6G6Yn1zvuhuY6md0RKUnCUzr+4nYAIu/k+4LlZJc4HqtDj6lA2Lsas46lFB0NzAr5Y78I+WNlwUh0DnAcJhnqUKW6BKxGdmeJNGTRcgmprKsstsaL3dL4j0bWv7+eHoN6MObmMdvGV05fycqXVqLKFAOPGMi+1ft2+rFLH1rK+g/X0/fAvlT80HQEWP3Gato2tjH0tKHZf1G7Z5jts3doDup4rP0wBf/y1f9aDc6FyYMhf6w/MJ9uLs7/Ys0i7n3xt9t+Xrnuc84afzEnH37+trHNzRuoi/2O1RuW0abbOOXwb3Gc5+us37yGe164kc3NG6j68vc4YqSZKLv7ueupnvAT9uif9f/+rwMXB8LeeQC11VVHY6o0H5btJ84jfwlGoj91OwiRn2SGp7T8xu0A8smeJ+zJiOCIHcY2OBtY9946Rv92NGNuGcPQM1L/kkr12LZNbWyau4kxN41Bt2uaFjXRvqWdNa+vYYh3SJZeRZd9kpzsxOXr7M5WFzgeqzJ5MBD2bgRu6e7F99njAK6Z9DeumfQ3fnneXfTs0Xtb4rLVax89yb57HsQ137yHn5x9G4/PDNPa1sKsuTG+cshpBM+9g5c+eAgAe+EMDhg6JhfJDphbkR+E/LHLAIKR6LuYW1y3YnZ4lQK5nSXSkoSnhNg++0Vghttx5Iv+h/anvH/5DmOrYqvY+6y9Ketp/mn0GNSj049FgW7VaK3RLRpVrljx7AqGnDoE1UNl5TV0QyGt30lUhtmZlUoY+G+mnujjxe+x96Dh7DUwqfG2UjS3bEZrTXPLZvr1HkhZWTnlZT1oaW2mta0FpRRt7W28bD/G1474VqZC6oz+wJ0hf+z5kD9WEYxEm4OR6NXAiZiGrMXslWAk2uB2ECJ/ScJTen7tdgD5bMvSLWz8ZCPzfjOP+b+bz6b5nd/xXN63nEHjBzHvhnn0HNqTsn5lbJ6/mUFHdygUnA8Kbf1OonMcj/WV5MF4bZqMzWLOmvcy40Z7O4z/z2HnsnTNZ1z7wLe45eHvM+n4AGWqjPGjvTiN7xD6vymcOc5H/UdPcswhp9KrZ59MhbQ7TgPskD/2XYBgJPoGZvv6nRRn41WQ2R2xC6k/voqiZfvsFyrrKmcCx7odSz7S7Zq2jW2Mun4UmxdsZtGdizjk1kNQqnMzNHufuTd7n7k3AIvvXcyw84ax6tVVbJi9gT4H9GHYOXlT/7HDDI/jsfoDR7oQS1fcApySYvw+4GrgkO5cvLWtBfuzGZxzTMfeu07j21QMGc2VVbWsWLeEvz5zNQfvV0nf3gO47AxzV21T83qmfzCNH5z2a/731Vo2Na/He/g3GbVvTpfT7AHUhfyxcwF/MBJdBgRqq6ueAO4FKnIZTJYtQ/qMiV2QGZ7SJGt50ui5Z08GjRuEUop+o/qBgrb1u1/CaPNnpmdh7317s+aNNRwYOJDmxmaalzZnOuSuWG777E9SjH+FwvkQ5HU8VoeEJxD2tpF++3qnzVn0FgcMHcOgfnt1ODbz4+c5YuQJKKXYe/D+DBm4L1+sWbTDOc/O+henH3Uh78yNccDeh3DhSb/g6bf/0d2wumoiphHpRIBgJDod05rifrcCyoJ/BCPRUtyVJnaDJDwlyPbZz5K6wm7JG3T0IDY6GwFoXtqMbtOUDyzfxaM6WvbYMoZNHIZu1duXi5ZB+5a8WDtayLezEt2cZvwhoFuF596ZG2PcwR1vZwHsOWAYHy9+D4B1m1bxxZpFDB2437bjy9Y2snbjSsYMP4ItrU2o+P9aWl1t+7U38FjIH/tXyB/bIxiJrg1Goj5MMrTMzcAyoInSKz4pukASntJV8rM8i+5axPyb5tO8tJmGnzWw6tVV7HHiHmxZvoVPr/2URXctouL7FSilaFndwsLbFu70sVutm7WOviP70nPPnpT3L6fv6L58et2nAPQ9sG+uX2Yq6RKefF+wnOwrjsf6RvJgIOzVwHVdveiWliYaGmdxZMLurPo5T1M/52kAvn70RSz44iNufvj73BH9Bd/4yg8Y0HfwtnOffuteqo75HgDjR3t585Pn+eMTl3NKbhcvp3MRZrbndIBgJPoEZrankG8H/TMYiS51OwiR/6QOTwmrrKt8Gxjvdhwi546zffbMxAHHY5Vhirbl5QrrnbCBI60Gp8PUWcgfe53Cm7XKpbuBYHxLP7XVVRcCf8Ws/SkUrcCYYCS60O1ARP6TGZ7S9nO3AxA51wS8m2L8cAov2QGoBCanOfarXAZSgH4EfBjyxyYABCPRBzGzPc+5GtXu+bckO6KzJOEpYbbPrsesdxCl423bZ6daTFLIMyG/djxWh8XWgbD3NeAFF+IpJKOAV0L+2B9D/ljvYCS6OBiJngH4gQ0ux7YrGvid20GIwiEJj7ga2Ox2ECJnCrXg4M4cDHTcP27ILM+ulWE6rb8b8sfGAQQj0bsxdXvq3QxsFx4ORqKO20GIwiEJT4mzffZnlG7jxVJULDu0kl3veKwOFf4CYe8sCntBbi59CZgZ8sdqQv5Yj2AkOh84CZMMNbkaWUftQI3bQYjCIgmPAJgKNLodhMg6TYrWIo7HOhA4IPfhZNT+QCDNsesonV5S3dUD02n9zZA/dlgwEm0PRqK3Ybqyv+NuaDuYlqnZHaXURKWUVkp5EsaGK6UeSXP+CKXU7Pj345VSGdkSr5R6RSn1sVLqQ6VUg1Lqr0qpQlpAnvck4RHYPnsTMMXtOETWzbF99uoU44U+u7PVFMdjDUweDIS9DvCAC/EUsqOBWSF/7Bchf6wsnlwch0mG3C7w10Zmy2pMxtzqvWDrgNZ6idZ6UvKJSqkd1opprd/RWl+ZwVgu1FofjtlE0Aw8mcFrlzxJeAQAts9+EPiP23GIrCrG9TuJhpJ+5+GNgKuV/wpQb+APwKshf+zgYCTaGoxEf4NpS/ORi3H9bzAS/TgTF1JKDcAk/JeSkPAkzeJcrJR6WCn1NEmL4JVSJymlovHva5RS98ZnauYrpa5MOO8ipdRbSqn3lVJ3K6V2Ws1Ua70Fs77yQKVJ1OboAAAY8klEQVTUEZl4rUISHrGjn1C8jQVF8a7fSfRzx2MNSR4MhL0LgXtyH05ROAH4IOSPXQYQjETfBcYBt5L7W4VNZKB1SIJzgee01p8Aq5RSR6c57zjAp7VOXX57Ow9wOnAMcKNSqqdSygKqga9qrY/EzFBduKvAtNZtwAfxa4oMkIRHbGP77LeBf7odh8iaVA1DB2Fq2RSLQaS/PXsTsCmHsRST/sCdIX/s+ZA/VhGMRJuDkejVwInAvBzGcWuG6+5MBqbFv59G+ppO07XWq9IcS/SM1rpZa70C07JjH0yT23HA20qp9+M/j+pkfJ3rWiw6RRIekewq4HO3gxAZt8T22QtSjB9H8b0PBByPNbzDYNi7FLjDhXiKyWmAHfLHvgsQjETfwGxfv5Pszw4vwmywyAil1BDAC/xdKbUQ+AVQrZRKlWRs7ORlE7sDt2EWgSugTmt9ZPzrUK11TSfiK8d8GJGt9xlSbG90opvii1p/5HYcIuNK4XbWVn2B69Mc+z2wNoexFKM9gLqQP/ZYyB8bFoxENwYj0QDmVk42d3v+IhiJZnKGbhJwv9b6IK31CK31AcACMr+m7SVgklJqGIBSai+l1EE7e4BSqiemqOIirfWHGY6nZEnCIzqwffbTwINuxyEyqlgahnbWpY7H6nDbIBD2rkbqTmXKREwj0vMAgpHodExrivuz8FyvBSPRSIavORl4PGnsUeDbmXwSrfUcTGmEF5RSHwLTgf3SnP5g/JzZmNuIHZrjiq6T5qEipcq6yr2AOZh70KLwjbd99qzEgXg7hrVAP3dCyroHrAbnO8mDIX9sAGbdybDch1S0HgQuD4S9awBqq6u+AfyNzPwZtwPjgpHo+xm4lihhMsMjUrJ99ipMPx1R+DZidnskO4riTXYAvu14rMOSBwNh7wakB1OmXYiZ7TkdIBiJPgkchpkx6a57JNkRmSAJj0jL9tlPsH0Hgyhcb9o+uzXFeDGu30lUhtmZlcpdmEWwInP2B54L+WNBgGAkuiIYiU4CLgJSFbzsjNXAtRmKT5Q4SXjErlyO2V4pClexFxzcmXMdj/Xl5MFA2NtMZqv1CmMT8HTiQDASfRCz2+i5LlzvxmAkujITgQkhCY/YKdtnrwR+7HYcoltKaYdWKrekGb8P+CSHcZSCqwJhb4c/02AkujgYiZ6B2QG6oZPX+ggzEydERkjCI3bJ9tmPYn45iMLTRoqWIY7HOhjYN/fhuOJrjsc6OXkwEPa2YlpOiMx4NhD27jRBCUaif8P0iXptF9dqB34YjERT3YoVoksk4RGdFcBslRSFxbZ99voU46Uyu7PVzWnGI6Re0C12zwrgks6cGIxEFwAnA0FMq4hU/hKMRGdkKDYhAEl4RCfFO6p/k85PR4v8UMrrdxId53iss5MHA2GvxtRIEV3XDkyOV7LulGAk2h6MRG/DdGV/J+nwJ8hCZZEFkvCITrN9dgPwQ7fjELul1NfvJLrJ8Vgd2gYEwt4oILMJXXdDIOx9sSsPDEaiDqa9yQ1ACyZ5uiQYiW7OYHxCAJLwiN1k++x/A3e7HYfotFQNQ/cCLBdicdvhwAVpjv0ql4EUkadJvyi8U4KRaGswEv0tcCxwVbw/lxAZJ5WWxW6rrKvsjVkIe5TbsYid+q/tszv07HE8VhVJW4dLyKfAl6wGp8Ni2JA/9gJwau5DKljzgXFbqysLke9khkfsNttnN2PW80gTxvyWbv1OKd7O2moM8L00x2SWp/M2A+dLsiMKiSQ8oktsnz2PTu7KEK4ptYahnXWD47H6JA8Gwt536NhMUqT240DYK+0eREGRhEd0me2zHwN+73YcIq0OCY/jsXoB412IJZ9UkL6Y5nWYhbMivXsCYe99bgchxO6ShEd01zXAw24HITpYC9gpxscDHWY3StA1jscamDwYCHvnYDp/i9TeAq5wOwghukISHtEtts/WwHeBmW7HInYw0/bZqWYqSnn9TqKhwM/SHLsRs0Va7Gg+cHa8D5kQBUcSHtFtts9uAs7BvCGK/CAFB3ctGN+iv4NA2LsA+LsL8eSzlcAZgbBXGgmLgiUJj8gI22cvB84CVrsdiwDSL1g+PqdR5LdBwJQ0x36L2YkkTPuHc1I1BRWikEjCIzImXol5IrDF7VhKXCvwZvKg47E8mFs5YrvLHY+1X/JgIOz9HPirC/Hkm3bgokDYK5WoRcGThEdklO2zXwV+4HYcJe69eO+zZBldv3Pt559zwtxPOWfB9juZz61fx9kL5nPYxw3Mbko9QdLc3k71ZwuZuHABZy+Yzx0rlm87Vrt8GecuWMCUz5dsG3tq7Vr+tXpVJkNP1Be4Ps2xqcC6bD1xgQgGwt5H3Q5CiEyQhEdknO2z7wd+7XYcJSwn63cmDh7M3yoO2GFsTK/e3L7//ozv2zft43opxb0HHMjjI0by2IiRvL5xIx9s3sz6tjbe27yZJ0aOpE3DJ81NNLW38/i6tVywx56ZDD3Z9x2PNTJ5MBD2rgJqs/nEee7PgbD3z24HIUSmSMIjssL22TXAnW7HUaJy0jB0fL9+DC7f8S3k4N69Gdmr904fp5Sif5l5XKvWtMbb25QpaNEarTXNup0eKO5dtYqL9tiTnqpDz89M6kn6BP02YHmaY8XsUSDodhBCZJIkPCKbLgfucTuIEpSqYegwTFuFvNCmNRMXLuCEuZ9yfP/+HNG3L/3LyjltwEDO+2wh+/fsycDycmY3beaUgR3K5WTDhY7H+lLyYCDs3YC5tVVKXsCs25ECjKKoSMIjsiZeo+dHwH0uh1JK5tk++4sU43lVf6dcKR4fMZKXDx6NvbmJT5tNaZdLhwzh8REj+eWwfbh9xXIuH7o3j6xZw8+WLCa8ckU2QyoDbkpz7E6gMZtPnkemA98IhL1NbgciRKZJwiOyKp70XIpUr82VgmoYOqi8nC/360f9xg07jM9pMr9vR/TqxZPr1vKn4fvzaXMzC7dkdQPgRMdjdWi7Ef/l/9tsPnGeeBFJdkQRk4RHZF284q8PeMjtWEpA3jcMXdXayrq2NgCa2tv5z6aNjEpa93PHiuVcMXQorVrTbpb4UIaiqT3rd1luSTN+LzA320/uopcwtXak9pAoWpLwiJywfXYbcCHSjTrbUjUM7QscneknumrJYiZ/9hkLt2zh5HlzeXTNGl5cv56T583l/aYmLmts5AeLFgGwrLWFHzWa75e3tnLxov9y7oIFfOuzhRzfrz8nDRiw7bovrl/P2D59GdajJ4PKyzmib1++sWABAJ4+WW8DdqrjsU5KHgyEva2YlhPFKIZpGSHJjihqSsd3SAiRC5V1lT0xO0DOdjuWIrQKGBq/jbiN47H+B3jFlYgK0wyrwelwCzDkjyngfeDw3IeUNa8AZwXC3lR1m4QoKjLDI3LK9tktwCTgKbdjKUIzkpOduLxcv5PHjnc8VlXyYCDs1aQvUliIXkWSHVFCJOEROWf77C3A+UCd27EUGWkYmjk3OR6rQ/GfQNj7FDDThXgy7Xkk2RElRhIe4QrbZ7cC36O0K9lmWqr1Owo4zoVYCt0RQHWaY7/KZSBZ8CBmzc5GtwMRIpck4RGusX22tn32VaTvWC06rxl4O8X4WGCPHMdSLH7jeKweyYOBsPdlzK6mQvQn4DuBsLfF7UCEyDVJeITrbJ/9e+BiQN6Eu26W7bObU4zL+p2uG4P5e5lKoc3yaOCXgbD35/G1SEKUHEl4RF6wfXYdcBaw3u1YCpSs38mOGxyP1aE5WCDsfQt40oV4uqIZ+HYg7P2D24EI4SZJeETesH32dGACsMTtWApQThqGlqADgMvSHLsOyPd+U6uAUwNh7zS3AxHCbZLwiLxi++wPgGOBd92OpYBoUi9YHg6MyHk0xecax2MNSB4MhL2zgX+7EE9nzQeOD4S99W4HIkQ+kIRH5B3bZy/CzEzItvXO+dj22StTjMvtrMwYBvw0zbEbyM+1Z88BXw6EvR+7HYgQ+UISHpGXbJ/dZPvsi4HLyc9fKPmkoBqGFqirHI+1Z/JgIOydD/zDhXjS0ZhGp2cFwt5VbgcjRD6RhEfkNdtnh4CTgc/djiWP5X3D0CIwGPhlmmO/BfKhD9VaTLfzGwJhb76vLRIi5yThKXBKqYlKKa2U8iSMDVdKPZLm/BFKqdnx78crpW7PUByvKKU+Vkq9H/9K+fxdYfvsN4BxwIxMXbPIpFq/MwBTPE9kzhWOx9o3eTAQ9i4BQi7Ek8gGxgfC3qddjkOIvCUJT+GbjLmlccHWAa31Eq31pOQTlVI7FFHTWr+jtb4yg7FcqLU+Mv7V4fm7w/bZnwMnAXdm8rpFYJntsz9NMX4sUJ7rYIpcP8zOrFSmAutyGEuifwPHBsLeuZm+cJ5+oHKUUj/MxHVFaZGEp4AppQZg1mlcSkLCk/Smc7FS6mGl1NPAC0mPP0kpFY1/X6OUujf+xjJfKXVlwnkXKaXeir/Z3K2UcuUXqe2zW2yfHcC0pMiHWwj5QLaj59YPHI81InkwEPauBG7LcSytwM8CYe+3s9gTK+8+UGH+bv9eKdUrg9cWJUASnsJ2LvCc1voTYJVS6ug05x0H+LTW3l1czwOcDhwD3KiU6qmUsjA9hb4af7NpAy5M8/gHE25p3brbr6aTbJ99H3AUqVsplBopOJhbvYCaNMduA1bkKI6PMVvO/5ytJ8jjD1QDgI2Y9yIhOk0SnsI2GdhaUGxa/OdUpmutO7Nj4xmtdbPWegWwDNgHOAWzfuZtpdT78Z9HpXl84i2tX3T6VXSB7bM/Bo4Hfo35pFuqUq3fKcfc0hLZcZHjsazkwUDYux5zayubNPBX4KhA2JvthD8fP1B9iEn2fqu1loRH7JYOjfFEYVBKDQG8wFillMas19BKqatTnN7ZrsiJvZjaMH8/FFCntb6mO/FmQ7zjek1lXeUzwAPAIS6HlGubSV2g8QjMp2CRHeWYnVmp1qmFgJ8B+2fheRcD3wuEvdOzcO1UJgNbZ5C2fqBK9fdttz5QAc1KqVQfqAD6Yj5spXKh1vodpdTewAyl1HNa6886/3JEqZMZnsI1Cbhfa32Q1nqE1voAYAGZv5XxEjBJKTUMQCm1l1LqoAw/R7fYPvttzC0ut3fK5Npbts9OVaNI1u9k33mOxxqXPBgIe5swyVCmTQMqc5XsJHyg+rtSaiHwC6BaxbOSJJn4QLV1ZvhQrXXNzi6itV6OSby+0snnFQKQhKeQTQYeTxp7FPh2Jp9Eaz0HszPlhfh08nRgvzSnJ67heTGTceyK7bM32T77cuDrlE4vLlm/4x4F3Jzm2D+AeRl6ntXA5EDYOzkQ9q7O0DU7I28/UCml+mE+4GTqz1iUCEl4CpTW+iSt9XNJY7drrS/TWi/UWo+Nj92ntb484ZzEY69oravi39dorf+YcN5YrfXC+PeR+Kevw7XW47TWM9PEc2jCJ7WvZeWF74Lts58HKoEH3Xj+HJMdWu463fFYJyYPBsLeVuDGDFz/WWCsS40/8/YDFTALuE9rPSuTsYjip7TWbscgRFZU1lV6MQs8OywwLQLtwF62z16bOOh4rIOAha5EVJpetxqcCcmDIX+sDHgfk3zvrkXATwNh72PdDU4IsZ3M8IiiZfvsGGYB7y/p/DqDQvFRcrITJ7ezcusEx2OdmTwYb+1w/W5eqwWzy8sjyY4QmScJjyhq8WKFf8DM8jzqdjwZJLez8sdNjsfqsJg3EPY+CbzZyWu8BBweCHuvyWIRQSFKmmxLFyXB9tmLgEmVdZWnA3cAY1wOqbtkwXL+OAr4JvBQimPXAjtbwL8E+Hkg7I1kIzAhxHYywyNKSsKi5usp7PYUqQoODgYOcyEWAb+JF3zcQSDsfQmIpTi/BVOZ2SPJjhC5IQmPKDm2z262ffZNwMGYZqSpatnks8W2z16YYvx45N+0Ww4FfGmO/Srhe42pqWMFwt5gvDqzECIHZJeWKHmVdZUjMduIL6IwOow/ZPvs6uRBx2PdhLmFItzxX+AQq8FpTj4Q8seewFQRviYQ9qaqViyEyDJZwyNKnu2zFwAXV9ZV/h74DXA+prBcvpL1O/npQMAP/CXFscmBsLeQb6EKUfBkhkeIJJV1lUdhquie4XYsaYyzffYOswSOx+oJrMXMIgj3LANGWQ1OsZVBEKLgyf1+IZLYPvs922efiZkxyWmLjE7YAHyQYvxoJNnJB8OAn7odhBCiI0l4hEjD9tlv2D77VEzxwvuALe5GBMBM22e3pRiX+jv54yrHY+3pdhBCiB1JwiPELtg++0PbZ38POAjTCXuFi+HI+p38twdwtdtBCCF2JAmPEJ1k++ylts++ATgA+CHguBCGVFguDFc6Hmsft4MQQmwnCY8Qu8n22U22z74HU+TvDOAFTDPPbGsDOnSqdzzWaMzaEZE/+mG6gAsh8oTs0hIiAyrrKg8AvoMpPndIlp7mXdtnj0sedDzWxcA/s/Scouu2YOryfOZ2IEIImeERIiNsn73I9tm32D77UOA4IAyszvDTyO2swtILqHE7CCGEIQmPEBlm++yZts++DNgP01QyCrRm4NKyYLnwfMfxWB63gxBCyC0tIXKisq5yH0zycw7wP5hP/7urwvbZixMHHI81BFhOfleGLnWPWA3ON90OQohSJwmPEDlWWVc5EDgNOBs4CxjaiYcttH32yORBx2OdAzyZ2QhFhmlgvNXgSA8tIVwkvbSEyDHbZ68HHgUerayrLAOOxSQ/Z2N2fqUi63cKlyK/W5UIURJkhkeIPBLv3H46cCLm1tfw+KHLbJ8dTj7f8VhvAMfnLkLRDSdaDU6920EIUaok4REij1XWVR6MSX5its/eYXuz47F6YxqG9nYjNrHbXrcanAluByFEqZKER4gC5XisEwCZMSgsZ1oNzrNuByFEKZJt6UIULlm/U1hWAHu5HYQQpUoWLQtRuCThKQwrgT8Cf7UanA1uByNEqZJbWkIUIMdjKUz9nSFuxyLSWgXUAndYDc56t4MRotTJDI8QhcmDJDv5ailwJ/AXq8FZ53YwQghDEh4hCpO0k8g/9UAIeMxqcFrcDkYIsSNJeIQoTLJ+Jz+sBx4A7rQanNluByOESE8SHiEKk8zwuOsj4C7gflmfI0RhkEXLQhQYx2Ptg1knInKrBXgCCFkNzqtuByOE2D0ywyNE4ZHZndxaDPwNuMdqcD53OxghRNdIwiNE4ZH1O9m3FHgKeBx40WpwWl2ORwjRTZLwCFF4ZIYnO+ZiEpwngJlWg9PucjxCiAySNTxCFBDHY/XDNAyVDyuZMYt4kmM1OB+5HYwQInvkTVOIwvIV5N9td7Ri6uVsTXIWuRyPECJH5I1TiMIi63d2jwY+BWYCMeBpq8FZ5W5IQgg3SMIjRGHZE2gC+rgdSJ5aC7yJSXBmAm9KgiOEAFnDI0TBcTxWT+AI4FjMLa5jgdGuBuWOdkwBwJkJX47V4MibmhCiA0l4hCgCjscaAowDxgAHYxKg0cAooLeLoWXKBsytqbnAB5jk5i2pciyE6CxJeIQoYo7HKgMq2J4AjWZ7QnQw0N+96HbQCnwOLIp/zcckOJ8Cc60GRypLCyG6RRIeIUqY47H2w8wC7QUM3MnXgDTjPYDNwKaEr878vAFYwvYEZ6nV4LRl+/UKIUqXJDxCCCGEKHplbgcghBBCCJFtkvAIIYQQouhJwiOEEEKIoicJjxBCCCGKniQ8QgghhCh6kvAIIYQQouhJwiOEEEKIoicJjxBCCCGKniQ8QgghhCh6kvAIIfKeUmqiUkorpTwJY8OVUo+kOX+EUmp2/PvxSqnbMxRHD6XULUqpT5VS78e/rs3EtYUQ2SUJjxCiEEwGXgcu2DqgtV6itZ6UfKJSqkfiz1rrd7TWV2YojpuA4UCl1vpIYALQM0PXFkJkkSQ8Qoi8ppQaAHwVuJSEhCdpFudipdTDSqmngReSHn+SUioa/75GKXWvUuoVpdR8pdSVCeddpJR6Kz5rc7dSqjzpOv2AHwBXaK2bALTW67XWNVl54UKIjJKERwiR784FntNafwKsUkodnea84wCf1tq7i+t5gNOBY4AblVI9lVIWUA18NT5z0wZcmPS40cB/tdbru/pChBDukYRHCJHvJgPT4t9Pi/+cynSt9apOXO8ZrXWz1noFsAzYBzgFGAe8rZR6P/7zqJ1dRCn1vfhs0CKl1AGdeSFCCPf02PUpQgjhDqXUEMALjFVKaaAc0Eqpq1OcvrGTl21O+L4N8z6ogDqt9TU7edxc4ECl1MD4rax/Av+M31Yr38njhBB5QGZ4hBD5bBJwv9b6IK31CK31AcAC4IQMP89LwCSl1DAApdReSqmDEk/QWm8C/gH8VSnVJ35eOdArw7EIIbJAEh4hRD6bDDyeNPYo8O1MPonWeg5wHfCCUupDYDqwX4pTrwU+B2Yrpd4D6oE6YEkm4xFCZJ7SWrsdgxBCCCFEVskMjxBCCCGKniQ8QgghhCh6kvAIIYQQouhJwiOEEEKIoicJjxBCCCGKniQ8QgghhCh6kvAIIYQQouhJwiOEEEKIovf//YlgiHv7ad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AjwAAAGcCAYAAADd+3rpAAAABHNCSVQICAgIfAhkiAAAAAlwSFlzAAALEgAACxIB0t1+/AAAADh0RVh0U29mdHdhcmUAbWF0cGxvdGxpYiB2ZXJzaW9uMy4yLjIsIGh0dHA6Ly9tYXRwbG90bGliLm9yZy+WH4yJAAAgAElEQVR4nOzdeXhTVf7H8fdJWkrZwiY7EhegICAqoggo1t3gjhYUBfeOOM6MqBNn9Od1xnHiKC4oiru4soiINoobOqIOKuKCAoJC2NcCpfuW8/vjpNCWFlKa5Dbp9/U8eZrennvvNy20n5x77jlKa40QQgghRCJz2F2AEEIIIUS0SeARQgghRMKTwCOEEEKIhCeBRwghhBAJTwKPEEIIIRKeBB4hhBBCJDwJPEKIg6aUmqqUuns/Xx+hlFpf6fNflFIjYlKcEEJUkmR3AUKI+KCU+gw4GuiktS4G0Fpn1uUYWuujolCaEEIckPTwCCEOSCnlBoYDGjg/zH3kDZUQosGQwCOECMdVwELgJWBcxUal1EtKqftCz0copdYrpf6qlNoMvFj9IEqpgFLq9NBzSyk1Uyn1slIqN3S5a1Cltl2UUrOVUtuUUquVUrdU+tpgpdQipdRupdQWpdTDUXvlQoiEIIFHCBGOq4DXQo+zlFIda2nXCWgL9ABuCOO45wPTgdbAO8ATAEopB/Au8CPQFTgN+LNS6qzQfo8Bj2mtWwFHADMP4jUJIRoRCTxCiP1SSg3DBJiZWuvvgN+By2tpHgTu0VoXa60Lwzj8F1rr97TW5cArmDFCAMcDh2it/6G1LtFarwKeBUaHvl4KHKmUaq+1ztNaLzzIlyeEaCQk8AghDmQc8KHWenvo89epdFmrmm1a66I6HHtzpecFQNPQ2J8eQBel1K6KB/A3oKJn6VqgF7BcKfWtUmpkHc4phGiEZFChEKJWSqlU4DLAGRqXA5ACtFZKHV3DLjpCp14HrNZa96zpi1rrlcCY0KWvi4E3lVLttNb5ETq/ECLBSA+PEGJ/LgTKgb7AwNCjD7AAM64nWr4BdocGQKcqpZxKqX5KqeMBlFJjlVKHaK2DwK7QPuVRrEcIEeck8Agh9mcc8KLWeq3WenPFAzO4+Aqi1EscGtNzHiZgrQa2A88BrlCTs4FflFJ5mAHMo+t4KU0I0cgorSPVAy2EEEII0TBJD48QQgghEp4EHiGEEEIkPAk8QgghhEh4EniEEEIIkfAk8AghhBAi4UngEUIIIUTCk8AjhBBCiIQngUcIIYQQCU8CjxBCCCESngQeIYQQQiQ8CTxCCCGESHgSeIQQQgiR8CTwCCGEECLhSeARQgghRMKTwCOEEEKIhCeBRwghhBAJTwKPEEIIIRKeBB4hhBBCJDwJPEIIIYRIeBJ4hBBCCJHwJPAIIYQQIuFJ4BFCiBhTSl2klNJKqbRK27oopd6spb1bKfVz6PkgpdTkCNWRrJTyKaVWKqV+Vkp9o5Q6JxLHFqKhkcAjhBCxNwb4AhhdsUFrvVFrPap6Q6VUUuXPtdaLtNa3RKiOfwKdgX5a637AeUDLCB1biAZFAo8QQsSQUqoFMBS4lkqBp1ovznil1Cyl1LvAh9X2H6GUygo9t5RSLyilPlNKrVJK3VKp3dhQj80PSqmnlVLOasdpBlwP/FFrXQygtd6itZ4ZnVcuhL2SDtxECNEYub3+5ph3+60qfUwBykKP0tCjrNrHiuclwM6Az1MW8+IbtguBeVrrFUqpHUqpY7XWi2toNwQYoLXeoZRy7+d4acCpmJ/Rr0qpp4AjgQxgqNa6VCn1JHAF8HKl/Y4E1mqtd9f/JQnR8EngEaIRcHv9CugEdA89ulX62IaqoaZl6OGs8WB1o91e/05gS+ixdT/PNwR8npIInLOhGwM8Gno+PfR5TYHnI631jjCO5w/10BQrpbYCHYHTgOOAb5VSAKmY77EQjZYEHiESiNvr7w70x7x7P6LS4zBM70ysKaBt6NHnAG3L3V7/KmBZtcfygM+TEL0QSql2QDrQTymlMaFSK6XuqKF5fpiHLa70vBzze10B07TWd+5nv9+AQ5VSLbXWuWGeS4i4JYFHiDjl9voPA47FvJM/NvQ4xNai6scJ9Aw9zq/8BbfXv5GqIehn4NuAz1MY6yLraRTwstb6xooNSqn/AsOAdRE8zyfAXKXUI1rrrUqptkBLrfWaigZa6wKl1PPAZKXUjVrrEqVUZ+A0rfWrEaxFiAZBAo8QDVzoctQR7A02xwHHYHpNGosuocdplbaVur3+7zF3O30BfBnweRr6ZZsxgK/attnA5cADkTqJ1nqpUuou4EOllAMzrmoCsKZa07uA+4ClSqkiTK/S/0WqDiEaEqW1trsGIUQ1bq+/C3AmcAZwOtDB3orixkqqBqBfba5HCNFASOARogFwe/3NgBGYgHMm0NfWghLHNmAB8B7wbhz0AAkhokQCjxA2CF2mOhYTbs4ETgKa2FpU4gsC/wPeAeZK748QjYsEHiFiyO31D8aM47gMMyZF2OdXYG7osTDg8wRtrkcIEUUSeISIMrfX3wczKHU05nZx0fBsAbKAOcAHMlmiEIlHAo8QUeD2+ntgAs4Y4GibyxF1sxkzI/HzAZ9nhd3FCCEiQwKPEBHi9vrbYgLOGMyYHGVvRSICFgDPA7MCPk+B3cUIIQ6eBB4h6snt9fcHbsGsVZRqczkiOnYDb2B6fb61uxghRN1J4BHiILi9fgdmNuA/YW4nF43HT5hen1cDPk84a10JIRoACTxC1IHb628NXIeZtdZtbzXCZgXAC8DDAZ9ntd3FCCH2TwKPEGFwe/1HYS5bjQWa2VyOaFjKMctD/Cfg83xndzFCiJpJ4BFiP9xe/0mAhZkBWYgD+RT4V8Dn+cTuQoQQVUngEaIGbq//WMyiiufYXYuIS/8D7gv4PO/ZXYgQwpDAI0QloUtX/wQusrsWkRC+wwSft+0uRIjGTgKPEIDb6+8J3AtkAA6byxGJZyHwl4DPs9DuQoRorCTwiEYtNCPy/wFXAUk2lyMS3wzAG/B5AnYXIkRjI4FHNEpur78dpkfnemSVchFbxcBjmMHNu+0uRojGQgKPaFTcXr8CrgV8QDubyxGN2zbgHuCZgM9TbncxQiQ6CTyi0XB7/UcDTwFD7K5FiEqWArcFfJ737S5EiEQmgUckPLfX3xJz59XNgNPmcoSozQfAzQGf5ze7CxEiEUngEQnN7fWPBiYBXeyuRYgwFAJ3AY8GfJ6g3cUIkUgk8IiE5Pb6ewNTgNPsrkWIg/A/4JqAz7Pc7kKESBQSeERCcXv9ycDdwF+Ru69EfCvCLGvykAxqFqL+JPCIhOH2+nsBrwPH2V2LEBG0CLg64PP8bHchQsQzCTwiIbi9/huAR5CVzEViKsGs7fbvgM9TZncxQsQjCTwirrm9/vbAs8CFdtciRAz8gOnt+cHuQoSIN7JmkIhbbq//TOAnJOyIxmMgsNDt9f/B7kKEiDfSwyPijtvrT8HMlPwnQNlcjhB2eQ24MeDz5NtdiBDxQHp4RPRYrrOwXCmRPKTb6z8K+Ab4MxJ2RON2BfCN2+vvY3chQsQDCTwiOizX3cD7mPE1EeH2+q/G3LEyIFLHFCLO9QW+dXv9Y+wuRIiGTi5picgyPTrPAWMrbb0DK+fBgz2k2+tPAh4FJtSzOiES2ZPAXwI+T4ndhQjREEngEZFjuQ4B5gBDq30lCJyHlfNeXQ/p9vo7ALOAk+tfoBAJ71vg0oDPs8buQoRoaCTwiMiwXD0xix8eVkuL3cCJWDnLwj2k2+sfAGQB3etfoBCNxg7gyoDPU+c3GEIkMhnDI+rPch0FfE7tYQegFfAOlqttHY68A0iuT2lCNEJtgXfdXr9cAhaiEunhEfVjuY4BPgTah7nHJ8DZWDlhzRbr9vpPBD4DInq3lxCNxH8Ab8DnkV/0otGTHh5x8CzXicB8wg87YFYvfzjcxgGfZyFwQx0rE0IYdwCvur1+WUhXNHoSeMTBsVynAB8BrQ9i7z9iua4Pt3HA53kZmHQQ5xFCwOXAPLfX77K7ECHsJIFH1J3lOhMzx06LehxlCpZreB3a3xE6pxCi7k4FFri9/m52FyKEXWQMj6gby3U+MJPIjKnZBhyPlRPWLbShd6gLgbQInFuIxmgDcE7A51lidyFCxJr08IjwWa7LgNlEbgDxIZg7t8LqKQr4PDnA+cDOCJ1fiMamK6anJ93uQoSINQk8IjyWaxzwOpAU4SMPAF7GcoW1LlbA51kJZADlEa5DiMbCBbzv9vpH2V2IELEkgUccmOUaDbwIOKN0houAe8NtHPB5PgImRqkWIRqDJsAbbq//YrsLESJWZAyP2D/LlY4ZLByL21ozsHJmhtvY7fU/B1wbxXqESHSlwKiAz/OO3YUIEW3SwyNqZ7mOxqyNFas5PF7Ech1bh/Y3AV9EqxghGoFkYJbb6/fYXYgQ0SY9PKJmlssNfAV0jvGZ12Hu3NoSTmO3138IsAg4NKpVCZHYioELAj7PB3YXIkS0SA+P2JflagfMI/ZhB8xCoXOwXGHdCRbwebZh7tzKj2pVQiS2FOBtt9d/ut2FCBEtEnhEVZYrFXgX6G1jFUOAqeE2Dvg8PwJXAdJdKcTBawq84/b6T7W7ECGiQQKP2MtyOYEZmMBht/FYrlvDbRzwed6iDnd6CSFqlApkub3+k+0uRIhIk8AjKnsKOM/uIir5D5br7Dq0/wfwZrSKEaKRaAb43V5/Q3jjI0TEyKBlYViuewDL7jJqkAOcgJXzaziN3V5/M8ydW8dEtSohEt924ISAz7PK7kKEiAQJPAIs11jgFbvL2I8VmNCzK5zGbq+/O+bOrQ5RrUqIxLccGBLwecL6vydEQyaXtBo7y9UPeNruMg6gFzAzNMbogAI+zzrM7M0lUa1KiMSXBsx2e/3JdhciRH1J4GnMLFdLzGKgzewuJQxnAJPCbRzweb4CMqNXjhCNRjpmfJ8QcU0CT+P2PKb3JF78Cct1TbiNAz7Pi8CjUaxHiMbiWrfX/1e7ixCiPiTwNFaW60/ApXaXcRCewnINrUP724APo1WMEI3Iv91e/yV2FyHEwZJBy42R5ToR+Byzjk482opZfmJtOI3dXn9r4GviqzdLiIaoEDgl4PN8a3chQtSVBJ7GxnK1BxZjlnCIZz8Aw7BywlpSwu319wYWAq2jWpUQiW8z5nb1sN5wCNFQyCWtxsRyOYDXiP+wAzAQmIblUuE0Dvg8vwKjgfKoViVE4usEvOv2+lPtLkSIupDA07j8H3Cm3UVE0CXAPeE2Dq0EfXv0yhGi0RiA3BAg4oxc0mosLNdZwHskXsjVwGVYOWEvKeH2+l8Aro5eSUI0GhkBn2em3UUIEY5E++MnamK52gEvk5g/b4W5tDWwDvtkAl9FqR4hGpNn3F7/YXYXIUQ4EvEPoNjXoyT2MgvNgLlYrrBeY8DnKQEuBtZFtSohEp8LmCEzMYt4IIEn0Vmuc4GxdpcRA4cCb2G5moTTOODzbAEuAAqiWpUQie944N92FyHEgUjgSWSWqxUNf52sSBpKHabAD/g83wPjMeOAhBAH71a313+u3UUIsT8SeBLbf4BudhcRY9dguf4cbuOAzzML+GcU6xGiMVDANLfX39XuQoSojQSeRGW5RgA32F2GTR7CctXl9nsLeCtKtQjRWLQHXnN7/U67CxGiJnJbeiKyXM2An4Aj7C7FRruAE7ByVoTT2O31Nwe+BI6OalXioOiyEja//ld0WSkEgzTrPZTWw68AYPd375K7OAulnKQeMYg2p+67vmzhqu/Y8ckzEAzS4ugzcZ1olpHb+dmLFK76jiYdDqP9yIkA5P08n2BRLq0GXRC7F5hY7gn4PP+wuwghqpMensR0H4077IBZQuIdLJcrnMYBnycfM4h5W1SrEgfHmUzH0ffT5Zon6Hz1ZApXf0fxhuUUrfmJwpUL6XL1E3S57klaDb54n111sJwdHz1Fh0vvpct1T5K/9L+UbF9LsDif4g3L6HLNE2gdpGRbgGBpMfk/f0zLYzw2vMiEcZfb6x9gdxFCVCeBJ9GYhUH/ZHcZDURvYDqWK6wu9oDPswZzu3ppVKsSdaaUwtHErGSgg2UQLAelyP3+PVqdeCkqydwV7Wy+71JpJZtWkNS6M8mtO6GcyTTvczKFKxcCCl1ehtYaXVaCcjjZ/c1btDzufJQzKZYvL9EkAy/IpS3R0EjgSSTmluznkZ9rZWdjBm+HJeDzfAHcFL1yxMHSwXI2vvhH1j8+lqbugaR06U3pzg0Ur/uFTS/fyubXvRRv2vcKZlluNkmtDtnzubNle8rzsnGkNKNZ75PY9NItJLk6olKaU7JpBc16nhjLl5WojgMm2l2EEJXJH8bE4gX62l1EA3Qrlmt8uI0DPs9zwOTolSMOhnI46XL143S76SWKN62gZFsAguUEi/PodOUk2oy4mm1zHyC8cYlmzVnXCaPocvXjtE2/jpwFr9J6+Fhyf/yAbW/72PXV9Ki+nkbgXrfX39PuIoSoIIEnUViuzsAddpfRgE3Fcg2pQ/tbgY+iVYw4eI6mLWjavT+FqxbjbNmeZr2GoJQipUtvlFIEC3dXaZ/Ush1lu/cOzSrP3Y6zRdsqbUq2/G7atulK/s/zOeRCL6Xb1lC6Y0P0X1Diago85/b6ld2FCAESeBLJvUBzu4towFKAOViu7uE0Dvg85UAGsDKqVYmwlBfkECzKAyBYWkzRmh9IbteNZj1PpGjNTwCU7tiALi/Dkdqqyr5NOveibOdGSndtRpeXkr/sc1KPPKFKm10LXsU17AoIloEOmo3KgS4rjv6LS2wnIwv1igZCbktPBJarL+Y2dBkkeGDfA8OwcsJaUsLt9acBCzFrBgmblGxdzXb/IyaM6CDN0obTeugYdHkp2e89RsnWVShnMq1PvYbUHkdTlptN9rzJdLz0XgAKf/+WHZ88CzpIi/5n4DopY8+xC1b8j5Ktq2k97HIAds5/nsLVi0nu4OaQ82635fUmmGygd8Dnyba7ENG4SeBJBJYrC5D7aMM3Eysn48DNDLfXfw6QhfSICnGwXgz4PPtOkCREDMkv8HhnZlSWsFM3l2G57g63ccDneR/4axTrESLRjXd7/cPtLkI0btLDE88slwK+xdwCKupGA5dg5cwJdwe31z8NuCp6JQmR0H4GBobGxwkRc9LDE9/GIGHnYCngFSxXXWaEvQEznkcIUXf9gHF2FyEaL+nhiVeWKwVYDrhtriTerQGOx8oJa0kJt9ffCdOr1thWoRciEtYDPQM+T5HdhYjGR3p44tfNSNiJhB7AbCxXcjiNAz7PZuBCoDCqVQmRmLoBt9hdhGicJPDEI8vVBvi73WUkkOHAlHAbB3ye75C5RYQ4WF6319/G7iJE4yOBJz7dBsgvjMi6Hsv1x3AbB3yeGcC/oliPEImqDWYZHCFiSgJPvLFcLZDFLaPlESzX6XVofzfwdrSKESKB3eL2+mUcnIgpCTzx5zqgtd1FJCgnMBPLdWQ4jQM+jwauBJZEtSohEk9TzHI4QsSM3KUVTyxXEvAbZqCtiJ5lwIlYObsP2BJwe/1uzJ1b7aNZlBAJphwYEPB5ltpdiGgcpIcnvlyKhJ1Y6AO8geUK6/9HwOcJAJcApdEsSogE4wTut7sI0XhI4Ikvt9ldQCNyLuALt3HA5/kcM1WAECJ8F7i9/hPtLkI0DhJ44oXlSgeOtbuMRuZ2LFfYS0kEfJ5nqMPt7UIIQNapEzEigSd+SO+OPZ7Bcp1Qh/Z/BuZHqxghEtD5bq8/rBsFhKgPCTzxwHIdBZxjdxmNVArwNparaziNAz5PGWas1e9RrUqIxOEA/mJ3ESLxSeCJD9K7Y69OwFwsV2o4jQM+zw7gfCCsu7yEEIx3e/3t7C5CJDYJPA2d5eoCXG53GYLjgBfCbRy61fYKIBi1ioRIHM2AP9hdhEhsEngavglAE7uLEACMxnL9LdzGAZ8nCwi7vRCN3M1urz/F7iJE4pLA05CZeWDCvktIxMR9WK4Lwm0c8HkeAF6NYj1CJIqOwFi7ixCJSwJPw5YOyHozDYsCXsVy9avDPtcD30SpHiESya1ur1/ZXYRITBJ4GrYr7S5A1KgF8A6WK6ylJAI+TxFwEbAxqlUJEf/6AmfbXYRITBJ4GirL1Ry42O4yRK0OA97EciWH0zjg82wELgSKolqVEPFP7koVUSGBp+G6GNOTIBquU4DHw20c8Hm+Ba6NXjlCJIR0t9ff2+4iROKRwNNwyeWs+HAjluumcBsHfJ7XqcMaXUI0UnKzhog4CTwNkZl75zS7yxBheyy01lm4/g68G61ihEgAY2Xwsog0CTwN01jkZxNPkoBZWK7Dw2kc8HmCmEkJf4lqVULEr0OBEXYXIRJLXP1RVUpdpJTSSqm0Stu6KKXerKW9Wyn1c+j5IKXU5AjWcohSqlQpdWOkjlmJXM6KP22Bd7FcLcNpHPB5cjHLT2RHtSoh4tc4uwsQiUVpre2uIWxKqZlAZ+ATrbV1gLZJmDlssrTWdZkzJdxabgLGAOVa6xERO7DlOgZYHLHjiVjLAi7AyglrSQm3138q8CGml0gIsVce0DHg8xTYXYhIDHHTw6OUagEMxdzlMrrS9sq9OOOVUrOUUu9i/ohU3n+EUior9NxSSr2glPpMKbVKKXVLpXZjlVLfKKV+UEo9rZRy1lLSGGAi0E0pFdZK2mGSwXrxbSRwf7iNAz7Pp8CfoleOEHGrBTI1h4iguAk8mDlM5mmtVwA7lFLH1tJuCDBOa32gQaRpwFnAYOAepVSyUqoPkAEM1VoPBMoxYy2qUEp1Bzpprb8BZob2iZRLI3gsYY+/Yrn2+XdTm4DP8yQwNYr1CBGv5A2giJh4CjxjgOmh59NDn9fkI631jjCO59daF2uttwNbMeu4nIZZFftbpdQPoc9rGog6GhN0DlRL3ViuY4FI9hYJ+zyH5Tq+Du3/CHwWpVqEiFenub1++Z0oIiIuAo9Sqh1mXannlFIB4HYgQylV022L+WEetrjS83LMGAoFTNNaDww9etcyVmgMMD5UyzvA0UqpnmGed388ETiGaBiaAm+Hphg4oIDPUwaMAlZHtSoh4osDWVBUREhcBB7MH4KXtdY9tNZurXV3zB+GYRE+zyfAKKVUBwClVFulVI/KDZRSvYHmWuuuoVrcwL+pNK6oHkZG4Bii4eiCCT1Nw2kc8HmyMXdu5Ua1KiHii1zWEhERL4FnDDCn2rbZwOWRPInWeilwF/ChUuon4CPMXWHh1FK/y1qWqwNQl0sgIj4cDzwXbuOAz/Mz5h1tWHd5CdEI9HV7/b3sLkLEv7i6LT2hWa7xwIt2lyGixouV80C4jd1e/9+Af0WxHiHiyV8CPs+jdhch4lu89PA0BmfbXYCIqvuxXGFfsgz4PPcDb0SxHiHiybl2FyDinwSehsByKWTtrETnAF7HcvWtwz7XAouiVI8Q8eQUt9ff3O4iRHyTwNMwHAO0t7sIEXUtgXewXG3DaRzweQox809timpVQjR8TYDT7S5CxDcJPA3DGXYXIGLmCOBNLFdYS0kEfJ4NwEVAUVSrEqLhk8taol4k8DQM8s6lcTkVeCzcxgGf52vg+uiVI0RckMAj6kUCj93MHC2Rnk9INHw3YbluDLdxwOd5FXgwivUI0dB1c3v9A+wuQsQvCTz2G4yZlVc0Po9juU6pQ3sv4I9WMULEAenlEQdNAo/9BtldgLBNMmY8z2HhNA74PEHMZJtLo1qVEA2XBB5x0CTw2O84uwsQtmoPzMVytQinccDn2Y1ZfiKcBXKFSDQnub3+1nYXIeKTBB77SQ+P6A+8GpqP6YACPs/vwGVAWVSrEqLhcQIn2V2EiE8SeOxkuVoBkVhlXcS/C4D7wm0c8Hk+Af4SvXKEaLBOsLsAEZ8k8NjrWCCsd/WiUfgblmt0uI0DPs8TwDNRrEeIhkgCjzgoEnjsJeN3RHUvYLnqcpnzZuDzaBUjRAM02O31yxtFUWcSeOyVMON3rplbSIcHc+n3ZN6ebT9uLmfI8/n0fyqP894oYHex3me/ojLN4GfzOHpqHkc9mcc9n+6dUPivHxUx4Kk8rppTuGfbKz+W8NjC4ui+GHulAm9juTqF0zjg85QClwCBaBYlRAPSBhkKIA6CBB57JUwPz/iBycwb26zKtuveLcR3WgpL/tCCi9KSePDLfYNKihPmj2vOj5kt+OHG5sz7vYyF68vIKdJ8tb6cn/7QgnKtWbKlnMJSzUs/lnLT8U1i9bLs0hUTelLCaRzwebZj7tzKO1BbIRLEiXYXIOKPBB67mAHLR9pdRqSc3COJtqlVe5l/3R7k5B5OAM44PInZy/a9qUgpRYsmZr/SIJSWm0FNDgUl5RqtNYWlkOyEB78q4ZbBTUh2Nore7BOAZ8NtHPB5lgBXAvt2owmReGQcj6gzCTz2OY4EH7Dcr4OTd341IWfW0lLW7Q7W2K48qBk4NY8OD+ZyxuFJnNAtiZYpikv6JHPM0/kc1tqBK0Xx7cZyLkhLjuVLsNuVWK7bw20c8HneBv4vivUI0VBI4BF1JoHHPglzOas2L1zQlCnflnDcM3nkFkOTWnpmnA7FD5ktWH9rS77ZWM7PW8sBuGNoCj9ktmDSWU25+9Ni/jEihecWl3DZrALu+zyhx/FU5sNyhT27bMDnuQ+YGcV6hGgIBri9flmSR9SJBB77HG13AdGW1t7Jh1c257sbWjCmfxJHtNl/h1brpooRPZKY91vVS1/fbzIBqFc7By//WMrMS5vx89ZyVmaXR632BsQBvIHl6lOHfcYDi6NTjhANQjJmWg8hwiaBxz5hrZ8Uz7bmm0tYQa257/MSMgftO9h4W36QXUVm2Elhqebj1WWkta/6z/LuT4v5x6kplAahPDRCxaGgoDS69TcgrYB3sFxtwmkc8HkKMRMZbo5qVULYSy5riTqRwGOfHnYXEEljZhcw5Pl8fs0O0u3hXJ5fXMIbS0rp9XgeaU/k06Wl4uqBZvzNxtwg575WAMCmPM2p0/IZ8FQexz+bzxmHJzGy195xOm8vL+X4Lk66tHTQuqliSDcn/Z/KQyk4upPTltdqkyOBmViupHAaB3ye9bxPY9EAACAASURBVMBFQKO59icanYTvJReRpbSWmzpiznIlA0VI4BR19zhWzi3hNnZ7/eOAl6JXjhC2+Srg8wy1uwgRP+QPrj26I997cXD+iOW6PtzGAZ9nGjApivUIYZeEmdZDxIb80bWH2+4CRFybguUaXof2dwDvR6sYIWzSwe31t7K7CBE/JPDYI6HG74iYSwZmY7nC+ncU8HmCwBhgeVSrEiL2pJdHhE0Cjz0k8Ij6OgRz51bzcBoHfJ4czPITO6NalRCxJWtqibBJ4LGH2+4CREIYALyC5Qprxu6Az7MSyAAaxQRGolGQHh4RNgk89pAeHhEpFwH3hts44PN8BEyMXjlCxJT08IiwSeCxh9vuAkRCuRvLdVm4jQM+z2PA81GsR4hYkR4eETYJPLFmuZxAN7vLEAnnRSzXMXVofxPwRbSKESJGpIdHhE0CT+x1BsKaLVeIOmgGzMVydQynccDnKQEuAdZGtSohoktuTRdhk8ATe63tLkAkrO7AHCzXvouW1SDg82zF3LmVH9WqhIiuhF+XUESGBJ7Ya2F3ASKhDQGeDrdxwOf5EbgKkDVmRLw6xO4CRHyQwBN7EnhEtI3Hct0abuOAz/MWdbjTS4gGpq3dBYj4IIEn9sKaKE6IevoPluvsOrT/B/BmtIoRIook8IiwSOCJPenhEbHgBKZjuXqH0zjg82hgHPBDVKsSIvIk8IiwSOCJPQk8IlZcmOUnwhooH/B5CoALgK1RrUqIyJLAI8IigSf2JPCIWOoFzAjN/3RAAZ9nLWb25pKoViVE5EjgEWGRwBN7EnhErJ0JPBRu44DP8xWQGb1yhIgoCTwiLBJ4Yk8Cj7DDn7Fc14TbOODzvAg8GsV6hIiUdnYXIOKDBJ7Yk7u0hF2ewnINrUP724APo1WMEBEiPTwiLBJ4Yk96eIRdmgBvYbkODadxwOcpBzKAFVGtSoj6kcAjwiKBJ/akh0fYqQNmza2w/h0GfJ5dmOUndkW1KiEOngQeERYJPLEn33Nht4HAS1guFU7jgM/zKzAaKI9qVUIcnCZurz+suxBF4yZ/fGOv2O4CRKOXA+QBYa2sDhDweT4A7ohaRSKiCld9x4Znb2TD09eTs3DWPl/XWrPj46fZ8PT1bHzhZoo3/wZAeUEOm1+9g43P30TBiv/tab919j8py81uyDU0mMCjlLpIKaWVUmmVtnVRStU4k7lSyq2U+jn0fJBSanKE6vhMKTUoEsdKFBJ4Yq/I7gJEo1QIzAQuBjpi5VyNlbO5LgcI+DwPAy9GozhR1YHCQmn2Oja9MpE1D11Iztdv7dleXpDDplduZ+vsf9Jq0AV0ue5J8pf+l81v3FklLBStWkTpjo10ueEZ2p11Mzs+fBKA/KX/pXm/dFzDxrLt3QfZ8PT1bM96mCYdjyCpZbuwzr/51TvY8Nwf2P7eI3S49F66XPckOf+bReGan6q8hgPV0GnsQ+z+xhy74Lev96mhmgYTeIAxwBeYXlEAtNYbtdajqjdUSiVV/lxrvQj4tJ6BKUsppYFmB7n/5NDzegWmyvuHzrFSKXXWwR4vEiTwxJ708IhYKQWygCuADlg5GVg5c7By6vNvMBP4KiLViRrpYDk7PnpqT1jIX/pfSravrdLG0bQlbU+/kVaDL66yPX/pf0np3pem3Y4i/5dPUc5kmnQ4DJSjSlgoWPk1Lfqlo5QipWsaweJ8yvJ2oJxJ6NIids5/jibte9D5mscpWPEVqUcODvv8zful0/a0G9FlpSS37kTh6sU06dyTko3Lq7Tdbw1lJejyUlAKHSwnd9FcWp1Q9VzVRCTwRKB35ilgKHAtlQJPtXbjlVKzlFLvUu0uSKXUCGAKphf2NaXUC0qpz4CFwEmV2o1VSn2jlPoB+FfF9lBgKsAErg6VtocduLTWt+z3m1RHSqluwAfARK31B5E8dl1J4Ik96eER0RQE5gPXY3pyzsPKeR0rJy8SBw/4PCWYXqJ1kTie2FfJphUkte5McutOKGcyzfucTOHKhVXaOJu3JqVzL5Sj6t955UwimJ+Do0WbPWGhZPNvJLfuXKVdeV42zlbt93ye1LId5bnZNO97CgXLvyBYlEvrU8aR9+OHpB52HEWrF4d9fl1WQlnuVpQzeU9Yad7nZMrzql6O2l8NRasXs3XWPbiGXk7uYj/NjzoNR3LT/X3bItXDU9/emS+BeVrrFcAOpdSxtZxnCDBOa51ebXsq0Ab4FTgCSAPOAv4AdFZKJSul7gT+g1kCZgfm/3zrUE3nAOdhAldX4O5QT8tapdTGUJvxSqmvlVI7gZ1UCkxKqRFKqazQp+5K+69SSt1Sqd2ewKWUelopVdv3vxMm1N2ltX6nljYxk3TgJiLCJPCIaFgIvAHMrOulqroK+DxbjrjvwXGH5Pb5Z7EjGMxVwaBTBZUiiENp5VBB5VBBKj4qtHKqoFJ7tmkAgtpBUCuttYMgoY9aaVAEtdJB7UCjdFAr0OZjEIfWWhHUDg1mzLWGiqdKoZV5riq2oZRWplFI6AyVPzfbqNJQoUJH0vsM7q7Dtqqf7rstVDd79t2R/VvbJikprV3krQYobeJsX7DptxYu8gLVj5dfvKurM1hY3obdmwFaph3tXLno7bSy/F0ph56b+VvR/15JbX5I11RHWb5uy+41FTVml+T2almSvbEVOXkONNtL8nu7yrLXtkw5pMB59PC2Oataubp0aLP2ty+mHdm253HZ275/v3Nw7eLCziecu9nl7rcnPBcX7+jm0CnlncjeDNAu7SjnyjmTjyjauTWledsORcH/TcvpeGT/ckfZTp1bvLNFF7avqdh3Z8nuXm1LtmxsQ4c8U1NeWvvyLetcTV0Fh152EwClBbudy7745Mh+l/55xcq59/YoKy5wdht89uY2h/XNq/y9uMS5oPdbdz9Z4CCIk2CVb64DrZyVf96Ag2CVbV8E+2U/+lWBAjUspVsfT/GGZTPcXv/DAFum/7170dqfZvW4490T1k2+/IpgccFZoFNQjuYp3fr+oXj9Lw63199i/ZPjhwEPO1u0vdaR3PRfKJWE1nOVcpThbPIa5aXK7fU3w+EcRrA8BdSnypn8bXL7QyeVbl9X8fMfBmzDXIIuAhZrrYuVUjmYf6kdgb6hjz0wNxL0wEw5sWd/rfUKpVQ50AfoH9rnW6VUMtAZGAD00FpvVUq9Qigw1cANDAZaAr+GerCOxExXMVRrXaqUehLTi/xyDfu/jAk7+16XtYEEntiTS1oiUn7ChJzpWDmBaJ+s/7T+rTDrbI1p1p0jrvzfY1PSmjrKejd1tgKOwfxCXg2sqvRY0803vKz6sT6Zf4Rz65bDUpxJpcnt2q1XmN9FyaGPlZ9X/1j9uRPTU13bRwfgLMPpLMeZFMTpLMfhDOJMqvgYxOEM4qj46NQ4nEGUU+NI0iiHBod5jgOUc+9H5dAoJ+DUqIpzOYI4Km9D49BBHDqICmqUNo8927TGoTUqGMRBEIdeWLDc8fuujU3OP/PjDUEc+qsdy9Smkq367DMXrAnu3ZcgDv3xkvWpSU2TS4ee+cOKIA7KtUN3bnfS1sWvfHH04Mv44aO7vjil3ZFdNm75aUW3dVl3dky75OSfuwwdsH3jp6pV01ZLtx56aufVGode8uy23p1OdfzSrOvugtwdOw9zbM0Pblz8fNMeV5z61caPvzzC6WqS0/e+Gz/+6e8PnN5+7ANfa5QKagdli4qbOFJVafnQ5ku1VhpaqSNP8y3Z+b+v229+443jtm/4oUmPe+/7dNUdE8/UZaVJa/k9u8UJQ7M1Dso/adNma2rejpLB3ddq7dCFz+Sk7TzxqF9zO3cvQqM0yrHtkXuPSc0Yt+iXdd+30kcdtbbZOZeuXf7PPw075OJLlqKUAhxolI+j/oYJjaFtWqGUQuuKbaFkHIq3OvR07zbK10zvknLs0LK2tz5w3zbv2Pa56vespkcdl9PyxomppQ/f0a30qNavNT/viu75772edsh9L33mbN0+p3T9qkd3PPrXbmWHtbiv6eGDcvN/nNc+WJT/vA6WNUOTopKa7Oow5v7btrz61ykqpdmOvJ8/uV4lp56W5OqwuMvVk5/f9NIt1zlatL2zPDe7Vei/RjqwMfS8BTBOKTWMvdOZJIVezy9a6wFgLpdhLl1X3z8fyA8Fpp1AGXsDkwY+NN9CWrI3MFX3pda6GChWSm0N7X8acBwmQIHplaptweGPgSuVUi9prQtqaRMzEnhiT3p4RH2sBKYDb2DlLIv2yfpP658KjMR09Z8LpIS+9Brw6vKi4O/Li4KvAuMvaJ2cBowCJgI9Q+3K13sXrKNqCFrVm5dWdad49etNv2gGHIZ5l3oo0L3Sx7aYX9Kl1T6Guy2c9iVROn4pUNas+c5gm9abdOs2m1TbthvhwCEu+efN2UdvW5Z33QjmTwWS/N9sHNPMgeNM3n+3+n5f79jcOjVVlV7EriVAEoqkksHBtaMnbR2y/IEnjxp3QYuvnn3mh7NPHJK6/MYbWy694/YZZ1qnfDn/0JN3b8vKWpV20+hfcr/7rrD99y0LufvwVzsDSd/1LGjz3Gc7urZNTir711m7nLd/vLFrUiel7mw1Kf32lG3t7m129wUVdbzUZUdKs1SHuqz5iuMr/7spT9dcNHktf/5Le/K+++Plr5ft4h6rI889++A5k858DYCFFxUw9+0fe95/1UcsW1bMlA55TOl7z56BOuvXl/Jikx3c7Qn0emt2Dk1SFOkdPzvur8028Xj7sRWXmDTmkk7709J/r3GuqE6f/mBC0AEeubOenp7U4/D7g12afREsLbpu19R7ux7y1if/zn//s+7lOdkvlHdrPrHwh88uIck5mAHuu8vBUfjNkm7luTsfL+vlmpz/47wJwLpgaVEPpZQFlOqykjO3vHLbKmCzLs4vy/Y/Ug60Lt2ad+yaB0Z2BFLZsmopkKOUagcci+m1cVT6t3UMZlzQ56GXtBQYqZTqoLXeCriA5Mr7K6UCoe1HqFAqCakITEu11nsGFLM3MFVXeRHh8kr7T9Na31nLPpX9BxgLzFJKXaC13ufNTyxJ4Ik96eERdbUemIEJOd9F+2T9p/VPxowbGA1cQM2zg38xYWr69imZ8x8D7gbOnLurdPyEqel3Aneu9y4YgAk/ozDd6m7Mu889mpHCdUWn5WB6hSp6hn4E5gCr5icv2brKubU7cHgNDzew30EdDUFBfhsK8tuwYUPfik3lHCA8pfUuL/3wg8k957x1zkOtW7cuXLfuqX4XXXTRLws+73Zt9fbFxe90CwaTixZ8fk7Pysc46qgPF37zzTfpK37N79aiRbsNu3b2WPPPf5S02rhxc9KCz6/8IjU1WJab+0LGSM+GwQ6Ho/iUU9L/teDzE1cApcXFxcHffnvgreNcA/7+nv/k75f8NPlFpVTpJRevT+ratettCz6/8r2Kc701+8E/a613H3nkFZNbt95MRbC7759be5WW6sce8G3rqDWtU1Md35WW6r/98kvRnD/dsuHlxyZ3fWfQoNSkqVOzbxvpCQx2OikZO7bNZCBAKNDdfffmP91wfdu3gZ1HD2za+q6/b77hpRd3pJ53fqtPMLN/Vw6LhbX9DDafOlCHvu+1ziMVCgvDylYu77Ul/RiN6SHUW9KP+QPmD3zJ5lMHrlQrlm0GNm4+deAvACr9mFygaPOpA1cp0/NR+XJyMTAbuDx07orepi+BgNb65tC53cDpmP8rH2DCTovQazwNc5mq8iW5jZhL2B8qpRyhYyZV3l9rPTIUeroBW0LnTw7tX2Ngqu17U4NPgLlKqUdCl8TaAi211mtqaf8X4HXgeaXUeK31Ptd0Y0XZeO7GyXJNAJ6wuwzR4G0D3sRcsvoCKyeq/1H7T+vvAEZgQs4lHHj22gFLxi1ZMiVzfitMWGmLeac9Cbh7wtT0PcF+vXdBH/aGnwF1KCsIbKBa7xCwqpTyVdOafpZM1RB0WKXnnag0LiberFy5knnz5qG1ZuDAgZx88sksWrQIgEGDBpGXl8czzzxDcXExSimaNGnChAkTSEkxHXCzZs0iPT2ddu3akZ+fz/Tp0ykuLmbEiBH07dt3f6eO1Pl1enp6Sbt27Urz8vLK33jjjebFxcWccsopu/r377+b6PTWHXT7hx566Lj8/Pw0rfWNFd8DpdR/gbswA/SztNb9lFLjgUHVwkrF10YAt4XChgXkaa0fCrX7GdNT2gyYixn/UiUshO7G8mmt54We34a5M6sPpkf1Y61109pqALYD7wEnV6phILAJeABYjhkEPQLz/7wTJlwpoJnW+ohqr2EtMFNrfVvl16C1DiilMoA7Q/uXAhO01lVG1le8Bq31IqVUk1CNP2qtb8cmEnhizXJdBzxrdxmiQcoB3saEnE+wcqLe/dt/Wv8TMb/8LsMMZgzHLqDdknFLggBTMuffgfmFWuFn4KoJU9O/r77jeu+CI9kbfo6rR+lgxihUHzO0Clj1TdLKTT8lre1Czb1Dh1FpjpJEM3fuXFasWEHz5s256aab9vl6UVERc+bMIScnh2AwyJAhQzjmmGPIz89nxowZFBUVkZ6eTlqauTN7+vTpeDweWrZsGeuXEjMPPfTQkvz8/Du01vMqtoXuSuqD+bcdkcBzMGGh+nmi8x2oSimVAvwG9NNa58TinLEggSfWLNdY4BW7yxANRiHwLmZcznv1nCMnLP2n9R+ACTmjMX/86+r9JeOWnFvxyZTM+anA71QNTKXAfcD9E6am1xjc1nsXuDG9SaOAE4hsj4zGvLPdJwwBq19M+TRYroKVe4QqP7oQx1N2rFmzhiZNmjBnzpwaA8+CBQsoKirijDPOID8/nyeeeILbbruNRYsWkZSURL9+/Xjttde45ppr+PXXX9m0aRMjRoyI/QuJrdMsy5pvdxENQWiywFeAl7XW/7a7nkiSMTyxl2t3AcJ2pZhr7dOBuZGaI2d/+k/rfyRm4PFozF0a9fFl5U8mTE0vnJI5/z7MhGkVkoF7gfOmZM6/asLU9H0GWHfzDQ9gLoFNWu9d0A0zv88ozADN+gYOhQkuXTBjIKq4uvjUQsx4kYoQtGfs0FLnuvVfJa/oSO29Qw26q6NHjx7s2rX/tV5LSkrQWlNSUkJqaioOhwOHw0FZWRnl5eUopQgGg3z99deMGTMmRpXbSsZWhoR6lfrYXUc0SA9PrFmu44Fv7C5DxFwQ+AwTcmZj5eyI9gn7T+vfDTNfxmggkmvqjFgybsl/K2+Ykjk/GTNZWk09RkWYsRCPTJiaHpyUMdKJGRSdBsydOCPr98qN13sXdMLc/j4KOAV7lg3YQrVeoYrnL6V8WlimgjWFocMxg0RtX+Zg165dvP766zX28BQXFzN9+nS2b99OcXExo0aNolevXhQVFfHWW2+Rl5fH6aefzrZt20hJSWHgwIE2vIKYG2xZ1rd2FyGiSwJPrFmuLpiBmKJxWIgJOTOxcjZF+2T9p/VvD1yKCTnDifzA3VLAtWTckn3uipmSOf8qYNp+9v0cGD9havpqgEkZI4/DTExWgrmbZdbEGVm/Vt5hvXdBe0z4uQRzl1dd7iaJlmJgDTVcLlvnyF77QZMf2lH7YOraJniLqP0FnqVLl7J27VrOOussdu7cySuvvEJmZuaeAccAhYWFvPnmm2RkZDBv3jyKiooYMmQI3bt3j0X5duhvWdbPdhchoksCT6xZLifmF6bt7wJF1Ng2ISDmNtZoXqr+esm4JSfW9IUpmfMdwBL2f8ksD7htwtT0pwEmZYxMwYz1uRVzGesXTPh5c+KMrCWVd1zvXdAGc5v8JcAZ7J0TqKHZTi29QzObfJW721HopubeoUOJ0M9uf4Hn9ddfZ+jQofTo0QOAadOmcfrpp9O1a9c9bebNm0daWhrZ2dlorenfvz/Tp09n3LhxkSivITrUsixZLiXByRieWLNyyrFcmzHrnIjE8Rt7Q87SaJ+s2oSA5xC7OWm+rO0LE6amB6dkzr8bE1hq0wKYOiVz/oXAtRNnZG0Ebp+UMXIu8BJwVOjxf5MyRv4aOtbsiTOyFnfzDd8ZavPSeu+CVpg1g0ZhLo+l1vuVRU770GNw9S9cVnJSKbCWvWHod+AjYNVOlbd6dsrXrdm3V6jiUetS4XXRqlUrVq9eTY8ePcjLyyM7O5s2bdrs+Xp2djZ5eXm43W42b95McrLpVCsrs3XOuGjbGYmDKKUuAt4C+mitl4e2dQEm17Iel5u9d3kNAq6KxOKd1e/yEob08NjBcn1NDb8MRdyxY0LAMzEh53zsGTx78ZJxS+bsr8GUzPnfEt6YoZ3ALROmpr8KMCljZHPgIcyK7NWtYm/PT5UxcOu9C5oDHkz4OZe90/DHo53Ucqv93Cbf7tjm2N2DmgdSuwktDzB79mwCgQAFBQU0b96cESNGEAya9aUGDRpEbm4ub7/9Nnl5eWitGTZsGAMG7J0eqb5z+MShMsuyInKpVCk1E3O34idaa+sAbZMwY74ifru5BJ6aSeCxg+V6C3MJQsSf7cAsYjsh4CmYkHMxEXqXXw8dl4xbUtu6OQBMyZx/JuYutHDNBjInTE3fDjApY+SZwPOYPwY1WYt5F/0m8NXEGVl7fgbrvQtSgbMx4Wck0KrGI8SncswkePuEoQKzTEcqNV8qOxzoYEvF8WG7ZVmH1PcgSqkWmIH7pwLvaK3TQtvdVJ3Hx4PpkW0OXEPt8/gcyt5LnY9qrSeHjjcWuAUTcL8GbtJaV5lFWgJPzSTw2MFyPQ7cbHcZImy7Mbcsx3JCwBMwIacuEwJG28ol45b0CqfhlMz5n2JmdA3XVuCGCVPT5wJMyhjZGpgMXHmA/TZifjZvAp9PnJG1Z6ns9d4FKZixPqMwPWJtajxC4thNLb1D1ZbpqH657DDiYJmOKPrVsqy0+h4kFERO1Vpfq5T6CrhZa724hsBzHzBAa73jABMXnokJTy0xQaoTZqXy/wAXV1qpfKHWuspK5RJ4aiZjeOwhd2k1fIWYqdDfIH4mBIy2Wsfv1ODvdWzfAXh7Sub8V4A/TpyRtQu4alLGyDnA00Bt78C7ABNCj62TMka+jQk/n06ckVWM+RlmrfcuSMbc5TUKuBAzxibRtAKODj2qSC/tH0wv3WeZjoXsXaYjidp7h+J6mY4wbIvQccYAj4aeTw99vriGdh9prcOZlsJfz5XKRTUSeOwhgadhKgU+xIScWE0IeATmF+MY6j8hYLSFHWAmTE3/akrmfD+m+74urgROnZI5/5oJU9M/mjgja86kjJFfYELPgS4DdwBuCD2yJ2WMfAcTfj6eOCOrBHOZ7YP13gWZmMuEo0LH7FTHGuORA7MCfXfMa98jGSfXFZ1WfZmObzHj0yqW6ehM7RMxxvOYKYhAYAgtPpoO9FNK7Vl8VCl1Rw3N88M8bOU3WQezUrmoRgKPPSTwNBxB4L+YkBOrCQG7YiYEHENkJwSMti+qb1iW1qcZMLbP8mXP1ND+75hBxHXtHegGfDAlc/5U4PaJM7K2ARdPyhh5JeYyVzhz2bQDrg49ciZljHwXE34+mDgjqwiYD8xf711wM2Zm51GYMVK1jRtKdM2BfqFHFYPLeurBZT2rL9PxJqGA9GLKp+XlNU/EeBjmbtSGvkxHJHpIRmGWYqi++OgwzLirSKnrSuWiEhnDYwfL1Ruzcq2wz9eYkBPLCQFHYULOMBr+H4Hqti8Zt2Sfy0rL0vqMwHwfj+izfFlB9a9PyZw/HRPuDtbvwLgJU9O/BJiUMbIr8AJmfMPByAX8mIHS702ckbWn5vXeBQo4ETPPzyWYO59iYuPuLfzZfz/b8rJxKAeXDzyPawddWqXNrqJcbnvPx5pdG0hJasJD53hJO+Rwsgt2cf1bfyenOI/bh1/H2b2GA3DN7Du5/8yJdGoZ9at31Zfp2PP41blx3YLkZbUt03E4DWOZjn9YlnVPfQ5QeaXzStsazOKjwpDAYwfL1RzzizeRr4s3RD9hrq1Px8pZHe2ThSYEvBATck4nvntU31kybskF1TcuS+tzF/BP4M4+y5f5qn99Sub8nsBS6vfag8DDwF0TpqYXA0zKGJmJuYW9PpdTCoD3Mb0VWRNnZFW5hLneu2AQJqReghksGjVb8razNS+b/p16k1dcwLnTruO5i++nV3v3njb3ffokzZNT+cuwq/ktew13ffQI00c/yguL3qRpUgrn9zmNK2fdxpyxT/LRb1/y8+YV/GXY1dEsO1zhLtNRfTB1d2IzQev1lmU9F4PzCJvF8y/g+GXl5GO5AjTMgamJ5jdMyHkjxhMCjsZczkmUu19qG78zNPTxjmVpfZ7qs3xZTuUvTpiavnJK5vxpwLX1OLcDuA04J7QQ6eKJM7KmTsoY+SFmKYt9FgcNUzP29uYUhY73JvDOxBlZOd18wxcBiwDveu+Co9kbfiK+sGLHFu3p2ML0xLRIacaR7XqwOXdblcCzcnuACUPGAnBkux6sy9nMtvwdJDmTKCorpqS8BKUclAXLeH7RLF68ZJ/8aZeOoceQ6l8YX3xq9WU6lgPvAas2q11rslK+q75MR+VHpJbpkMtBjYQEHvv8hASeaKmYEHA6Vk7Uu3QrTQg4GrP0QUPopo+0msbvONj7R6wNcDtmkdDq7gXGUv+lII4CFk7JnP8v4F8TZ2StmpQx8hTMshT31fP4TTG3rp8PlEzKGPkJJvy8PXFG1o5uvuE/YlZUv3u9d0FfTPgZBfSvxzlrtC5nE79sWckxXaqOYe/T4Uje//VzBncbwPcbl7IhZwubcrdxYd/T+eM7/+DNXz7gb6dk8vLit7nkqLNITY6LrJ0C9Ao9quikW3Nd0WkVy3RU9Ap9QNVlOmqaiLFi7ppwJxOUwNNIyCUtu1iue4H/s7uMBLId8wfqDWBBDCcEHI1512/3hIDRVIRZMLSk8sZlaX0GYEJAhTzMWJ59BoFOyZz/KPCnCNa0CLhqwtT0ZQCTMkb2nKz/NQAAIABJREFUxSxEelwEzwFQhlnl/k1gzsQZWVVe23rvgp7sDT/H1vdk+SUFXPr6LfxxyJWc07vKzVTkFudzz8eT+WXrStIOOZzfstfy4Dl30LfD3qttu4pyuWnuPTx70X3c+8kT5BTlcsPgDI7rGtGJfBuKUuDhbr7h3upfsCzLibkkVttg6oqBTRpoZllWUUwqFraSwGMXy3Ux+19zSBxYxYSA04GPYzwh4KWYOWAagy+WjFsyvPrGZWl9bgKmVNv8WJ/ly/5cve2UzPkdMAOQW0SwriJMj9IjE6amBydljEzC3Bl2F9HpvS7H9HS9iVnfq8pg9/XeBYdhwu8ozNIxdRqjV1pexvg3/8ophw3mhsH7H+etteakqRl8eM2LtEzZO4zJ+uRxzuo5nNU71lGug1zY93SufetvzBzzWF1KiSfebr7hD9R1J8uyWmLCTzfLsvyRL0s0RHJJyz4/HriJqEHFhIDTMRMCRv2dWf9p/ftjQk4G5pdkY3Og8TuVZS5L6zOpz/JlVW7FnTA1feuUzPmPYQJJpDTFDFy+YErm/PETZ2StAu4N3YL+MuYSWCQ5Mb16pwCTJ2WM/Iq963ut6+YbvjpUz0PrvQu6sTf8nMQB7srTWnP7+w/Qs12PWsNOTlEuqclNaeJM5o0fszih+9FVws7qHevYkredIYcOZOnWlTRNSkGhKC4rqfF4CWLFwexkWVYu5new/B5uRKSHxy6WS2F6KCL5jjdRVUwIOB0zIWButE9YaULA0UT+D2e8OW/JuCVZ1TcuS+uzBjNWorrn+yxfdl31jVMy57swYzGiscRDHnD7hKnpUwEmZYxMwYzruZXoTwGgMRP1VfT8rKr8xfXeBZ0xExyOAk7m/9u78zinqrOB478zw76qICqOCgiaWxk3qFUrvhqrVh2tKO1ItY3VLrFRu8RarNu0VUtrx7baaKytday+Je5LfF3QuIxSXHC7yB2VzTIgsu/MMMt5/zgBQiaBYSbJzfJ8+5lPZ869uXmCkHly7jnPk2Ln0VuNH3L+g5fj2XsUZcqE+8sTf8DideYO2neO+gazFs/mp8/cTLkqZ8zQg7j1jCns0Wf7crHLnriRq0/8PiP3OoAVG1fz/cd+xfrmjQQnXMKZh56UlReeB8ZWTJ3wkdtBiMIgCY+bagbPIMXOBQG4WxDwAuDL2X6+AqGBobbP3uHP3/FYFaQvqNYKHGY1OB0+fYf8sSnA7zIe5XbPA5cGwt7FALXVVScA9wEHZ/E5k72HSX4eCUaiO/wZNE6p3xtTqmASpjKvzLJ3XTvQr2LqhKy3fRHFQRIeN9UMvgvwux1GnpGCgPllju2zO8xwOR6rGjPjlk7EanAuSB4M+WP9MGt5stnOYQ1wRSDsfQCgtrqqP+ZWkxv/1mazfeZnduKBxin1e2F2hU3CNDntlfvwCtrCiqkTZKer6DRJeNxUM/gy4E63w8gDNibJyVVBwIGYWwzFUBAw2+6xffYPkwcdj3UHcPlOHqeBo6wGp8MaiZA/djlwR+ZCTOsxwB8Ie5cD1FZXnQb8A/faRzSwfc3P+4kHGqfUDwbOxqz7+TrFU78pm16omDrhdLeDEIVDEh431Qw+nt3rKF1M5mGSnFwVBOyDKQg4meIqCJhtF9s+uy550PFY7wJH7eKxz1gNTlXyYMgf6wV8TG5aNywDfhQIe58AqK2u2gPTj+s7OXjunZnH9uTn7cQDjVPqB2Cark4CzqDwm3Nmy+0VUydkstSBKHKS8LipZvAAzMLlUmkxsRhTEPDfOSwIeComySnWgoDZNtr22fMSBxyPNRBYTefK/n/VanBmJA+G/LGLgX9mJMLO+RfmNtdagNrqqomYDuwd+oO54DPMbNQjwH+Ckei2N+XGKfV9MUnPJEzCLn+Ht/NVTJ1wv9tBiMIhCY/bagZ/Spb79LjMjYKAJ2KSnGIvCJhtS22fvV/yoOOxTsXsmuuMV60G56TkwZA/Vo65lZnxNg070QhcEgh7pwPUVlftjUl6JuYwhl1ZjEl+HgXqg5Fo+9YDjVPqe2Mqek/CrP3JVGuFQmVVTJ0gTZhFp0nC47aawfcCedHhL4PWAU9gkpxcFgS8APgWpVMQMNsetX32pORBx2PtbpXw060Gp0OCFPLHJgEPdyO+rroLs4V9I0BtddVFmDVF+ZZAfIEprPko8HIwEm3beqBxSn1P4BRM8nMupZfYrwX2rJg6QX6BiU6ThMdtNYMvBB5wO4wM2Aw8g0lyclUQcCzba+WUYkHAbPu57bP/lDzoeKwXMb9sO+sdq8HpsM0/5I8pTP2aTLeD6Ix5wMWBsPd1gNrqqv0xC5rzdRHsCuBJTPLzYjASbdl6oHFKfQ9MMcRJmNmqfVyJMLdeqpg64WtuByEKiyQ8bqsZvC+Q9e3XWeJWQcALMIlOqRcEzLZjbJ+9w4Jax2P1wKzf2d2CmedbDc5jyYMhf+zrwLNdD7Fb2oHbgOsCYW8zQG11lR+zhT2fFwqvAZ7CJD/PByPRbXVoGqfUl2HKK0wCzgP2dyXC7PtdxdQJv3I7CFFYJOHJBzWDZ1M4v7y3FgSchikIuDLbT1hZVzkcUxBwMlIQMFc2YRqG7nA70vFY4zCNO3fXHKDSanDakw+E/LFXMeuu3PIRphHpuwC11VWjMMUKO/QPy0PrMa1WHgGeDUaim7ceaJxSrzCFTc+Pfx3kSoTZcW7F1AlPuh2EKCyS8OSDmsF/Aa50O4xdeBOT5DxEzdol2X6yhIKAF2B+8UhBwNx62fbZ3uRBx2P9BPhzF6/psxqcDrtqQv7YCUB9F6+ZKa2YVhQ3B8Le1trqqjLgZ8DNQG9XI+u8jZjZskeAZ4KR6IbEg41T6r/M9v5euaw8nQ3DK6ZO6PbMuFJqImaRuKW1boiPDQdu11p3WL+mlBoBRLXWY5VS44Hvaq27/d6tlHoF2A+zNADgJq31I929rtiRJDz5oGbw2Zgp6nxjY5KcadSsnb+rk7sroSDgBZjt5FIQ0D032T77+uRBx2M9hOkU3xULgEOtBqcl+UDIH/s/zPZrt83CzPbMAaitrvoSphGpG+uMuqMJ02bjEeCpYCS6LvFg45T6I9me/HhyH163LKiYOiEja/aUUg9hEo2XtNY1uzi3B6ZoZVRrPTYTz59w7VeAq7TWWS/XUcrkF0p+eBVoo3N1TbJta0HAadSszXpTvoSCgBdgiq1JQcD88Hqa8VQd0jtrJPADUlcXvxZTYdjtmlTjgFkhf+w64E/BSHRObXXVsZj4rqNw3jP7YGpPfQPYUltdNR2z5ueJYCS6umLqhPeB94HrG6fUH4ZJfM4HKt0KeDe8lomLKKUGYP4+n4z5wFkTHx/B9lmci9n+vtQfuCTh8SdhkpQqpVQNppHuqPj//1lrfXv8vIswM/i9MDPlP9Zab9txJ3JHZnjyRc3g/wDHuvTsWwsCTqNm7du7Orm7Kusqe2DqiVyA2VIrxdTySzuwp+2zd5gVcDzWSKC7M32fAwdbDc7m5AMhf6w7s0fZUI/ZyTUfoLa66mjMbE+hrLdLpQV4GZP8PB6MRJcnHmycUn8IJvmZxK4rabvlkoqpE7pdtDKeiJystb5UKTUDuFxr/W6KhOcm4HCt9aqkYyexY8JzGiZ5GoipJL4vpsbaH4DztNYtSqk7gZla6x1u7aa4pXWK1jrr6yNLTaF8WikFL5HbhGdrQcBpmIKAHRaTZpIUBCwodnKyE9ed2Z2t9gOuwPwSSHY9ZmdRPsx0glk79mHIH7sqEPaGg5Hou7XVVeOA3wJBCnNdWU/ML+bTgDtrq6tew7wPPBaMRJdWTJ3wCXALcEvjlPqRbE9+jnEr4BQyMsODeS/auh5tWvznd1OcN11rvaoT13tGa90MNCullmHKA5yCmTV8WykF0BfT7iSVC+WWVnbJDE++qBl8EuaTVzatxxQymwZMz1FBwGMwbyRSELBw3Gn77EDyoOOxwsCPMnD9VcBIq8HpkFSF/LF/kHDbII88D1waCHsXA9RWV52A2clV6It/t2oHZrC9s3tj4sHGKfUHsH3Nz/G4d+txccXUCd1u/qqUGoKpvL0M0+i2PP7/B8W/Emd4xmutL48/bgTpZ3g2aK3/GD9vNuZW/dnAcK31NbuI5xVkDU/WyQxP/vgPZjqzb4av24TZtjoNeEYKAopOSNfQNhMzPAB7AVeRulrzr4ELyb+dUacDs0P+2BWBsPeBYCT6em111RHArcBlLseWCVvr95wA/Km2uuotTPLzSDASXVgxdcIizGzInxun1A/HbC6YhJkFy+WMXKZmdyYB92uttyXwSqlXMa9/UYaeA8zM/ZNKqT9prZcppfYCBmqtP8vgc4hOkhmefFIz+HnMVHN3tQDTMYuPpSCg2F0H2T77v4kDjsfaAzMzk6lP9huAUVaDszz5QMgfy/cyDY8B/kDYuxygtrrqNEyV5m7PPOSpd9me/HyaeKBxSv0wzDq8SZj1K9n+EH1ZxdQJ4e5eJD6jMlVr/VzC2JWY3m6/J0MzPFrrhUqpauAaTFLZAgS01jNTxCMzPFkmCU8+qRl8Gal3sHRGO+bTz7+RgoCi6xbZPvvA5EHHY52JaR2SSX+yGpyfJw+G/LFhmMXR+VzteBnwo0DY+wRAbXXVHsDtwHdcjSr7bLYnP3MSDzROqd8LsytsEvA1zK6kTBtTMXXC3CxcV5QASXjySc3gfYAl7N5iyLcwSU6uCgIOwbyhTUYKAhajabbPnpw86HisWzCfUjOpCRhjNTiNyQdC/tjNQCG0DvgXcGUg7F0DUFtdNREIA8NcjSo3HMxur0eCkegHiQcap9QPxnR0Px9zOzAT5SbmVEydILPHossk4ck3NYNfBk7axVmz2V4rJ1cFAc/FJDlfw+z0EMXpCttn/zV50PFY2Wr/cI/V4PwweTDkj+2BmeXZMwvPmWmNmAXNLwDUVlftjUl6zsvkk7S3a/784usM7tuHSyfsOKE6d9lK7nvjHfbq3w+Asfvvy2mHjWFDUzP3zZjF5i0tnFF5KGP33xeAf77+DueNG8vgvhkrezWX7cnPDrdlGqfUD8As4D0fOBPo18XnkP5Zolsk4ck3NYN/DIRSHJmHWXj87xwWBDwLk+RIQcDScZTts99PHHA8Vi9Mw8pML6gH09LBshqcDrcpQv7YNZgt0oUiDFwVCHs3AtRWV10E3AHskYmLv/rxfBpXr6WppTVlwvPqx/M7jNd/soCe5eUceeBw/v7aW1x+yvF8tOQLFq9ey2mHHZKJsFJZiEl+HgVmBiPRbb9kGqfU98NU1D4fkwTtTg2uYyumTngzg3GKEiO7tPLPY5g3yTLM7a0IJsmRgoAi29Zh1mgkO5rsJDtg3oN+A3w7xbG/AD/B1DMpBH7g1JA/dnEg7H09GIk+UFtd9TJmQfPp3bnwmk2bcT5fxinWaF77ZEGnH1deVkZLWxtt7e0oBW3t7dR/soBLTsjqkrsRmDpFQaCxtrrqMcy6nzeCkegm4slQ45T63pg/l0mY7ds7Sww/x9y+F6LLZIYnH9UMDmI6UueyIOAFmDceKQhYul6wfXaHX8yOx7oKs/06WzRwpNXgfJh8IOSPXYFZDFxI2oHbgOsCYW8zQG11lR/zZzigKxesmzGLUzyjaWptTTmTM3fZSu6fMYvBffswqG8fzj7CYt/BA9m8pYUH33yPDU1bOOtwD0vXrqdPr558eYQrG8qWYuqAPQK8GoxEt7VXaJxS3xNzu3wSZuFz8vvQ3RVTJ/hzFagoTpLwlKh4QcALMAUB93c5HJEfbrR99m+SBx2P9Thmxi+bnrYanHOSB0P+WC/gE0wxuEIzB9OIdBZAbXXVKEyxwgm7dZElX+B8vozzx1WmvXXV1NKCQtG7Zw+cz5fx5HsfMeXMk3c4Z9OWFh74z7v4jh/HU+/PYVNLC/9zyChGDHVlmdQK4AlM8hMLRqLbGso2TqnvgVnHOAlT72cYcGbF1AnPuhCnKCKS8JSQyrrKw9heELBYKsSKzDnF9tmx5EHHY31BbnYdHWc1ODOTB0P+2PeAe3Pw/NnQCtwM3BQIe1trq6vKgJ9h+jN1al3c/33YwKzPFlOmFK3t7TS1tFC5/758+9j0ra5ujsb46akn0L/39p3hT743h7H778Py9Rtp15qjDxrOP19/h8tOPq5bLzADVmOadz4CvBCMRLdsPdA4pb4MkyDOrJg6odml+ESRkDU8Ra6yrnIU2wsCjnU5HJG/WjGdnHfgeKxDyN0W61sAb4rx+4GrAU+O4sikHsCNQFXIH/tuvHZNbW111bOY1zVuVxc483APZx5uXvrWGZ7kZGfd5iYG9umNUor/rlyDRtOv1/bNlMvXb2RdUxMHDxvCkjXr6FleDpgEKg/sCfjiX+tqq6uexqzzeTYYiTYBr7oZnCgeMsNThBIKAl5AfjX9E/lrlu2zxycPOh4r17Mrp1oNzovJgyF/7JvAQzmMIxuaMA1SbwuEve211VU9gGvjX50q9ZB4S2vGXNOd4PjRB/H6pwv5z7zPKFOKnuXlnHOkxYihe2173P0z3uWMykPZe2B/1jc1c98b79DU0srpYw/h8Ir9Mv5CM2QD8H+Y5OeZYCS60eV4RIGThKcIVdZVOhTmp2Hhnr/YPvunyYOOx8p1M8+3rAbnK8mDIX9MYRbyH53DWLKlHrg4EPbOB6itrjoaM9sjRfXS2ww8h0l+ng5Goh0azwqxK1IltzhNczsAUXCy3TC0s45xPFaHBdKBsFcD1+U4lmyZAHwY8scuAwhGou9ibm3ditnhJTrqi1nA/ACwrLa66una6ipfbXVVIRSmFHlCZniKUGVd5Wjg012eKMR2w22f/XnigOOxhgIdmnvmwGzgCKvB6fDLP+SPvcZu7nLKcy8AlwTC3sUAtdVVXwXqkE0FndUCxDALnp8IRqIrXI5H5DGZ4SlCts+eS4oFqEKksSA52YnL9ezOVmNJXYgQzHqXYnIaMDvkj30HIBiJvgEcAdyFqU8kdq4npnjhPcDS2uqql2qrqy6rra4qlGKVIodkhqdIVdZVBoAOPZGESOFfts/+bvKg47FuBa5yIR4wrVQsq8FpST4Q8seeBb6e+5Cy7nHAHwh7lwHUVledilkw7kqVwALXjrlNe0swEn3O7WBEfpAZnuL1v5iFfkLsSr6s30l0MHBpmmPXUpyzHxMxsz0TAYKR6HTMbNf9rkZVmLbW7+nvdiAif8gMTxGrrKv8O+l/aQix1VjbZ+/QkNbxWH2AtUCv1A/JiSXAaKvB6ZC4h/yxhzGVeIvVA8AVgbB3DUBtddW5wN3kriZSMdgADAtGovLBTwAyw1PsUnVdFyLRakwLhGRfxt1kB2A4cHmaY9cDbWmOFYOLMLM9pwEEI9EnMLM9j7kaVWF5SpIdkUgSniJm++z3gP+4HYfIazNsn51qmveEnEeS2i8djzUoeTAQ9jYA/3IhnlzaH3g+5I/dFfLH+gcj0eXBSPR8TDK0xuXYCkHE7QBEfpGEp/jJLI/YmXxcv5NoCBBMc6wG2JLmWDHxY+r2nAAQjEQfxMz2PO9qVPltLaZQoRDbyBqeIldZV9kLWITc+xepnWj77PrEAcdjKWAlpsdRPlgPjLIanA41VkL+2B2kv+1VbNqBPwHXBsLeZoDa6qofAX8EBrgZWB66OxiJ+t0OQuQXmeEpcrbP3oKpUSFEsi3A2ynGv0T+JDsAA4Fr0hy7CdiUw1jcVIaZ7Xo35I+NAwhGondj6vbU7+yBJSjsdgAi/0jCUxruprgXeIquedf22U0pxvPldlaiHzsea//kwUDY+wVwuwvxuOlLwMyQP1YT8sd6BCPR+cBJmGQo1X/PUvNmMBJ93+0gRP6RhKcE2D57EfCU23GIvPN6mvF8WbCcqA9wQ5pjf6D0FvH2AG4E3gz5Y4cFI9H2YCR6G6Yn1zvuhuY6md0RKUnCUzr+4nYAIu/k+4LlZJc4HqtDj6lA2Lsas46lFB0NzAr5Y78I+WNlwUh0DnAcJhnqUKW6BKxGdmeJNGTRcgmprKsstsaL3dL4j0bWv7+eHoN6MObmMdvGV05fycqXVqLKFAOPGMi+1ft2+rFLH1rK+g/X0/fAvlT80HQEWP3Gato2tjH0tKHZf1G7Z5jts3doDup4rP0wBf/y1f9aDc6FyYMhf6w/MJ9uLs7/Ys0i7n3xt9t+Xrnuc84afzEnH37+trHNzRuoi/2O1RuW0abbOOXwb3Gc5+us37yGe164kc3NG6j68vc4YqSZKLv7ueupnvAT9uif9f/+rwMXB8LeeQC11VVHY6o0H5btJ84jfwlGoj91OwiRn2SGp7T8xu0A8smeJ+zJiOCIHcY2OBtY9946Rv92NGNuGcPQM1L/kkr12LZNbWyau4kxN41Bt2uaFjXRvqWdNa+vYYh3SJZeRZd9kpzsxOXr7M5WFzgeqzJ5MBD2bgRu6e7F99njAK6Z9DeumfQ3fnneXfTs0Xtb4rLVax89yb57HsQ137yHn5x9G4/PDNPa1sKsuTG+cshpBM+9g5c+eAgAe+EMDhg6JhfJDphbkR+E/LHLAIKR6LuYW1y3YnZ4lQK5nSXSkoSnhNg++0Vghttx5Iv+h/anvH/5DmOrYqvY+6y9Ketp/mn0GNSj049FgW7VaK3RLRpVrljx7AqGnDoE1UNl5TV0QyGt30lUhtmZlUoY+G+mnujjxe+x96Dh7DUwqfG2UjS3bEZrTXPLZvr1HkhZWTnlZT1oaW2mta0FpRRt7W28bD/G1474VqZC6oz+wJ0hf+z5kD9WEYxEm4OR6NXAiZiGrMXslWAk2uB2ECJ/ScJTen7tdgD5bMvSLWz8ZCPzfjOP+b+bz6b5nd/xXN63nEHjBzHvhnn0HNqTsn5lbJ6/mUFHdygUnA8Kbf1OonMcj/WV5MF4bZqMzWLOmvcy40Z7O4z/z2HnsnTNZ1z7wLe45eHvM+n4AGWqjPGjvTiN7xD6vymcOc5H/UdPcswhp9KrZ59MhbQ7TgPskD/2XYBgJPoGZvv6nRRn41WQ2R2xC6k/voqiZfvsFyrrKmcCx7odSz7S7Zq2jW2Mun4UmxdsZtGdizjk1kNQqnMzNHufuTd7n7k3AIvvXcyw84ax6tVVbJi9gT4H9GHYOXlT/7HDDI/jsfoDR7oQS1fcApySYvw+4GrgkO5cvLWtBfuzGZxzTMfeu07j21QMGc2VVbWsWLeEvz5zNQfvV0nf3gO47AxzV21T83qmfzCNH5z2a/731Vo2Na/He/g3GbVvTpfT7AHUhfyxcwF/MBJdBgRqq6ueAO4FKnIZTJYtQ/qMiV2QGZ7SJGt50ui5Z08GjRuEUop+o/qBgrb1u1/CaPNnpmdh7317s+aNNRwYOJDmxmaalzZnOuSuWG777E9SjH+FwvkQ5HU8VoeEJxD2tpF++3qnzVn0FgcMHcOgfnt1ODbz4+c5YuQJKKXYe/D+DBm4L1+sWbTDOc/O+henH3Uh78yNccDeh3DhSb/g6bf/0d2wumoiphHpRIBgJDod05rifrcCyoJ/BCPRUtyVJnaDJDwlyPbZz5K6wm7JG3T0IDY6GwFoXtqMbtOUDyzfxaM6WvbYMoZNHIZu1duXi5ZB+5a8WDtayLezEt2cZvwhoFuF596ZG2PcwR1vZwHsOWAYHy9+D4B1m1bxxZpFDB2437bjy9Y2snbjSsYMP4ItrU2o+P9aWl1t+7U38FjIH/tXyB/bIxiJrg1Goj5MMrTMzcAyoInSKz4pukASntJV8rM8i+5axPyb5tO8tJmGnzWw6tVV7HHiHmxZvoVPr/2URXctouL7FSilaFndwsLbFu70sVutm7WOviP70nPPnpT3L6fv6L58et2nAPQ9sG+uX2Yq6RKefF+wnOwrjsf6RvJgIOzVwHVdveiWliYaGmdxZMLurPo5T1M/52kAvn70RSz44iNufvj73BH9Bd/4yg8Y0HfwtnOffuteqo75HgDjR3t585Pn+eMTl3NKbhcvp3MRZrbndIBgJPoEZrankG8H/TMYiS51OwiR/6QOTwmrrKt8Gxjvdhwi546zffbMxAHHY5Vhirbl5QrrnbCBI60Gp8PUWcgfe53Cm7XKpbuBYHxLP7XVVRcCf8Ws/SkUrcCYYCS60O1ARP6TGZ7S9nO3AxA51wS8m2L8cAov2QGoBCanOfarXAZSgH4EfBjyxyYABCPRBzGzPc+5GtXu+bckO6KzJOEpYbbPrsesdxCl423bZ6daTFLIMyG/djxWh8XWgbD3NeAFF+IpJKOAV0L+2B9D/ljvYCS6OBiJngH4gQ0ux7YrGvid20GIwiEJj7ga2Ox2ECJnCrXg4M4cDHTcP27ILM+ulWE6rb8b8sfGAQQj0bsxdXvq3QxsFx4ORqKO20GIwiEJT4mzffZnlG7jxVJULDu0kl3veKwOFf4CYe8sCntBbi59CZgZ8sdqQv5Yj2AkOh84CZMMNbkaWUftQI3bQYjCIgmPAJgKNLodhMg6TYrWIo7HOhA4IPfhZNT+QCDNsesonV5S3dUD02n9zZA/dlgwEm0PRqK3Ybqyv+NuaDuYlqnZHaXURKWUVkp5EsaGK6UeSXP+CKXU7Pj345VSGdkSr5R6RSn1sVLqQ6VUg1Lqr0qpQlpAnvck4RHYPnsTMMXtOETWzbF99uoU44U+u7PVFMdjDUweDIS9DvCAC/EUsqOBWSF/7Bchf6wsnlwch0mG3C7w10Zmy2pMxtzqvWDrgNZ6idZ6UvKJSqkd1opprd/RWl+ZwVgu1FofjtlE0Aw8mcFrlzxJeAQAts9+EPiP23GIrCrG9TuJhpJ+5+GNgKuV/wpQb+APwKshf+zgYCTaGoxEf4NpS/ORi3H9bzAS/TgTF1JKDcAk/JeSkPAkzeJcrJR6WCn1NEmL4JVSJymlovHva5RS98ZnauYrpa5MOO8ipdRbSqn3lVJ3K6V2Ws1Ua70Fs77yQKVJ1OboAAAY8klEQVTUEZl4rUISHrGjn1C8jQVF8a7fSfRzx2MNSR4MhL0LgXtyH05ROAH4IOSPXQYQjETfBcYBt5L7W4VNZKB1SIJzgee01p8Aq5RSR6c57zjAp7VOXX57Ow9wOnAMcKNSqqdSygKqga9qrY/EzFBduKvAtNZtwAfxa4oMkIRHbGP77LeBf7odh8iaVA1DB2Fq2RSLQaS/PXsTsCmHsRST/sCdIX/s+ZA/VhGMRJuDkejVwInAvBzGcWuG6+5MBqbFv59G+ppO07XWq9IcS/SM1rpZa70C07JjH0yT23HA20qp9+M/j+pkfJ3rWiw6RRIekewq4HO3gxAZt8T22QtSjB9H8b0PBByPNbzDYNi7FLjDhXiKyWmAHfLHvgsQjETfwGxfv5Pszw4vwmywyAil1BDAC/xdKbUQ+AVQrZRKlWRs7ORlE7sDt2EWgSugTmt9ZPzrUK11TSfiK8d8GJGt9xlSbG90opvii1p/5HYcIuNK4XbWVn2B69Mc+z2wNoexFKM9gLqQP/ZYyB8bFoxENwYj0QDmVk42d3v+IhiJZnKGbhJwv9b6IK31CK31AcACMr+m7SVgklJqGIBSai+l1EE7e4BSqiemqOIirfWHGY6nZEnCIzqwffbTwINuxyEyqlgahnbWpY7H6nDbIBD2rkbqTmXKREwj0vMAgpHodExrivuz8FyvBSPRSIavORl4PGnsUeDbmXwSrfUcTGmEF5RSHwLTgf3SnP5g/JzZmNuIHZrjiq6T5qEipcq6yr2AOZh70KLwjbd99qzEgXg7hrVAP3dCyroHrAbnO8mDIX9sAGbdybDch1S0HgQuD4S9awBqq6u+AfyNzPwZtwPjgpHo+xm4lihhMsMjUrJ99ipMPx1R+DZidnskO4riTXYAvu14rMOSBwNh7wakB1OmXYiZ7TkdIBiJPgkchpkx6a57JNkRmSAJj0jL9tlPsH0Hgyhcb9o+uzXFeDGu30lUhtmZlcpdmEWwInP2B54L+WNBgGAkuiIYiU4CLgJSFbzsjNXAtRmKT5Q4SXjErlyO2V4pClexFxzcmXMdj/Xl5MFA2NtMZqv1CmMT8HTiQDASfRCz2+i5LlzvxmAkujITgQkhCY/YKdtnrwR+7HYcoltKaYdWKrekGb8P+CSHcZSCqwJhb4c/02AkujgYiZ6B2QG6oZPX+ggzEydERkjCI3bJ9tmPYn45iMLTRoqWIY7HOhjYN/fhuOJrjsc6OXkwEPa2YlpOiMx4NhD27jRBCUaif8P0iXptF9dqB34YjERT3YoVoksk4RGdFcBslRSFxbZ99voU46Uyu7PVzWnGI6Re0C12zwrgks6cGIxEFwAnA0FMq4hU/hKMRGdkKDYhAEl4RCfFO6p/k85PR4v8UMrrdxId53iss5MHA2GvxtRIEV3XDkyOV7LulGAk2h6MRG/DdGV/J+nwJ8hCZZEFkvCITrN9dgPwQ7fjELul1NfvJLrJ8Vgd2gYEwt4oILMJXXdDIOx9sSsPDEaiDqa9yQ1ACyZ5uiQYiW7OYHxCAJLwiN1k++x/A3e7HYfotFQNQ/cCLBdicdvhwAVpjv0ql4EUkadJvyi8U4KRaGswEv0tcCxwVbw/lxAZJ5WWxW6rrKvsjVkIe5TbsYid+q/tszv07HE8VhVJW4dLyKfAl6wGp8Ni2JA/9gJwau5DKljzgXFbqysLke9khkfsNttnN2PW80gTxvyWbv1OKd7O2moM8L00x2SWp/M2A+dLsiMKiSQ8oktsnz2PTu7KEK4ptYahnXWD47H6JA8Gwt536NhMUqT240DYK+0eREGRhEd0me2zHwN+73YcIq0OCY/jsXoB412IJZ9UkL6Y5nWYhbMivXsCYe99bgchxO6ShEd01zXAw24HITpYC9gpxscDHWY3StA1jscamDwYCHvnYDp/i9TeAq5wOwghukISHtEtts/WwHeBmW7HInYw0/bZqWYqSnn9TqKhwM/SHLsRs0Va7Gg+cHa8D5kQBUcSHtFtts9uAs7BvCGK/CAFB3ctGN+iv4NA2LsA+LsL8eSzlcAZgbBXGgmLgiUJj8gI22cvB84CVrsdiwDSL1g+PqdR5LdBwJQ0x36L2YkkTPuHc1I1BRWikEjCIzImXol5IrDF7VhKXCvwZvKg47E8mFs5YrvLHY+1X/JgIOz9HPirC/Hkm3bgokDYK5WoRcGThEdklO2zXwV+4HYcJe69eO+zZBldv3Pt559zwtxPOWfB9juZz61fx9kL5nPYxw3Mbko9QdLc3k71ZwuZuHABZy+Yzx0rlm87Vrt8GecuWMCUz5dsG3tq7Vr+tXpVJkNP1Be4Ps2xqcC6bD1xgQgGwt5H3Q5CiEyQhEdknO2z7wd+7XYcJSwn63cmDh7M3yoO2GFsTK/e3L7//ozv2zft43opxb0HHMjjI0by2IiRvL5xIx9s3sz6tjbe27yZJ0aOpE3DJ81NNLW38/i6tVywx56ZDD3Z9x2PNTJ5MBD2rgJqs/nEee7PgbD3z24HIUSmSMIjssL22TXAnW7HUaJy0jB0fL9+DC7f8S3k4N69Gdmr904fp5Sif5l5XKvWtMbb25QpaNEarTXNup0eKO5dtYqL9tiTnqpDz89M6kn6BP02YHmaY8XsUSDodhBCZJIkPCKbLgfucTuIEpSqYegwTFuFvNCmNRMXLuCEuZ9yfP/+HNG3L/3LyjltwEDO+2wh+/fsycDycmY3beaUgR3K5WTDhY7H+lLyYCDs3YC5tVVKXsCs25ECjKKoSMIjsiZeo+dHwH0uh1JK5tk++4sU43lVf6dcKR4fMZKXDx6NvbmJT5tNaZdLhwzh8REj+eWwfbh9xXIuH7o3j6xZw8+WLCa8ckU2QyoDbkpz7E6gMZtPnkemA98IhL1NbgciRKZJwiOyKp70XIpUr82VgmoYOqi8nC/360f9xg07jM9pMr9vR/TqxZPr1vKn4fvzaXMzC7dkdQPgRMdjdWi7Ef/l/9tsPnGeeBFJdkQRk4RHZF284q8PeMjtWEpA3jcMXdXayrq2NgCa2tv5z6aNjEpa93PHiuVcMXQorVrTbpb4UIaiqT3rd1luSTN+LzA320/uopcwtXak9pAoWpLwiJywfXYbcCHSjTrbUjUM7QscneknumrJYiZ/9hkLt2zh5HlzeXTNGl5cv56T583l/aYmLmts5AeLFgGwrLWFHzWa75e3tnLxov9y7oIFfOuzhRzfrz8nDRiw7bovrl/P2D59GdajJ4PKyzmib1++sWABAJ4+WW8DdqrjsU5KHgyEva2YlhPFKIZpGSHJjihqSsd3SAiRC5V1lT0xO0DOdjuWIrQKGBq/jbiN47H+B3jFlYgK0wyrwelwCzDkjyngfeDw3IeUNa8AZwXC3lR1m4QoKjLDI3LK9tktwCTgKbdjKUIzkpOduLxcv5PHjnc8VlXyYCDs1aQvUliIXkWSHVFCJOEROWf77C3A+UCd27EUGWkYmjk3OR6rQ/GfQNj7FDDThXgy7Xkk2RElRhIe4QrbZ7cC36O0K9lmWqr1Owo4zoVYCt0RQHWaY7/KZSBZ8CBmzc5GtwMRIpck4RGusX22tn32VaTvWC06rxl4O8X4WGCPHMdSLH7jeKweyYOBsPdlzK6mQvQn4DuBsLfF7UCEyDVJeITrbJ/9e+BiQN6Eu26W7bObU4zL+p2uG4P5e5lKoc3yaOCXgbD35/G1SEKUHEl4RF6wfXYdcBaw3u1YCpSs38mOGxyP1aE5WCDsfQt40oV4uqIZ+HYg7P2D24EI4SZJeETesH32dGACsMTtWApQThqGlqADgMvSHLsOyPd+U6uAUwNh7zS3AxHCbZLwiLxi++wPgGOBd92OpYBoUi9YHg6MyHk0xecax2MNSB4MhL2zgX+7EE9nzQeOD4S99W4HIkQ+kIRH5B3bZy/CzEzItvXO+dj22StTjMvtrMwYBvw0zbEbyM+1Z88BXw6EvR+7HYgQ+UISHpGXbJ/dZPvsi4HLyc9fKPmkoBqGFqirHI+1Z/JgIOydD/zDhXjS0ZhGp2cFwt5VbgcjRD6RhEfkNdtnh4CTgc/djiWP5X3D0CIwGPhlmmO/BfKhD9VaTLfzGwJhb76vLRIi5yThKXBKqYlKKa2U8iSMDVdKPZLm/BFKqdnx78crpW7PUByvKKU+Vkq9H/9K+fxdYfvsN4BxwIxMXbPIpFq/MwBTPE9kzhWOx9o3eTAQ9i4BQi7Ek8gGxgfC3qddjkOIvCUJT+GbjLmlccHWAa31Eq31pOQTlVI7FFHTWr+jtb4yg7FcqLU+Mv7V4fm7w/bZnwMnAXdm8rpFYJntsz9NMX4sUJ7rYIpcP8zOrFSmAutyGEuifwPHBsLeuZm+cJ5+oHKUUj/MxHVFaZGEp4AppQZg1mlcSkLCk/Smc7FS6mGl1NPAC0mPP0kpFY1/X6OUujf+xjJfKXVlwnkXKaXeir/Z3K2UcuUXqe2zW2yfHcC0pMiHWwj5QLaj59YPHI81InkwEPauBG7LcSytwM8CYe+3s9gTK+8+UGH+bv9eKdUrg9cWJUASnsJ2LvCc1voTYJVS6ug05x0H+LTW3l1czwOcDhwD3KiU6qmUsjA9hb4af7NpAy5M8/gHE25p3brbr6aTbJ99H3AUqVsplBopOJhbvYCaNMduA1bkKI6PMVvO/5ytJ8jjD1QDgI2Y9yIhOk0SnsI2GdhaUGxa/OdUpmutO7Nj4xmtdbPWegWwDNgHOAWzfuZtpdT78Z9HpXl84i2tX3T6VXSB7bM/Bo4Hfo35pFuqUq3fKcfc0hLZcZHjsazkwUDYux5zayubNPBX4KhA2JvthD8fP1B9iEn2fqu1loRH7JYOjfFEYVBKDQG8wFillMas19BKqatTnN7ZrsiJvZjaMH8/FFCntb6mO/FmQ7zjek1lXeUzwAPAIS6HlGubSV2g8QjMp2CRHeWYnVmp1qmFgJ8B+2fheRcD3wuEvdOzcO1UJgNbZ5C2fqBK9fdttz5QAc1KqVQfqAD6Yj5spXKh1vodpdTewAyl1HNa6886/3JEqZMZnsI1Cbhfa32Q1nqE1voAYAGZv5XxEjBJKTUMQCm1l1LqoAw/R7fYPvttzC0ut3fK5Npbts9OVaNI1u9k33mOxxqXPBgIe5swyVCmTQMqc5XsJHyg+rtSaiHwC6BaxbOSJJn4QLV1ZvhQrXXNzi6itV6OSby+0snnFQKQhKeQTQYeTxp7FPh2Jp9Eaz0HszPlhfh08nRgvzSnJ67heTGTceyK7bM32T77cuDrlE4vLlm/4x4F3Jzm2D+AeRl6ntXA5EDYOzkQ9q7O0DU7I28/UCml+mE+4GTqz1iUCEl4CpTW+iSt9XNJY7drrS/TWi/UWo+Nj92ntb484ZzEY69oravi39dorf+YcN5YrfXC+PeR+Kevw7XW47TWM9PEc2jCJ7WvZeWF74Lts58HKoEH3Xj+HJMdWu463fFYJyYPBsLeVuDGDFz/WWCsS40/8/YDFTALuE9rPSuTsYjip7TWbscgRFZU1lV6MQs8OywwLQLtwF62z16bOOh4rIOAha5EVJpetxqcCcmDIX+sDHgfk3zvrkXATwNh72PdDU4IsZ3M8IiiZfvsGGYB7y/p/DqDQvFRcrITJ7ezcusEx2OdmTwYb+1w/W5eqwWzy8sjyY4QmScJjyhq8WKFf8DM8jzqdjwZJLez8sdNjsfqsJg3EPY+CbzZyWu8BBweCHuvyWIRQSFKmmxLFyXB9tmLgEmVdZWnA3cAY1wOqbtkwXL+OAr4JvBQimPXAjtbwL8E+Hkg7I1kIzAhxHYywyNKSsKi5usp7PYUqQoODgYOcyEWAb+JF3zcQSDsfQmIpTi/BVOZ2SPJjhC5IQmPKDm2z262ffZNwMGYZqSpatnks8W2z16YYvx45N+0Ww4FfGmO/Srhe42pqWMFwt5gvDqzECIHZJeWKHmVdZUjMduIL6IwOow/ZPvs6uRBx2PdhLmFItzxX+AQq8FpTj4Q8seewFQRviYQ9qaqViyEyDJZwyNKnu2zFwAXV9ZV/h74DXA+prBcvpL1O/npQMAP/CXFscmBsLeQb6EKUfBkhkeIJJV1lUdhquie4XYsaYyzffYOswSOx+oJrMXMIgj3LANGWQ1OsZVBEKLgyf1+IZLYPvs922efiZkxyWmLjE7YAHyQYvxoJNnJB8OAn7odhBCiI0l4hEjD9tlv2D77VEzxwvuALe5GBMBM22e3pRiX+jv54yrHY+3pdhBCiB1JwiPELtg++0PbZ38POAjTCXuFi+HI+p38twdwtdtBCCF2JAmPEJ1k++ylts++ATgA+CHguBCGVFguDFc6Hmsft4MQQmwnCY8Qu8n22U22z74HU+TvDOAFTDPPbGsDOnSqdzzWaMzaEZE/+mG6gAsh8oTs0hIiAyrrKg8AvoMpPndIlp7mXdtnj0sedDzWxcA/s/Scouu2YOryfOZ2IEIImeERIiNsn73I9tm32D77UOA4IAyszvDTyO2swtILqHE7CCGEIQmPEBlm++yZts++DNgP01QyCrRm4NKyYLnwfMfxWB63gxBCyC0tIXKisq5yH0zycw7wP5hP/7urwvbZixMHHI81BFhOfleGLnWPWA3ON90OQohSJwmPEDlWWVc5EDgNOBs4CxjaiYcttH32yORBx2OdAzyZ2QhFhmlgvNXgSA8tIVwkvbSEyDHbZ68HHgUerayrLAOOxSQ/Z2N2fqUi63cKlyK/W5UIURJkhkeIPBLv3H46cCLm1tfw+KHLbJ8dTj7f8VhvAMfnLkLRDSdaDU6920EIUaok4REij1XWVR6MSX5its/eYXuz47F6YxqG9nYjNrHbXrcanAluByFEqZKER4gC5XisEwCZMSgsZ1oNzrNuByFEKZJt6UIULlm/U1hWAHu5HYQQpUoWLQtRuCThKQwrgT8Cf7UanA1uByNEqZJbWkIUIMdjKUz9nSFuxyLSWgXUAndYDc56t4MRotTJDI8QhcmDJDv5ailwJ/AXq8FZ53YwQghDEh4hCpO0k8g/9UAIeMxqcFrcDkYIsSNJeIQoTLJ+Jz+sBx4A7rQanNluByOESE8SHiEKk8zwuOsj4C7gflmfI0RhkEXLQhQYx2Ptg1knInKrBXgCCFkNzqtuByOE2D0ywyNE4ZHZndxaDPwNuMdqcD53OxghRNdIwiNE4ZH1O9m3FHgKeBx40WpwWl2ORwjRTZLwCFF4ZIYnO+ZiEpwngJlWg9PucjxCiAySNTxCFBDHY/XDNAyVDyuZMYt4kmM1OB+5HYwQInvkTVOIwvIV5N9td7Ri6uVsTXIWuRyPECJH5I1TiMIi63d2jwY+BWYCMeBpq8FZ5W5IQgg3SMIjRGHZE2gC+rgdSJ5aC7yJSXBmAm9KgiOEAFnDI0TBcTxWT+AI4FjMLa5jgdGuBuWOdkwBwJkJX47V4MibmhCiA0l4hCgCjscaAowDxgAHYxKg0cAooLeLoWXKBsytqbnAB5jk5i2pciyE6CxJeIQoYo7HKgMq2J4AjWZ7QnQw0N+96HbQCnwOLIp/zcckOJ8Cc60GRypLCyG6RRIeIUqY47H2w8wC7QUM3MnXgDTjPYDNwKaEr878vAFYwvYEZ6nV4LRl+/UKIUqXJDxCCCGEKHplbgcghBBCCJFtkvAIIYQQouhJwiOEEEKIoicJjxBCCCGKniQ8QgghhCh6kvAIIYQQouhJwiOEEEKIoicJjxBCCCGKniQ8QgghhCh6kvAIIfKeUmqiUkorpTwJY8OVUo+kOX+EUmp2/PvxSqnbMxRHD6XULUqpT5VS78e/rs3EtYUQ2SUJjxCiEEwGXgcu2DqgtV6itZ6UfKJSqkfiz1rrd7TWV2YojpuA4UCl1vpIYALQM0PXFkJkkSQ8Qoi8ppQaAHwVuJSEhCdpFudipdTDSqmngReSHn+SUioa/75GKXWvUuoVpdR8pdSVCeddpJR6Kz5rc7dSqjzpOv2AHwBXaK2bALTW67XWNVl54UKIjJKERwiR784FntNafwKsUkodnea84wCf1tq7i+t5gNOBY4AblVI9lVIWUA18NT5z0wZcmPS40cB/tdbru/pChBDukYRHCJHvJgPT4t9Pi/+cynSt9apOXO8ZrXWz1noFsAzYBzgFGAe8rZR6P/7zqJ1dRCn1vfhs0CKl1AGdeSFCCPf02PUpQgjhDqXUEMALjFVKaaAc0Eqpq1OcvrGTl21O+L4N8z6ogDqt9TU7edxc4ECl1MD4rax/Av+M31Yr38njhBB5QGZ4hBD5bBJwv9b6IK31CK31AcAC4IQMP89LwCSl1DAApdReSqmDEk/QWm8C/gH8VSnVJ35eOdArw7EIIbJAEh4hRD6bDDyeNPYo8O1MPonWeg5wHfCCUupDYDqwX4pTrwU+B2Yrpd4D6oE6YEkm4xFCZJ7SWrsdgxBCCCFEVskMjxBCCCGKniQ8QgghhCh6kvAIIYQQouhJwiOEEEKIoicJjxBCCCGKniQ8QgghhCh6kvAIIYQQouhJwiOEEEKIovf//YlgiHv7ad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647770" y="1842610"/>
            <a:ext cx="4616687" cy="3664138"/>
          </a:xfrm>
          <a:prstGeom prst="rect">
            <a:avLst/>
          </a:prstGeom>
        </p:spPr>
      </p:pic>
      <p:pic>
        <p:nvPicPr>
          <p:cNvPr id="10" name="Picture 9"/>
          <p:cNvPicPr>
            <a:picLocks noChangeAspect="1"/>
          </p:cNvPicPr>
          <p:nvPr/>
        </p:nvPicPr>
        <p:blipFill>
          <a:blip r:embed="rId3"/>
          <a:stretch>
            <a:fillRect/>
          </a:stretch>
        </p:blipFill>
        <p:spPr>
          <a:xfrm>
            <a:off x="7072058" y="2131290"/>
            <a:ext cx="3918151" cy="3333921"/>
          </a:xfrm>
          <a:prstGeom prst="rect">
            <a:avLst/>
          </a:prstGeom>
        </p:spPr>
      </p:pic>
      <p:sp>
        <p:nvSpPr>
          <p:cNvPr id="11" name="TextBox 10">
            <a:extLst>
              <a:ext uri="{FF2B5EF4-FFF2-40B4-BE49-F238E27FC236}">
                <a16:creationId xmlns:a16="http://schemas.microsoft.com/office/drawing/2014/main" id="{07C048F5-2DF8-4804-905D-555D249C2A8F}"/>
              </a:ext>
            </a:extLst>
          </p:cNvPr>
          <p:cNvSpPr txBox="1"/>
          <p:nvPr/>
        </p:nvSpPr>
        <p:spPr>
          <a:xfrm>
            <a:off x="6892948" y="5575378"/>
            <a:ext cx="471785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3">
                    <a:lumMod val="75000"/>
                  </a:schemeClr>
                </a:solidFill>
              </a:rPr>
              <a:t>The  price varies with slight linear correlation with duration in minutes.</a:t>
            </a:r>
          </a:p>
        </p:txBody>
      </p:sp>
    </p:spTree>
    <p:extLst>
      <p:ext uri="{BB962C8B-B14F-4D97-AF65-F5344CB8AC3E}">
        <p14:creationId xmlns:p14="http://schemas.microsoft.com/office/powerpoint/2010/main" val="178865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E67F-E3E0-4597-A1B6-F4BF837DA77D}"/>
              </a:ext>
            </a:extLst>
          </p:cNvPr>
          <p:cNvSpPr>
            <a:spLocks noGrp="1"/>
          </p:cNvSpPr>
          <p:nvPr>
            <p:ph type="title"/>
          </p:nvPr>
        </p:nvSpPr>
        <p:spPr/>
        <p:txBody>
          <a:bodyPr/>
          <a:lstStyle/>
          <a:p>
            <a:r>
              <a:rPr lang="en-IN" dirty="0"/>
              <a:t>Analysis of Data</a:t>
            </a:r>
            <a:endParaRPr lang="en-US" dirty="0"/>
          </a:p>
        </p:txBody>
      </p:sp>
      <p:sp>
        <p:nvSpPr>
          <p:cNvPr id="7" name="TextBox 6">
            <a:extLst>
              <a:ext uri="{FF2B5EF4-FFF2-40B4-BE49-F238E27FC236}">
                <a16:creationId xmlns:a16="http://schemas.microsoft.com/office/drawing/2014/main" id="{4D10D838-937F-4A18-AF8A-8B551AF0A07F}"/>
              </a:ext>
            </a:extLst>
          </p:cNvPr>
          <p:cNvSpPr txBox="1"/>
          <p:nvPr/>
        </p:nvSpPr>
        <p:spPr>
          <a:xfrm>
            <a:off x="696762" y="5608173"/>
            <a:ext cx="10402957" cy="646331"/>
          </a:xfrm>
          <a:prstGeom prst="rect">
            <a:avLst/>
          </a:prstGeom>
          <a:noFill/>
        </p:spPr>
        <p:txBody>
          <a:bodyPr wrap="square">
            <a:spAutoFit/>
          </a:bodyPr>
          <a:lstStyle/>
          <a:p>
            <a:pPr marL="285750" indent="-285750">
              <a:buFont typeface="Wingdings" panose="05000000000000000000" pitchFamily="2" charset="2"/>
              <a:buChar char="Ø"/>
            </a:pPr>
            <a:r>
              <a:rPr lang="en-US" dirty="0" smtClean="0">
                <a:solidFill>
                  <a:schemeClr val="accent3">
                    <a:lumMod val="75000"/>
                  </a:schemeClr>
                </a:solidFill>
              </a:rPr>
              <a:t>There are no missing values in any column except two columns with 1 missing value.</a:t>
            </a:r>
            <a:endParaRPr lang="en-US" dirty="0">
              <a:solidFill>
                <a:schemeClr val="accent3">
                  <a:lumMod val="75000"/>
                </a:schemeClr>
              </a:solidFill>
            </a:endParaRPr>
          </a:p>
          <a:p>
            <a:endParaRPr lang="en-US" dirty="0">
              <a:solidFill>
                <a:schemeClr val="accent3">
                  <a:lumMod val="75000"/>
                </a:schemeClr>
              </a:solidFill>
            </a:endParaRPr>
          </a:p>
        </p:txBody>
      </p:sp>
      <p:sp>
        <p:nvSpPr>
          <p:cNvPr id="3" name="Content Placeholder 2"/>
          <p:cNvSpPr>
            <a:spLocks noGrp="1"/>
          </p:cNvSpPr>
          <p:nvPr>
            <p:ph idx="1"/>
          </p:nvPr>
        </p:nvSpPr>
        <p:spPr>
          <a:xfrm>
            <a:off x="581192" y="2180497"/>
            <a:ext cx="11029615" cy="2646028"/>
          </a:xfrm>
        </p:spPr>
        <p:txBody>
          <a:bodyPr/>
          <a:lstStyle/>
          <a:p>
            <a:endParaRPr lang="en-US" dirty="0"/>
          </a:p>
        </p:txBody>
      </p:sp>
      <p:pic>
        <p:nvPicPr>
          <p:cNvPr id="6" name="Picture 5"/>
          <p:cNvPicPr>
            <a:picLocks noChangeAspect="1"/>
          </p:cNvPicPr>
          <p:nvPr/>
        </p:nvPicPr>
        <p:blipFill>
          <a:blip r:embed="rId2"/>
          <a:stretch>
            <a:fillRect/>
          </a:stretch>
        </p:blipFill>
        <p:spPr>
          <a:xfrm>
            <a:off x="3063718" y="1880531"/>
            <a:ext cx="6064562" cy="3727642"/>
          </a:xfrm>
          <a:prstGeom prst="rect">
            <a:avLst/>
          </a:prstGeom>
        </p:spPr>
      </p:pic>
    </p:spTree>
    <p:extLst>
      <p:ext uri="{BB962C8B-B14F-4D97-AF65-F5344CB8AC3E}">
        <p14:creationId xmlns:p14="http://schemas.microsoft.com/office/powerpoint/2010/main" val="234566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5FC2-124C-4214-8C0C-E6F143328315}"/>
              </a:ext>
            </a:extLst>
          </p:cNvPr>
          <p:cNvSpPr>
            <a:spLocks noGrp="1"/>
          </p:cNvSpPr>
          <p:nvPr>
            <p:ph type="title"/>
          </p:nvPr>
        </p:nvSpPr>
        <p:spPr/>
        <p:txBody>
          <a:bodyPr/>
          <a:lstStyle/>
          <a:p>
            <a:r>
              <a:rPr lang="en-IN" dirty="0" smtClean="0"/>
              <a:t>observations</a:t>
            </a:r>
            <a:endParaRPr lang="en-US" dirty="0"/>
          </a:p>
        </p:txBody>
      </p:sp>
      <p:sp>
        <p:nvSpPr>
          <p:cNvPr id="3" name="Content Placeholder 2">
            <a:extLst>
              <a:ext uri="{FF2B5EF4-FFF2-40B4-BE49-F238E27FC236}">
                <a16:creationId xmlns:a16="http://schemas.microsoft.com/office/drawing/2014/main" id="{68B9A8DC-F046-4024-BE8C-DF0A5E741474}"/>
              </a:ext>
            </a:extLst>
          </p:cNvPr>
          <p:cNvSpPr>
            <a:spLocks noGrp="1"/>
          </p:cNvSpPr>
          <p:nvPr>
            <p:ph idx="1"/>
          </p:nvPr>
        </p:nvSpPr>
        <p:spPr/>
        <p:txBody>
          <a:bodyPr/>
          <a:lstStyle/>
          <a:p>
            <a:pPr>
              <a:buFont typeface="Wingdings" panose="05000000000000000000" pitchFamily="2" charset="2"/>
              <a:buChar char="Ø"/>
            </a:pPr>
            <a:r>
              <a:rPr lang="en-US" dirty="0" smtClean="0">
                <a:solidFill>
                  <a:schemeClr val="accent3">
                    <a:lumMod val="75000"/>
                  </a:schemeClr>
                </a:solidFill>
              </a:rPr>
              <a:t>The duration value is in the format of hours and minutes. It is good to convert to only </a:t>
            </a:r>
            <a:r>
              <a:rPr lang="en-US" dirty="0" err="1" smtClean="0">
                <a:solidFill>
                  <a:schemeClr val="accent3">
                    <a:lumMod val="75000"/>
                  </a:schemeClr>
                </a:solidFill>
              </a:rPr>
              <a:t>mins</a:t>
            </a:r>
            <a:r>
              <a:rPr lang="en-US" dirty="0" smtClean="0">
                <a:solidFill>
                  <a:schemeClr val="accent3">
                    <a:lumMod val="75000"/>
                  </a:schemeClr>
                </a:solidFill>
              </a:rPr>
              <a:t> so that it is easier to encode.</a:t>
            </a:r>
          </a:p>
          <a:p>
            <a:pPr>
              <a:buFont typeface="Wingdings" panose="05000000000000000000" pitchFamily="2" charset="2"/>
              <a:buChar char="Ø"/>
            </a:pPr>
            <a:r>
              <a:rPr lang="en-US" dirty="0" smtClean="0">
                <a:solidFill>
                  <a:schemeClr val="accent3">
                    <a:lumMod val="75000"/>
                  </a:schemeClr>
                </a:solidFill>
              </a:rPr>
              <a:t>The price may differ based on whether it is a weekend or a weekday. Therefore, it is good to convert the date of journey to the day of the week. This will help in a better model for flight price prediction.</a:t>
            </a:r>
          </a:p>
          <a:p>
            <a:pPr>
              <a:buFont typeface="Wingdings" panose="05000000000000000000" pitchFamily="2" charset="2"/>
              <a:buChar char="Ø"/>
            </a:pPr>
            <a:r>
              <a:rPr lang="en-US" dirty="0" smtClean="0">
                <a:solidFill>
                  <a:schemeClr val="accent3">
                    <a:lumMod val="75000"/>
                  </a:schemeClr>
                </a:solidFill>
              </a:rPr>
              <a:t>The Additional column has differing information for some of the flights. And, unless it is parsed using NLP and identified into separate categories, it may not hold value for the machine model. So, it was dropped.</a:t>
            </a:r>
          </a:p>
          <a:p>
            <a:pPr marL="0" indent="0">
              <a:buNone/>
            </a:pPr>
            <a:endParaRPr lang="en-US" dirty="0">
              <a:solidFill>
                <a:schemeClr val="accent3">
                  <a:lumMod val="75000"/>
                </a:schemeClr>
              </a:solidFill>
            </a:endParaRPr>
          </a:p>
          <a:p>
            <a:pPr marL="0" indent="0">
              <a:buNone/>
            </a:pPr>
            <a:endParaRPr lang="en-US" dirty="0">
              <a:solidFill>
                <a:schemeClr val="accent3">
                  <a:lumMod val="75000"/>
                </a:schemeClr>
              </a:solidFill>
            </a:endParaRPr>
          </a:p>
        </p:txBody>
      </p:sp>
    </p:spTree>
    <p:extLst>
      <p:ext uri="{BB962C8B-B14F-4D97-AF65-F5344CB8AC3E}">
        <p14:creationId xmlns:p14="http://schemas.microsoft.com/office/powerpoint/2010/main" val="243720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D164-B6C3-48AC-AB03-C8F495176BEB}"/>
              </a:ext>
            </a:extLst>
          </p:cNvPr>
          <p:cNvSpPr>
            <a:spLocks noGrp="1"/>
          </p:cNvSpPr>
          <p:nvPr>
            <p:ph type="title"/>
          </p:nvPr>
        </p:nvSpPr>
        <p:spPr/>
        <p:txBody>
          <a:bodyPr/>
          <a:lstStyle/>
          <a:p>
            <a:r>
              <a:rPr lang="en-US" dirty="0"/>
              <a:t>correlation</a:t>
            </a:r>
          </a:p>
        </p:txBody>
      </p:sp>
      <p:sp>
        <p:nvSpPr>
          <p:cNvPr id="5" name="TextBox 4">
            <a:extLst>
              <a:ext uri="{FF2B5EF4-FFF2-40B4-BE49-F238E27FC236}">
                <a16:creationId xmlns:a16="http://schemas.microsoft.com/office/drawing/2014/main" id="{36D5349E-46F4-489C-98EC-6210BF8FE856}"/>
              </a:ext>
            </a:extLst>
          </p:cNvPr>
          <p:cNvSpPr txBox="1"/>
          <p:nvPr/>
        </p:nvSpPr>
        <p:spPr>
          <a:xfrm>
            <a:off x="429491" y="5999018"/>
            <a:ext cx="11029616" cy="646331"/>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panose="05000000000000000000" pitchFamily="2" charset="2"/>
              <a:buChar char="Ø"/>
            </a:pPr>
            <a:r>
              <a:rPr lang="en-US" dirty="0">
                <a:solidFill>
                  <a:schemeClr val="accent3">
                    <a:lumMod val="75000"/>
                  </a:schemeClr>
                </a:solidFill>
              </a:rPr>
              <a:t>Based on the heat map we can see that there is </a:t>
            </a:r>
            <a:r>
              <a:rPr lang="en-US" dirty="0" smtClean="0">
                <a:solidFill>
                  <a:schemeClr val="accent3">
                    <a:lumMod val="75000"/>
                  </a:schemeClr>
                </a:solidFill>
              </a:rPr>
              <a:t>high </a:t>
            </a:r>
            <a:r>
              <a:rPr lang="en-US" dirty="0">
                <a:solidFill>
                  <a:schemeClr val="accent3">
                    <a:lumMod val="75000"/>
                  </a:schemeClr>
                </a:solidFill>
              </a:rPr>
              <a:t>correlation between </a:t>
            </a:r>
            <a:r>
              <a:rPr lang="en-US" dirty="0" smtClean="0">
                <a:solidFill>
                  <a:schemeClr val="accent3">
                    <a:lumMod val="75000"/>
                  </a:schemeClr>
                </a:solidFill>
              </a:rPr>
              <a:t>duration in minutes </a:t>
            </a:r>
            <a:r>
              <a:rPr lang="en-US" dirty="0">
                <a:solidFill>
                  <a:schemeClr val="accent3">
                    <a:lumMod val="75000"/>
                  </a:schemeClr>
                </a:solidFill>
              </a:rPr>
              <a:t>and </a:t>
            </a:r>
            <a:r>
              <a:rPr lang="en-US" dirty="0" smtClean="0">
                <a:solidFill>
                  <a:schemeClr val="accent3">
                    <a:lumMod val="75000"/>
                  </a:schemeClr>
                </a:solidFill>
              </a:rPr>
              <a:t>price. </a:t>
            </a:r>
            <a:r>
              <a:rPr lang="en-US" dirty="0">
                <a:solidFill>
                  <a:schemeClr val="accent3">
                    <a:lumMod val="75000"/>
                  </a:schemeClr>
                </a:solidFill>
              </a:rPr>
              <a:t>There is </a:t>
            </a:r>
            <a:r>
              <a:rPr lang="en-US" dirty="0" smtClean="0">
                <a:solidFill>
                  <a:schemeClr val="accent3">
                    <a:lumMod val="75000"/>
                  </a:schemeClr>
                </a:solidFill>
              </a:rPr>
              <a:t>also high negative correlation between no of stops and price.</a:t>
            </a:r>
            <a:endParaRPr lang="en-US" dirty="0">
              <a:solidFill>
                <a:schemeClr val="accent3">
                  <a:lumMod val="75000"/>
                </a:schemeClr>
              </a:solidFill>
            </a:endParaRP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634360" y="1955565"/>
            <a:ext cx="5092962" cy="3803845"/>
          </a:xfrm>
          <a:prstGeom prst="rect">
            <a:avLst/>
          </a:prstGeom>
        </p:spPr>
      </p:pic>
    </p:spTree>
    <p:extLst>
      <p:ext uri="{BB962C8B-B14F-4D97-AF65-F5344CB8AC3E}">
        <p14:creationId xmlns:p14="http://schemas.microsoft.com/office/powerpoint/2010/main" val="416321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D164-B6C3-48AC-AB03-C8F495176BEB}"/>
              </a:ext>
            </a:extLst>
          </p:cNvPr>
          <p:cNvSpPr>
            <a:spLocks noGrp="1"/>
          </p:cNvSpPr>
          <p:nvPr>
            <p:ph type="title"/>
          </p:nvPr>
        </p:nvSpPr>
        <p:spPr/>
        <p:txBody>
          <a:bodyPr/>
          <a:lstStyle/>
          <a:p>
            <a:r>
              <a:rPr lang="en-US" dirty="0" smtClean="0"/>
              <a:t>MACHINE LEARNING MODELS</a:t>
            </a:r>
            <a:endParaRPr lang="en-US" dirty="0"/>
          </a:p>
        </p:txBody>
      </p:sp>
      <p:sp>
        <p:nvSpPr>
          <p:cNvPr id="3" name="Content Placeholder 2"/>
          <p:cNvSpPr>
            <a:spLocks noGrp="1"/>
          </p:cNvSpPr>
          <p:nvPr>
            <p:ph idx="1"/>
          </p:nvPr>
        </p:nvSpPr>
        <p:spPr>
          <a:xfrm>
            <a:off x="581193" y="2645035"/>
            <a:ext cx="11029615" cy="3678303"/>
          </a:xfrm>
        </p:spPr>
        <p:txBody>
          <a:bodyPr/>
          <a:lstStyle/>
          <a:p>
            <a:r>
              <a:rPr lang="en-US" dirty="0" smtClean="0"/>
              <a:t>LINEAR REGRESSION</a:t>
            </a:r>
          </a:p>
          <a:p>
            <a:pPr lvl="1"/>
            <a:r>
              <a:rPr lang="en-US" dirty="0"/>
              <a:t>RMSE: -0.15382690702196586</a:t>
            </a:r>
          </a:p>
          <a:p>
            <a:r>
              <a:rPr lang="en-US" dirty="0" smtClean="0"/>
              <a:t>RANDOM FOREST REGRESSION</a:t>
            </a:r>
          </a:p>
          <a:p>
            <a:pPr lvl="1"/>
            <a:r>
              <a:rPr lang="en-US" dirty="0"/>
              <a:t>RMSE: -0.08553874202794202</a:t>
            </a:r>
          </a:p>
          <a:p>
            <a:r>
              <a:rPr lang="en-US" dirty="0" smtClean="0"/>
              <a:t>ADA BOOST REGRESSOR</a:t>
            </a:r>
          </a:p>
          <a:p>
            <a:pPr lvl="1"/>
            <a:r>
              <a:rPr lang="en-US" dirty="0"/>
              <a:t>RMSE: -0.28852171860706</a:t>
            </a:r>
          </a:p>
          <a:p>
            <a:r>
              <a:rPr lang="en-US" dirty="0" smtClean="0"/>
              <a:t>XGB REGRESSOR</a:t>
            </a:r>
          </a:p>
          <a:p>
            <a:pPr lvl="1"/>
            <a:r>
              <a:rPr lang="en-US" dirty="0"/>
              <a:t>RMSE: -0.0778318696839152</a:t>
            </a:r>
          </a:p>
        </p:txBody>
      </p:sp>
      <p:sp>
        <p:nvSpPr>
          <p:cNvPr id="10" name="TextBox 9"/>
          <p:cNvSpPr txBox="1"/>
          <p:nvPr/>
        </p:nvSpPr>
        <p:spPr>
          <a:xfrm>
            <a:off x="581192" y="1857330"/>
            <a:ext cx="10272299" cy="923330"/>
          </a:xfrm>
          <a:prstGeom prst="rect">
            <a:avLst/>
          </a:prstGeom>
          <a:noFill/>
        </p:spPr>
        <p:txBody>
          <a:bodyPr wrap="none" rtlCol="0">
            <a:spAutoFit/>
          </a:bodyPr>
          <a:lstStyle/>
          <a:p>
            <a:r>
              <a:rPr lang="en-US" dirty="0" smtClean="0"/>
              <a:t>RMSE </a:t>
            </a:r>
            <a:r>
              <a:rPr lang="en-US" dirty="0"/>
              <a:t>between the predicted price(</a:t>
            </a:r>
            <a:r>
              <a:rPr lang="en-US" dirty="0" err="1"/>
              <a:t>y_pred</a:t>
            </a:r>
            <a:r>
              <a:rPr lang="en-US" dirty="0"/>
              <a:t>) and the observed price(</a:t>
            </a:r>
            <a:r>
              <a:rPr lang="en-US" dirty="0" err="1"/>
              <a:t>y_true</a:t>
            </a:r>
            <a:r>
              <a:rPr lang="en-US" dirty="0" smtClean="0"/>
              <a:t>) is calculated using the formulae:</a:t>
            </a:r>
          </a:p>
          <a:p>
            <a:endParaRPr lang="en-US" dirty="0" smtClean="0"/>
          </a:p>
          <a:p>
            <a:r>
              <a:rPr lang="en-US" dirty="0" smtClean="0"/>
              <a:t>-</a:t>
            </a:r>
            <a:r>
              <a:rPr lang="en-US" dirty="0" err="1"/>
              <a:t>np.sqrt</a:t>
            </a:r>
            <a:r>
              <a:rPr lang="en-US" dirty="0"/>
              <a:t>(</a:t>
            </a:r>
            <a:r>
              <a:rPr lang="en-US" dirty="0" err="1"/>
              <a:t>np.square</a:t>
            </a:r>
            <a:r>
              <a:rPr lang="en-US" dirty="0"/>
              <a:t>(np.log10(</a:t>
            </a:r>
            <a:r>
              <a:rPr lang="en-US" dirty="0" err="1"/>
              <a:t>y_pred</a:t>
            </a:r>
            <a:r>
              <a:rPr lang="en-US" dirty="0"/>
              <a:t> +1) - np.log10(</a:t>
            </a:r>
            <a:r>
              <a:rPr lang="en-US" dirty="0" err="1"/>
              <a:t>y_true</a:t>
            </a:r>
            <a:r>
              <a:rPr lang="en-US" dirty="0"/>
              <a:t> +1)).mean())</a:t>
            </a:r>
          </a:p>
        </p:txBody>
      </p:sp>
    </p:spTree>
    <p:extLst>
      <p:ext uri="{BB962C8B-B14F-4D97-AF65-F5344CB8AC3E}">
        <p14:creationId xmlns:p14="http://schemas.microsoft.com/office/powerpoint/2010/main" val="97238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Random Forest algorithm has the lowest RMSE. Therefore, it is recommended to use Random Forest model for training the data in order to predict flight prices.</a:t>
            </a:r>
          </a:p>
        </p:txBody>
      </p:sp>
    </p:spTree>
    <p:extLst>
      <p:ext uri="{BB962C8B-B14F-4D97-AF65-F5344CB8AC3E}">
        <p14:creationId xmlns:p14="http://schemas.microsoft.com/office/powerpoint/2010/main" val="3808960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403</TotalTime>
  <Words>364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Gill Sans MT</vt:lpstr>
      <vt:lpstr>Wingdings</vt:lpstr>
      <vt:lpstr>Wingdings 2</vt:lpstr>
      <vt:lpstr>Dividend</vt:lpstr>
      <vt:lpstr>Problem Statement </vt:lpstr>
      <vt:lpstr>Data</vt:lpstr>
      <vt:lpstr>Analysis of Data</vt:lpstr>
      <vt:lpstr>Analysis of Data</vt:lpstr>
      <vt:lpstr>observations</vt:lpstr>
      <vt:lpstr>correlation</vt:lpstr>
      <vt:lpstr>MACHINE LEARNING MODELS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Rental Prediction</dc:title>
  <dc:creator>gokul ve</dc:creator>
  <cp:lastModifiedBy>User</cp:lastModifiedBy>
  <cp:revision>27</cp:revision>
  <dcterms:created xsi:type="dcterms:W3CDTF">2020-10-09T07:49:39Z</dcterms:created>
  <dcterms:modified xsi:type="dcterms:W3CDTF">2020-10-31T13:09:27Z</dcterms:modified>
</cp:coreProperties>
</file>