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1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781827636524E-2"/>
          <c:y val="2.6668601110650832E-2"/>
          <c:w val="0.94666243634472691"/>
          <c:h val="0.9466627977786983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53975">
              <a:solidFill>
                <a:schemeClr val="accent1"/>
              </a:solidFill>
            </a:ln>
          </c:spPr>
          <c:dPt>
            <c:idx val="0"/>
            <c:bubble3D val="0"/>
            <c:spPr>
              <a:solidFill>
                <a:schemeClr val="accent6"/>
              </a:solidFill>
              <a:ln w="539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41-4BE7-92E1-FE9981EFA0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539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41-4BE7-92E1-FE9981EFA0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539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41-4BE7-92E1-FE9981EFA0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539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41-4BE7-92E1-FE9981EFA0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53975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D26-45C8-9DEB-3722C9DC9276}"/>
              </c:ext>
            </c:extLst>
          </c:dPt>
          <c:cat>
            <c:strRef>
              <c:f>Sheet1!$A$2:$A$6</c:f>
              <c:strCache>
                <c:ptCount val="5"/>
                <c:pt idx="0">
                  <c:v>每日都吃</c:v>
                </c:pt>
                <c:pt idx="1">
                  <c:v>每周都吃</c:v>
                </c:pt>
                <c:pt idx="2">
                  <c:v>每月都吃</c:v>
                </c:pt>
                <c:pt idx="3">
                  <c:v>每半年都吃</c:v>
                </c:pt>
                <c:pt idx="4">
                  <c:v>每年都吃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3.2300000000000002E-2</c:v>
                </c:pt>
                <c:pt idx="1">
                  <c:v>0.52780000000000005</c:v>
                </c:pt>
                <c:pt idx="2">
                  <c:v>0.31059999999999999</c:v>
                </c:pt>
                <c:pt idx="3">
                  <c:v>4.8500000000000001E-2</c:v>
                </c:pt>
                <c:pt idx="4">
                  <c:v>5.0299999999999997E-2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541-4BE7-92E1-FE9981EFA0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4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等线" panose="02010600030101010101" pitchFamily="2" charset="-122"/>
          <a:ea typeface="等线" panose="02010600030101010101" pitchFamily="2" charset="-122"/>
          <a:sym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CB1FB-CD8B-9F4F-BEF4-824F065A7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6D6C0D-8C9D-3B95-6767-7DE9E575D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F344C-911E-6A9F-3EF3-E3EDE1AF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B5DD-211D-4E05-9E40-C23A6059760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ED539-29F9-991C-40EC-FD9BBD4F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6E988-AEA4-2D89-70DE-A7BECFDC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F39D-D2E5-4830-82E0-BADA3116E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B6145-4724-F123-DDF4-269CA39A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1A0AB0-CE82-FF13-F7FF-9EA35A1F8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4D44C-BE1D-BC9E-BB7F-A48E8B6F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B5DD-211D-4E05-9E40-C23A6059760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01715-4CB2-7522-1EBF-73B35159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01DEE-E01E-8350-EF61-25E1A63B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F39D-D2E5-4830-82E0-BADA3116E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1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7AE9DF-937A-0712-05AF-69CCEB0E5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1303CC-03C9-AE48-D2A9-2F16E2B96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9C911-6FFB-D127-6863-F470000A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B5DD-211D-4E05-9E40-C23A6059760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1B130-4C6B-9BDC-5DFC-CE8AD55D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A4D29-0BDA-A016-E2CC-74F0CADE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F39D-D2E5-4830-82E0-BADA3116E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65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>
            <a:extLst>
              <a:ext uri="{FF2B5EF4-FFF2-40B4-BE49-F238E27FC236}">
                <a16:creationId xmlns:a16="http://schemas.microsoft.com/office/drawing/2014/main" id="{0814B910-80B9-4BB1-43E6-1FA61BA4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</p:spPr>
        <p:txBody>
          <a:bodyPr/>
          <a:lstStyle/>
          <a:p>
            <a:fld id="{6F18EE87-E84D-4794-AAE5-5EBFA06D5749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2FE8693-2464-F79E-9782-627605EE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9E75299B-6920-5112-4023-DDC36F73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4"/>
            <a:ext cx="2547595" cy="206381"/>
          </a:xfrm>
        </p:spPr>
        <p:txBody>
          <a:bodyPr/>
          <a:lstStyle/>
          <a:p>
            <a:fld id="{56FD9163-3264-45B9-8805-38B3DB57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5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148F6-C2AB-2123-D86C-7ADDA49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9446F-B6D3-E63A-EF00-E67B44F9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71E86-2E4C-0933-8D08-61B264C3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B5DD-211D-4E05-9E40-C23A6059760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4900C-8F49-F22B-31CB-48D40A83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8461A-6FAA-4C95-D018-B0948169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F39D-D2E5-4830-82E0-BADA3116E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1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796DA-A703-326D-9458-19983470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97306-82FB-1A30-95D5-9C3CD3A5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0EC2D-391F-3D0A-A399-908307B1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B5DD-211D-4E05-9E40-C23A6059760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66C7C-C8E9-A9AB-7F52-DA56BC3C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63788-170D-80FD-060F-8E1D00A4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F39D-D2E5-4830-82E0-BADA3116E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2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78176-18F8-C753-FD14-C605B337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03799-7645-0565-D7FE-A86750733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B009F5-F5F0-934E-A83F-509F2656A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B62B1-27DB-87EC-ACCB-48971CF5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B5DD-211D-4E05-9E40-C23A6059760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091A1-85D9-0C47-B103-F03BB090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8237F-9655-926F-0490-1886CC01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F39D-D2E5-4830-82E0-BADA3116E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A5E30-2BA9-DF8F-EE95-BD1D1FE6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9EA94-C21D-8A4E-685A-D253B3097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9E3D5-AB47-7FC4-2193-5E639A0C0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B37E6-D849-F93A-F027-CB5C4EE72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77685B-33AA-E944-8938-895BEB3EF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2425D1-0C04-D44C-22DD-6BC33724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B5DD-211D-4E05-9E40-C23A6059760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5B2C8E-D044-9F79-1CF4-7AC89F98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4D6B44-D882-467D-FD53-DA409094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F39D-D2E5-4830-82E0-BADA3116E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6C14E-A409-B509-EB1B-5775F0CC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D6926-0B67-D209-DED5-147CA04B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B5DD-211D-4E05-9E40-C23A6059760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F97247-1127-9EC0-632D-68BAE74C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43555-086A-1CD0-7DDF-B9B1627B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F39D-D2E5-4830-82E0-BADA3116E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8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8A290B-89E5-F143-28CF-98F900DB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B5DD-211D-4E05-9E40-C23A6059760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E609BE-1E7B-B4C1-D99C-9C468EB3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B0AFB4-2972-B293-5E4C-EB42C400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F39D-D2E5-4830-82E0-BADA3116E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AE2D6-1658-58D8-5FE4-104BDF1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0C69B-5892-1548-0CF2-59135EE7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133265-E437-4205-32DE-9D5A59853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F230A0-BFA6-E27C-12C6-1760E44C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B5DD-211D-4E05-9E40-C23A6059760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9F4EE-7C69-595C-6F4F-B670C6DB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73180-4272-53E1-508C-15CAC8A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F39D-D2E5-4830-82E0-BADA3116E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9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152F3-A211-BC41-36BD-1DD56175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23BF07-5E93-1BA4-0D0A-CD0DCA282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26329-061B-487E-7042-95492FBD0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A9C9B-3825-B4B1-58D8-F709EA95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B5DD-211D-4E05-9E40-C23A6059760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24EE3-BFD3-1901-3F15-34A7FDAF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30126-92FB-6A86-367D-0D9FAA16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F39D-D2E5-4830-82E0-BADA3116E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6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734422-79F7-0E73-1E0D-5A54EC3B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F3355-E828-872E-324B-362496A8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E131E-4AE5-C5CC-DE01-58DD90DC5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5B5DD-211D-4E05-9E40-C23A60597604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0768A-F04C-DDBF-66F3-897C5D398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AA4DE-283B-CFCE-AD95-1A6877E2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F39D-D2E5-4830-82E0-BADA3116E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9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26CA7-3449-6DAE-18D1-300D465E8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16CE8A-783D-14FB-4915-2EDA4E717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0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5ECB534-8366-8007-2242-0FD669F3D47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48625EA-9265-3E69-04B9-F6632978684A}"/>
                </a:ext>
              </a:extLst>
            </p:cNvPr>
            <p:cNvSpPr/>
            <p:nvPr/>
          </p:nvSpPr>
          <p:spPr>
            <a:xfrm flipH="1">
              <a:off x="0" y="0"/>
              <a:ext cx="12192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8269"/>
                </a:solidFill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0B295F23-575F-4619-8D1B-9CFD0860F240}"/>
                </a:ext>
              </a:extLst>
            </p:cNvPr>
            <p:cNvSpPr txBox="1"/>
            <p:nvPr/>
          </p:nvSpPr>
          <p:spPr>
            <a:xfrm>
              <a:off x="9377000" y="409916"/>
              <a:ext cx="2151655" cy="34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200">
                  <a:solidFill>
                    <a:srgbClr val="92E2B6"/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alpha val="51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   数据来源：艾媒咨询</a:t>
              </a: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D8EC27EE-58CA-449F-925B-654C90166566}"/>
                </a:ext>
              </a:extLst>
            </p:cNvPr>
            <p:cNvSpPr txBox="1"/>
            <p:nvPr/>
          </p:nvSpPr>
          <p:spPr>
            <a:xfrm>
              <a:off x="628391" y="409916"/>
              <a:ext cx="2329404" cy="34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>
                      <a:alpha val="51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Designed by OfficePLUS</a:t>
              </a:r>
              <a:endParaRPr lang="zh-CN" altLang="en-US" sz="1200" dirty="0">
                <a:solidFill>
                  <a:schemeClr val="bg1">
                    <a:alpha val="51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aphicFrame>
          <p:nvGraphicFramePr>
            <p:cNvPr id="3" name="图表 2">
              <a:extLst>
                <a:ext uri="{FF2B5EF4-FFF2-40B4-BE49-F238E27FC236}">
                  <a16:creationId xmlns:a16="http://schemas.microsoft.com/office/drawing/2014/main" id="{FA0C675B-9FA6-CF92-0D35-2A32C7F62F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1723872"/>
                </p:ext>
              </p:extLst>
            </p:nvPr>
          </p:nvGraphicFramePr>
          <p:xfrm>
            <a:off x="3275038" y="485395"/>
            <a:ext cx="5959167" cy="59591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12E010F-13B7-88EE-296A-6493B070FD9C}"/>
                </a:ext>
              </a:extLst>
            </p:cNvPr>
            <p:cNvSpPr txBox="1">
              <a:spLocks/>
            </p:cNvSpPr>
            <p:nvPr/>
          </p:nvSpPr>
          <p:spPr>
            <a:xfrm>
              <a:off x="686577" y="4874507"/>
              <a:ext cx="3329895" cy="1200329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7200" dirty="0">
                  <a:ln w="6350">
                    <a:noFill/>
                  </a:ln>
                  <a:solidFill>
                    <a:schemeClr val="bg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螺蛳粉</a:t>
              </a:r>
            </a:p>
          </p:txBody>
        </p:sp>
        <p:pic>
          <p:nvPicPr>
            <p:cNvPr id="6279" name="图片 6278">
              <a:extLst>
                <a:ext uri="{FF2B5EF4-FFF2-40B4-BE49-F238E27FC236}">
                  <a16:creationId xmlns:a16="http://schemas.microsoft.com/office/drawing/2014/main" id="{789A786D-EDF2-C030-A6C3-7DBEDAA94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41326" y="1122213"/>
              <a:ext cx="5137305" cy="4516377"/>
            </a:xfrm>
            <a:prstGeom prst="rect">
              <a:avLst/>
            </a:prstGeom>
            <a:effectLst>
              <a:outerShdw blurRad="558800" dir="3960000" algn="tl" rotWithShape="0">
                <a:srgbClr val="995320"/>
              </a:outerShdw>
            </a:effectLst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3971A21-5482-6A10-C8BF-D02BC4798264}"/>
                </a:ext>
              </a:extLst>
            </p:cNvPr>
            <p:cNvGrpSpPr/>
            <p:nvPr/>
          </p:nvGrpSpPr>
          <p:grpSpPr>
            <a:xfrm rot="19000492" flipH="1" flipV="1">
              <a:off x="3117671" y="1238599"/>
              <a:ext cx="1653655" cy="587106"/>
              <a:chOff x="4990718" y="3037903"/>
              <a:chExt cx="2207842" cy="783862"/>
            </a:xfrm>
          </p:grpSpPr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04FC2419-F5E3-85C4-6F59-5EEA3E1B3194}"/>
                  </a:ext>
                </a:extLst>
              </p:cNvPr>
              <p:cNvSpPr/>
              <p:nvPr/>
            </p:nvSpPr>
            <p:spPr>
              <a:xfrm>
                <a:off x="5533873" y="3303387"/>
                <a:ext cx="1664687" cy="518378"/>
              </a:xfrm>
              <a:custGeom>
                <a:avLst/>
                <a:gdLst>
                  <a:gd name="connsiteX0" fmla="*/ 356206 w 1664687"/>
                  <a:gd name="connsiteY0" fmla="*/ 492582 h 518379"/>
                  <a:gd name="connsiteX1" fmla="*/ 1384906 w 1664687"/>
                  <a:gd name="connsiteY1" fmla="*/ 335896 h 518379"/>
                  <a:gd name="connsiteX2" fmla="*/ 1531496 w 1664687"/>
                  <a:gd name="connsiteY2" fmla="*/ 24238 h 518379"/>
                  <a:gd name="connsiteX3" fmla="*/ 331346 w 1664687"/>
                  <a:gd name="connsiteY3" fmla="*/ 42621 h 518379"/>
                  <a:gd name="connsiteX4" fmla="*/ 11400 w 1664687"/>
                  <a:gd name="connsiteY4" fmla="*/ 323037 h 518379"/>
                  <a:gd name="connsiteX5" fmla="*/ 356206 w 1664687"/>
                  <a:gd name="connsiteY5" fmla="*/ 492582 h 518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64687" h="518379">
                    <a:moveTo>
                      <a:pt x="356206" y="492582"/>
                    </a:moveTo>
                    <a:cubicBezTo>
                      <a:pt x="356206" y="492582"/>
                      <a:pt x="998096" y="610025"/>
                      <a:pt x="1384906" y="335896"/>
                    </a:cubicBezTo>
                    <a:cubicBezTo>
                      <a:pt x="1771716" y="61766"/>
                      <a:pt x="1690563" y="-56725"/>
                      <a:pt x="1531496" y="24238"/>
                    </a:cubicBezTo>
                    <a:cubicBezTo>
                      <a:pt x="1372428" y="105200"/>
                      <a:pt x="680627" y="142443"/>
                      <a:pt x="331346" y="42621"/>
                    </a:cubicBezTo>
                    <a:cubicBezTo>
                      <a:pt x="-17936" y="-57201"/>
                      <a:pt x="-19746" y="258172"/>
                      <a:pt x="11400" y="323037"/>
                    </a:cubicBezTo>
                    <a:cubicBezTo>
                      <a:pt x="42547" y="387902"/>
                      <a:pt x="213236" y="465341"/>
                      <a:pt x="356206" y="492582"/>
                    </a:cubicBezTo>
                    <a:close/>
                  </a:path>
                </a:pathLst>
              </a:custGeom>
              <a:solidFill>
                <a:srgbClr val="E92B0D"/>
              </a:solidFill>
              <a:ln w="12700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31008D20-BF78-BA7F-A4A1-5E463B9A1425}"/>
                  </a:ext>
                </a:extLst>
              </p:cNvPr>
              <p:cNvSpPr/>
              <p:nvPr/>
            </p:nvSpPr>
            <p:spPr>
              <a:xfrm>
                <a:off x="4990718" y="3037903"/>
                <a:ext cx="817220" cy="643889"/>
              </a:xfrm>
              <a:custGeom>
                <a:avLst/>
                <a:gdLst>
                  <a:gd name="connsiteX0" fmla="*/ 607897 w 817220"/>
                  <a:gd name="connsiteY0" fmla="*/ 643100 h 643889"/>
                  <a:gd name="connsiteX1" fmla="*/ 672857 w 817220"/>
                  <a:gd name="connsiteY1" fmla="*/ 566900 h 643889"/>
                  <a:gd name="connsiteX2" fmla="*/ 721816 w 817220"/>
                  <a:gd name="connsiteY2" fmla="*/ 479651 h 643889"/>
                  <a:gd name="connsiteX3" fmla="*/ 754010 w 817220"/>
                  <a:gd name="connsiteY3" fmla="*/ 417358 h 643889"/>
                  <a:gd name="connsiteX4" fmla="*/ 794873 w 817220"/>
                  <a:gd name="connsiteY4" fmla="*/ 339444 h 643889"/>
                  <a:gd name="connsiteX5" fmla="*/ 672857 w 817220"/>
                  <a:gd name="connsiteY5" fmla="*/ 264481 h 643889"/>
                  <a:gd name="connsiteX6" fmla="*/ 506836 w 817220"/>
                  <a:gd name="connsiteY6" fmla="*/ 361160 h 643889"/>
                  <a:gd name="connsiteX7" fmla="*/ 61353 w 817220"/>
                  <a:gd name="connsiteY7" fmla="*/ -790 h 643889"/>
                  <a:gd name="connsiteX8" fmla="*/ -1037 w 817220"/>
                  <a:gd name="connsiteY8" fmla="*/ 49883 h 643889"/>
                  <a:gd name="connsiteX9" fmla="*/ 220134 w 817220"/>
                  <a:gd name="connsiteY9" fmla="*/ 331156 h 643889"/>
                  <a:gd name="connsiteX10" fmla="*/ 486263 w 817220"/>
                  <a:gd name="connsiteY10" fmla="*/ 439551 h 643889"/>
                  <a:gd name="connsiteX11" fmla="*/ 607897 w 817220"/>
                  <a:gd name="connsiteY11" fmla="*/ 643100 h 643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7220" h="643889">
                    <a:moveTo>
                      <a:pt x="607897" y="643100"/>
                    </a:moveTo>
                    <a:cubicBezTo>
                      <a:pt x="607897" y="643100"/>
                      <a:pt x="678381" y="641481"/>
                      <a:pt x="672857" y="566900"/>
                    </a:cubicBezTo>
                    <a:cubicBezTo>
                      <a:pt x="667333" y="492320"/>
                      <a:pt x="681335" y="473460"/>
                      <a:pt x="721816" y="479651"/>
                    </a:cubicBezTo>
                    <a:cubicBezTo>
                      <a:pt x="762297" y="485843"/>
                      <a:pt x="779918" y="448504"/>
                      <a:pt x="754010" y="417358"/>
                    </a:cubicBezTo>
                    <a:cubicBezTo>
                      <a:pt x="728103" y="386211"/>
                      <a:pt x="755819" y="342587"/>
                      <a:pt x="794873" y="339444"/>
                    </a:cubicBezTo>
                    <a:cubicBezTo>
                      <a:pt x="833925" y="336300"/>
                      <a:pt x="832973" y="255052"/>
                      <a:pt x="672857" y="264481"/>
                    </a:cubicBezTo>
                    <a:cubicBezTo>
                      <a:pt x="512742" y="273912"/>
                      <a:pt x="506836" y="361160"/>
                      <a:pt x="506836" y="361160"/>
                    </a:cubicBezTo>
                    <a:cubicBezTo>
                      <a:pt x="441399" y="361160"/>
                      <a:pt x="126694" y="217714"/>
                      <a:pt x="61353" y="-790"/>
                    </a:cubicBezTo>
                    <a:lnTo>
                      <a:pt x="-1037" y="49883"/>
                    </a:lnTo>
                    <a:cubicBezTo>
                      <a:pt x="-1037" y="49883"/>
                      <a:pt x="51923" y="230858"/>
                      <a:pt x="220134" y="331156"/>
                    </a:cubicBezTo>
                    <a:cubicBezTo>
                      <a:pt x="388345" y="431455"/>
                      <a:pt x="486263" y="439551"/>
                      <a:pt x="486263" y="439551"/>
                    </a:cubicBezTo>
                    <a:cubicBezTo>
                      <a:pt x="486263" y="439551"/>
                      <a:pt x="431780" y="588617"/>
                      <a:pt x="607897" y="643100"/>
                    </a:cubicBezTo>
                    <a:close/>
                  </a:path>
                </a:pathLst>
              </a:custGeom>
              <a:solidFill>
                <a:srgbClr val="3F8E23"/>
              </a:solidFill>
              <a:ln w="12700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A503146C-D9F8-876E-5D73-DF4B0AD665D2}"/>
                  </a:ext>
                </a:extLst>
              </p:cNvPr>
              <p:cNvSpPr/>
              <p:nvPr/>
            </p:nvSpPr>
            <p:spPr>
              <a:xfrm>
                <a:off x="5946100" y="3455193"/>
                <a:ext cx="469386" cy="106064"/>
              </a:xfrm>
              <a:custGeom>
                <a:avLst/>
                <a:gdLst>
                  <a:gd name="connsiteX0" fmla="*/ 25609 w 469386"/>
                  <a:gd name="connsiteY0" fmla="*/ -790 h 106064"/>
                  <a:gd name="connsiteX1" fmla="*/ 425659 w 469386"/>
                  <a:gd name="connsiteY1" fmla="*/ 23118 h 106064"/>
                  <a:gd name="connsiteX2" fmla="*/ 352508 w 469386"/>
                  <a:gd name="connsiteY2" fmla="*/ 104748 h 106064"/>
                  <a:gd name="connsiteX3" fmla="*/ 25609 w 469386"/>
                  <a:gd name="connsiteY3" fmla="*/ -790 h 10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386" h="106064">
                    <a:moveTo>
                      <a:pt x="25609" y="-790"/>
                    </a:moveTo>
                    <a:cubicBezTo>
                      <a:pt x="25609" y="-790"/>
                      <a:pt x="343363" y="25309"/>
                      <a:pt x="425659" y="23118"/>
                    </a:cubicBezTo>
                    <a:cubicBezTo>
                      <a:pt x="507956" y="20928"/>
                      <a:pt x="464617" y="98747"/>
                      <a:pt x="352508" y="104748"/>
                    </a:cubicBezTo>
                    <a:cubicBezTo>
                      <a:pt x="240399" y="110748"/>
                      <a:pt x="-97644" y="64933"/>
                      <a:pt x="25609" y="-7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9D6971CA-D4BF-42DE-C7A2-4764A0B5F9F2}"/>
                  </a:ext>
                </a:extLst>
              </p:cNvPr>
              <p:cNvSpPr/>
              <p:nvPr/>
            </p:nvSpPr>
            <p:spPr>
              <a:xfrm>
                <a:off x="6501076" y="3467685"/>
                <a:ext cx="61910" cy="61957"/>
              </a:xfrm>
              <a:custGeom>
                <a:avLst/>
                <a:gdLst>
                  <a:gd name="connsiteX0" fmla="*/ 56041 w 61910"/>
                  <a:gd name="connsiteY0" fmla="*/ 13579 h 61957"/>
                  <a:gd name="connsiteX1" fmla="*/ 46516 w 61910"/>
                  <a:gd name="connsiteY1" fmla="*/ 56318 h 61957"/>
                  <a:gd name="connsiteX2" fmla="*/ 3843 w 61910"/>
                  <a:gd name="connsiteY2" fmla="*/ 46840 h 61957"/>
                  <a:gd name="connsiteX3" fmla="*/ 13272 w 61910"/>
                  <a:gd name="connsiteY3" fmla="*/ 4102 h 61957"/>
                  <a:gd name="connsiteX4" fmla="*/ 13368 w 61910"/>
                  <a:gd name="connsiteY4" fmla="*/ 4054 h 61957"/>
                  <a:gd name="connsiteX5" fmla="*/ 55945 w 61910"/>
                  <a:gd name="connsiteY5" fmla="*/ 13484 h 61957"/>
                  <a:gd name="connsiteX6" fmla="*/ 56041 w 61910"/>
                  <a:gd name="connsiteY6" fmla="*/ 13579 h 6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910" h="61957">
                    <a:moveTo>
                      <a:pt x="56041" y="13579"/>
                    </a:moveTo>
                    <a:cubicBezTo>
                      <a:pt x="65184" y="28000"/>
                      <a:pt x="60993" y="47136"/>
                      <a:pt x="46516" y="56318"/>
                    </a:cubicBezTo>
                    <a:cubicBezTo>
                      <a:pt x="32133" y="65500"/>
                      <a:pt x="12988" y="61261"/>
                      <a:pt x="3843" y="46840"/>
                    </a:cubicBezTo>
                    <a:cubicBezTo>
                      <a:pt x="-5396" y="32420"/>
                      <a:pt x="-1109" y="13284"/>
                      <a:pt x="13272" y="4102"/>
                    </a:cubicBezTo>
                    <a:cubicBezTo>
                      <a:pt x="13368" y="4082"/>
                      <a:pt x="13368" y="4073"/>
                      <a:pt x="13368" y="4054"/>
                    </a:cubicBezTo>
                    <a:cubicBezTo>
                      <a:pt x="27751" y="-5109"/>
                      <a:pt x="46801" y="-889"/>
                      <a:pt x="55945" y="13484"/>
                    </a:cubicBezTo>
                    <a:cubicBezTo>
                      <a:pt x="56041" y="13512"/>
                      <a:pt x="56041" y="13551"/>
                      <a:pt x="56041" y="135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E6C8BC9-8B07-1D81-AA63-75C52E591E0E}"/>
                </a:ext>
              </a:extLst>
            </p:cNvPr>
            <p:cNvGrpSpPr/>
            <p:nvPr/>
          </p:nvGrpSpPr>
          <p:grpSpPr>
            <a:xfrm rot="13452920" flipH="1" flipV="1">
              <a:off x="3154660" y="2685466"/>
              <a:ext cx="840813" cy="298519"/>
              <a:chOff x="4990718" y="3037903"/>
              <a:chExt cx="2207843" cy="783864"/>
            </a:xfrm>
          </p:grpSpPr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6F07476-0625-6322-F678-BE6AD9CF897F}"/>
                  </a:ext>
                </a:extLst>
              </p:cNvPr>
              <p:cNvSpPr/>
              <p:nvPr/>
            </p:nvSpPr>
            <p:spPr>
              <a:xfrm>
                <a:off x="5533874" y="3303388"/>
                <a:ext cx="1664687" cy="518379"/>
              </a:xfrm>
              <a:custGeom>
                <a:avLst/>
                <a:gdLst>
                  <a:gd name="connsiteX0" fmla="*/ 356206 w 1664687"/>
                  <a:gd name="connsiteY0" fmla="*/ 492582 h 518379"/>
                  <a:gd name="connsiteX1" fmla="*/ 1384906 w 1664687"/>
                  <a:gd name="connsiteY1" fmla="*/ 335896 h 518379"/>
                  <a:gd name="connsiteX2" fmla="*/ 1531496 w 1664687"/>
                  <a:gd name="connsiteY2" fmla="*/ 24238 h 518379"/>
                  <a:gd name="connsiteX3" fmla="*/ 331346 w 1664687"/>
                  <a:gd name="connsiteY3" fmla="*/ 42621 h 518379"/>
                  <a:gd name="connsiteX4" fmla="*/ 11400 w 1664687"/>
                  <a:gd name="connsiteY4" fmla="*/ 323037 h 518379"/>
                  <a:gd name="connsiteX5" fmla="*/ 356206 w 1664687"/>
                  <a:gd name="connsiteY5" fmla="*/ 492582 h 518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64687" h="518379">
                    <a:moveTo>
                      <a:pt x="356206" y="492582"/>
                    </a:moveTo>
                    <a:cubicBezTo>
                      <a:pt x="356206" y="492582"/>
                      <a:pt x="998096" y="610025"/>
                      <a:pt x="1384906" y="335896"/>
                    </a:cubicBezTo>
                    <a:cubicBezTo>
                      <a:pt x="1771716" y="61766"/>
                      <a:pt x="1690563" y="-56725"/>
                      <a:pt x="1531496" y="24238"/>
                    </a:cubicBezTo>
                    <a:cubicBezTo>
                      <a:pt x="1372428" y="105200"/>
                      <a:pt x="680627" y="142443"/>
                      <a:pt x="331346" y="42621"/>
                    </a:cubicBezTo>
                    <a:cubicBezTo>
                      <a:pt x="-17936" y="-57201"/>
                      <a:pt x="-19746" y="258172"/>
                      <a:pt x="11400" y="323037"/>
                    </a:cubicBezTo>
                    <a:cubicBezTo>
                      <a:pt x="42547" y="387902"/>
                      <a:pt x="213236" y="465341"/>
                      <a:pt x="356206" y="492582"/>
                    </a:cubicBezTo>
                    <a:close/>
                  </a:path>
                </a:pathLst>
              </a:custGeom>
              <a:solidFill>
                <a:srgbClr val="E92B0D"/>
              </a:solidFill>
              <a:ln w="12700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C411302D-9CC8-135D-8190-3B3F41EE1A58}"/>
                  </a:ext>
                </a:extLst>
              </p:cNvPr>
              <p:cNvSpPr/>
              <p:nvPr/>
            </p:nvSpPr>
            <p:spPr>
              <a:xfrm>
                <a:off x="4990718" y="3037903"/>
                <a:ext cx="817220" cy="643889"/>
              </a:xfrm>
              <a:custGeom>
                <a:avLst/>
                <a:gdLst>
                  <a:gd name="connsiteX0" fmla="*/ 607897 w 817220"/>
                  <a:gd name="connsiteY0" fmla="*/ 643100 h 643889"/>
                  <a:gd name="connsiteX1" fmla="*/ 672857 w 817220"/>
                  <a:gd name="connsiteY1" fmla="*/ 566900 h 643889"/>
                  <a:gd name="connsiteX2" fmla="*/ 721816 w 817220"/>
                  <a:gd name="connsiteY2" fmla="*/ 479651 h 643889"/>
                  <a:gd name="connsiteX3" fmla="*/ 754010 w 817220"/>
                  <a:gd name="connsiteY3" fmla="*/ 417358 h 643889"/>
                  <a:gd name="connsiteX4" fmla="*/ 794873 w 817220"/>
                  <a:gd name="connsiteY4" fmla="*/ 339444 h 643889"/>
                  <a:gd name="connsiteX5" fmla="*/ 672857 w 817220"/>
                  <a:gd name="connsiteY5" fmla="*/ 264481 h 643889"/>
                  <a:gd name="connsiteX6" fmla="*/ 506836 w 817220"/>
                  <a:gd name="connsiteY6" fmla="*/ 361160 h 643889"/>
                  <a:gd name="connsiteX7" fmla="*/ 61353 w 817220"/>
                  <a:gd name="connsiteY7" fmla="*/ -790 h 643889"/>
                  <a:gd name="connsiteX8" fmla="*/ -1037 w 817220"/>
                  <a:gd name="connsiteY8" fmla="*/ 49883 h 643889"/>
                  <a:gd name="connsiteX9" fmla="*/ 220134 w 817220"/>
                  <a:gd name="connsiteY9" fmla="*/ 331156 h 643889"/>
                  <a:gd name="connsiteX10" fmla="*/ 486263 w 817220"/>
                  <a:gd name="connsiteY10" fmla="*/ 439551 h 643889"/>
                  <a:gd name="connsiteX11" fmla="*/ 607897 w 817220"/>
                  <a:gd name="connsiteY11" fmla="*/ 643100 h 643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7220" h="643889">
                    <a:moveTo>
                      <a:pt x="607897" y="643100"/>
                    </a:moveTo>
                    <a:cubicBezTo>
                      <a:pt x="607897" y="643100"/>
                      <a:pt x="678381" y="641481"/>
                      <a:pt x="672857" y="566900"/>
                    </a:cubicBezTo>
                    <a:cubicBezTo>
                      <a:pt x="667333" y="492320"/>
                      <a:pt x="681335" y="473460"/>
                      <a:pt x="721816" y="479651"/>
                    </a:cubicBezTo>
                    <a:cubicBezTo>
                      <a:pt x="762297" y="485843"/>
                      <a:pt x="779918" y="448504"/>
                      <a:pt x="754010" y="417358"/>
                    </a:cubicBezTo>
                    <a:cubicBezTo>
                      <a:pt x="728103" y="386211"/>
                      <a:pt x="755819" y="342587"/>
                      <a:pt x="794873" y="339444"/>
                    </a:cubicBezTo>
                    <a:cubicBezTo>
                      <a:pt x="833925" y="336300"/>
                      <a:pt x="832973" y="255052"/>
                      <a:pt x="672857" y="264481"/>
                    </a:cubicBezTo>
                    <a:cubicBezTo>
                      <a:pt x="512742" y="273912"/>
                      <a:pt x="506836" y="361160"/>
                      <a:pt x="506836" y="361160"/>
                    </a:cubicBezTo>
                    <a:cubicBezTo>
                      <a:pt x="441399" y="361160"/>
                      <a:pt x="126694" y="217714"/>
                      <a:pt x="61353" y="-790"/>
                    </a:cubicBezTo>
                    <a:lnTo>
                      <a:pt x="-1037" y="49883"/>
                    </a:lnTo>
                    <a:cubicBezTo>
                      <a:pt x="-1037" y="49883"/>
                      <a:pt x="51923" y="230858"/>
                      <a:pt x="220134" y="331156"/>
                    </a:cubicBezTo>
                    <a:cubicBezTo>
                      <a:pt x="388345" y="431455"/>
                      <a:pt x="486263" y="439551"/>
                      <a:pt x="486263" y="439551"/>
                    </a:cubicBezTo>
                    <a:cubicBezTo>
                      <a:pt x="486263" y="439551"/>
                      <a:pt x="431780" y="588617"/>
                      <a:pt x="607897" y="643100"/>
                    </a:cubicBezTo>
                    <a:close/>
                  </a:path>
                </a:pathLst>
              </a:custGeom>
              <a:solidFill>
                <a:srgbClr val="3F8E23"/>
              </a:solidFill>
              <a:ln w="12700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D830C72F-43E6-108A-0C48-75B6DA9E6873}"/>
                  </a:ext>
                </a:extLst>
              </p:cNvPr>
              <p:cNvSpPr/>
              <p:nvPr/>
            </p:nvSpPr>
            <p:spPr>
              <a:xfrm>
                <a:off x="5912039" y="3538001"/>
                <a:ext cx="469386" cy="106064"/>
              </a:xfrm>
              <a:custGeom>
                <a:avLst/>
                <a:gdLst>
                  <a:gd name="connsiteX0" fmla="*/ 25609 w 469386"/>
                  <a:gd name="connsiteY0" fmla="*/ -790 h 106064"/>
                  <a:gd name="connsiteX1" fmla="*/ 425659 w 469386"/>
                  <a:gd name="connsiteY1" fmla="*/ 23118 h 106064"/>
                  <a:gd name="connsiteX2" fmla="*/ 352508 w 469386"/>
                  <a:gd name="connsiteY2" fmla="*/ 104748 h 106064"/>
                  <a:gd name="connsiteX3" fmla="*/ 25609 w 469386"/>
                  <a:gd name="connsiteY3" fmla="*/ -790 h 10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386" h="106064">
                    <a:moveTo>
                      <a:pt x="25609" y="-790"/>
                    </a:moveTo>
                    <a:cubicBezTo>
                      <a:pt x="25609" y="-790"/>
                      <a:pt x="343363" y="25309"/>
                      <a:pt x="425659" y="23118"/>
                    </a:cubicBezTo>
                    <a:cubicBezTo>
                      <a:pt x="507956" y="20928"/>
                      <a:pt x="464617" y="98747"/>
                      <a:pt x="352508" y="104748"/>
                    </a:cubicBezTo>
                    <a:cubicBezTo>
                      <a:pt x="240399" y="110748"/>
                      <a:pt x="-97644" y="64933"/>
                      <a:pt x="25609" y="-7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3497D4C1-B291-C77F-6DB5-E1D38DB4C9DE}"/>
                  </a:ext>
                </a:extLst>
              </p:cNvPr>
              <p:cNvSpPr/>
              <p:nvPr/>
            </p:nvSpPr>
            <p:spPr>
              <a:xfrm>
                <a:off x="6501076" y="3553161"/>
                <a:ext cx="61909" cy="61958"/>
              </a:xfrm>
              <a:custGeom>
                <a:avLst/>
                <a:gdLst>
                  <a:gd name="connsiteX0" fmla="*/ 56041 w 61910"/>
                  <a:gd name="connsiteY0" fmla="*/ 13579 h 61957"/>
                  <a:gd name="connsiteX1" fmla="*/ 46516 w 61910"/>
                  <a:gd name="connsiteY1" fmla="*/ 56318 h 61957"/>
                  <a:gd name="connsiteX2" fmla="*/ 3843 w 61910"/>
                  <a:gd name="connsiteY2" fmla="*/ 46840 h 61957"/>
                  <a:gd name="connsiteX3" fmla="*/ 13272 w 61910"/>
                  <a:gd name="connsiteY3" fmla="*/ 4102 h 61957"/>
                  <a:gd name="connsiteX4" fmla="*/ 13368 w 61910"/>
                  <a:gd name="connsiteY4" fmla="*/ 4054 h 61957"/>
                  <a:gd name="connsiteX5" fmla="*/ 55945 w 61910"/>
                  <a:gd name="connsiteY5" fmla="*/ 13484 h 61957"/>
                  <a:gd name="connsiteX6" fmla="*/ 56041 w 61910"/>
                  <a:gd name="connsiteY6" fmla="*/ 13579 h 6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910" h="61957">
                    <a:moveTo>
                      <a:pt x="56041" y="13579"/>
                    </a:moveTo>
                    <a:cubicBezTo>
                      <a:pt x="65184" y="28000"/>
                      <a:pt x="60993" y="47136"/>
                      <a:pt x="46516" y="56318"/>
                    </a:cubicBezTo>
                    <a:cubicBezTo>
                      <a:pt x="32133" y="65500"/>
                      <a:pt x="12988" y="61261"/>
                      <a:pt x="3843" y="46840"/>
                    </a:cubicBezTo>
                    <a:cubicBezTo>
                      <a:pt x="-5396" y="32420"/>
                      <a:pt x="-1109" y="13284"/>
                      <a:pt x="13272" y="4102"/>
                    </a:cubicBezTo>
                    <a:cubicBezTo>
                      <a:pt x="13368" y="4082"/>
                      <a:pt x="13368" y="4073"/>
                      <a:pt x="13368" y="4054"/>
                    </a:cubicBezTo>
                    <a:cubicBezTo>
                      <a:pt x="27751" y="-5109"/>
                      <a:pt x="46801" y="-889"/>
                      <a:pt x="55945" y="13484"/>
                    </a:cubicBezTo>
                    <a:cubicBezTo>
                      <a:pt x="56041" y="13512"/>
                      <a:pt x="56041" y="13551"/>
                      <a:pt x="56041" y="135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290" name="组合 6289">
              <a:extLst>
                <a:ext uri="{FF2B5EF4-FFF2-40B4-BE49-F238E27FC236}">
                  <a16:creationId xmlns:a16="http://schemas.microsoft.com/office/drawing/2014/main" id="{7A488C3D-E839-DF4E-EEA8-6CF80D6F4DD8}"/>
                </a:ext>
              </a:extLst>
            </p:cNvPr>
            <p:cNvGrpSpPr/>
            <p:nvPr/>
          </p:nvGrpSpPr>
          <p:grpSpPr>
            <a:xfrm>
              <a:off x="8827768" y="1824495"/>
              <a:ext cx="2691131" cy="938801"/>
              <a:chOff x="9150187" y="1055212"/>
              <a:chExt cx="2691131" cy="938801"/>
            </a:xfrm>
          </p:grpSpPr>
          <p:sp>
            <p:nvSpPr>
              <p:cNvPr id="6287" name="任意多边形: 形状 6286">
                <a:extLst>
                  <a:ext uri="{FF2B5EF4-FFF2-40B4-BE49-F238E27FC236}">
                    <a16:creationId xmlns:a16="http://schemas.microsoft.com/office/drawing/2014/main" id="{8B9D6435-085F-35CA-A0B5-5C8F1EFFC17B}"/>
                  </a:ext>
                </a:extLst>
              </p:cNvPr>
              <p:cNvSpPr/>
              <p:nvPr/>
            </p:nvSpPr>
            <p:spPr>
              <a:xfrm flipH="1" flipV="1">
                <a:off x="9150187" y="1638773"/>
                <a:ext cx="2691131" cy="355240"/>
              </a:xfrm>
              <a:custGeom>
                <a:avLst/>
                <a:gdLst>
                  <a:gd name="connsiteX0" fmla="*/ 0 w 3410857"/>
                  <a:gd name="connsiteY0" fmla="*/ 1277257 h 1277257"/>
                  <a:gd name="connsiteX1" fmla="*/ 2206172 w 3410857"/>
                  <a:gd name="connsiteY1" fmla="*/ 1277257 h 1277257"/>
                  <a:gd name="connsiteX2" fmla="*/ 3410857 w 3410857"/>
                  <a:gd name="connsiteY2" fmla="*/ 0 h 1277257"/>
                  <a:gd name="connsiteX0" fmla="*/ 0 w 2958420"/>
                  <a:gd name="connsiteY0" fmla="*/ 791482 h 791482"/>
                  <a:gd name="connsiteX1" fmla="*/ 2206172 w 2958420"/>
                  <a:gd name="connsiteY1" fmla="*/ 791482 h 791482"/>
                  <a:gd name="connsiteX2" fmla="*/ 2958420 w 2958420"/>
                  <a:gd name="connsiteY2" fmla="*/ 0 h 791482"/>
                  <a:gd name="connsiteX0" fmla="*/ 0 w 2715006"/>
                  <a:gd name="connsiteY0" fmla="*/ 533836 h 533836"/>
                  <a:gd name="connsiteX1" fmla="*/ 2206172 w 2715006"/>
                  <a:gd name="connsiteY1" fmla="*/ 533836 h 533836"/>
                  <a:gd name="connsiteX2" fmla="*/ 2715006 w 2715006"/>
                  <a:gd name="connsiteY2" fmla="*/ 0 h 533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5006" h="533836">
                    <a:moveTo>
                      <a:pt x="0" y="533836"/>
                    </a:moveTo>
                    <a:lnTo>
                      <a:pt x="2206172" y="533836"/>
                    </a:lnTo>
                    <a:lnTo>
                      <a:pt x="2715006" y="0"/>
                    </a:lnTo>
                  </a:path>
                </a:pathLst>
              </a:custGeom>
              <a:noFill/>
              <a:ln>
                <a:solidFill>
                  <a:srgbClr val="6B74C7">
                    <a:alpha val="64000"/>
                  </a:srgbClr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88" name="文本框 6287">
                <a:extLst>
                  <a:ext uri="{FF2B5EF4-FFF2-40B4-BE49-F238E27FC236}">
                    <a16:creationId xmlns:a16="http://schemas.microsoft.com/office/drawing/2014/main" id="{857C54AC-78A6-D8D0-16A6-09A963568D58}"/>
                  </a:ext>
                </a:extLst>
              </p:cNvPr>
              <p:cNvSpPr txBox="1"/>
              <p:nvPr/>
            </p:nvSpPr>
            <p:spPr>
              <a:xfrm flipH="1">
                <a:off x="10656176" y="1157880"/>
                <a:ext cx="1107996" cy="4033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每月都吃</a:t>
                </a:r>
                <a:endParaRPr lang="en-US" altLang="zh-CN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6289" name="文本框 6288">
                <a:extLst>
                  <a:ext uri="{FF2B5EF4-FFF2-40B4-BE49-F238E27FC236}">
                    <a16:creationId xmlns:a16="http://schemas.microsoft.com/office/drawing/2014/main" id="{AC5B88A7-EDAB-C532-4DA1-25B73EBBBF44}"/>
                  </a:ext>
                </a:extLst>
              </p:cNvPr>
              <p:cNvSpPr txBox="1"/>
              <p:nvPr/>
            </p:nvSpPr>
            <p:spPr>
              <a:xfrm flipH="1">
                <a:off x="9493741" y="1055212"/>
                <a:ext cx="1002197" cy="576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31.6%</a:t>
                </a:r>
                <a:endParaRPr lang="en-US" altLang="zh-CN" b="1" dirty="0">
                  <a:solidFill>
                    <a:schemeClr val="bg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</p:txBody>
          </p:sp>
        </p:grpSp>
        <p:sp>
          <p:nvSpPr>
            <p:cNvPr id="6295" name="文本框 6294">
              <a:extLst>
                <a:ext uri="{FF2B5EF4-FFF2-40B4-BE49-F238E27FC236}">
                  <a16:creationId xmlns:a16="http://schemas.microsoft.com/office/drawing/2014/main" id="{5FE08FAA-A920-BCF1-4C0B-F846072CC5A7}"/>
                </a:ext>
              </a:extLst>
            </p:cNvPr>
            <p:cNvSpPr txBox="1">
              <a:spLocks/>
            </p:cNvSpPr>
            <p:nvPr/>
          </p:nvSpPr>
          <p:spPr>
            <a:xfrm>
              <a:off x="686578" y="4364950"/>
              <a:ext cx="3329894" cy="46166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dirty="0">
                  <a:ln w="6350">
                    <a:noFill/>
                  </a:ln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消费者食用频率</a:t>
              </a:r>
            </a:p>
          </p:txBody>
        </p:sp>
        <p:grpSp>
          <p:nvGrpSpPr>
            <p:cNvPr id="6296" name="组合 6295">
              <a:extLst>
                <a:ext uri="{FF2B5EF4-FFF2-40B4-BE49-F238E27FC236}">
                  <a16:creationId xmlns:a16="http://schemas.microsoft.com/office/drawing/2014/main" id="{BA9FA8A1-043D-441B-D9CA-AFEE29425055}"/>
                </a:ext>
              </a:extLst>
            </p:cNvPr>
            <p:cNvGrpSpPr/>
            <p:nvPr/>
          </p:nvGrpSpPr>
          <p:grpSpPr>
            <a:xfrm flipH="1">
              <a:off x="796103" y="1937980"/>
              <a:ext cx="2832058" cy="1766399"/>
              <a:chOff x="9372497" y="399064"/>
              <a:chExt cx="2832058" cy="1766399"/>
            </a:xfrm>
          </p:grpSpPr>
          <p:sp>
            <p:nvSpPr>
              <p:cNvPr id="6297" name="任意多边形: 形状 6296">
                <a:extLst>
                  <a:ext uri="{FF2B5EF4-FFF2-40B4-BE49-F238E27FC236}">
                    <a16:creationId xmlns:a16="http://schemas.microsoft.com/office/drawing/2014/main" id="{1ABFF5D7-8B1B-ED9E-A972-79581280D338}"/>
                  </a:ext>
                </a:extLst>
              </p:cNvPr>
              <p:cNvSpPr/>
              <p:nvPr/>
            </p:nvSpPr>
            <p:spPr>
              <a:xfrm flipH="1" flipV="1">
                <a:off x="9372497" y="1638773"/>
                <a:ext cx="2784009" cy="526690"/>
              </a:xfrm>
              <a:custGeom>
                <a:avLst/>
                <a:gdLst>
                  <a:gd name="connsiteX0" fmla="*/ 0 w 3410857"/>
                  <a:gd name="connsiteY0" fmla="*/ 1277257 h 1277257"/>
                  <a:gd name="connsiteX1" fmla="*/ 2206172 w 3410857"/>
                  <a:gd name="connsiteY1" fmla="*/ 1277257 h 1277257"/>
                  <a:gd name="connsiteX2" fmla="*/ 3410857 w 3410857"/>
                  <a:gd name="connsiteY2" fmla="*/ 0 h 1277257"/>
                  <a:gd name="connsiteX0" fmla="*/ 0 w 2958420"/>
                  <a:gd name="connsiteY0" fmla="*/ 791482 h 791482"/>
                  <a:gd name="connsiteX1" fmla="*/ 2206172 w 2958420"/>
                  <a:gd name="connsiteY1" fmla="*/ 791482 h 791482"/>
                  <a:gd name="connsiteX2" fmla="*/ 2958420 w 2958420"/>
                  <a:gd name="connsiteY2" fmla="*/ 0 h 79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58420" h="791482">
                    <a:moveTo>
                      <a:pt x="0" y="791482"/>
                    </a:moveTo>
                    <a:lnTo>
                      <a:pt x="2206172" y="791482"/>
                    </a:lnTo>
                    <a:lnTo>
                      <a:pt x="2958420" y="0"/>
                    </a:lnTo>
                  </a:path>
                </a:pathLst>
              </a:custGeom>
              <a:noFill/>
              <a:ln>
                <a:solidFill>
                  <a:srgbClr val="6B74C7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8" name="文本框 6297">
                <a:extLst>
                  <a:ext uri="{FF2B5EF4-FFF2-40B4-BE49-F238E27FC236}">
                    <a16:creationId xmlns:a16="http://schemas.microsoft.com/office/drawing/2014/main" id="{7C8C39E3-E377-7874-208E-1F4B7DD1D555}"/>
                  </a:ext>
                </a:extLst>
              </p:cNvPr>
              <p:cNvSpPr txBox="1"/>
              <p:nvPr/>
            </p:nvSpPr>
            <p:spPr>
              <a:xfrm flipH="1">
                <a:off x="10776294" y="1033285"/>
                <a:ext cx="1415772" cy="50693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每周都吃</a:t>
                </a:r>
                <a:endParaRPr lang="en-US" altLang="zh-CN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6299" name="文本框 6298">
                <a:extLst>
                  <a:ext uri="{FF2B5EF4-FFF2-40B4-BE49-F238E27FC236}">
                    <a16:creationId xmlns:a16="http://schemas.microsoft.com/office/drawing/2014/main" id="{8B46BA4B-6D82-6A80-DEEC-681A79BB19FD}"/>
                  </a:ext>
                </a:extLst>
              </p:cNvPr>
              <p:cNvSpPr txBox="1"/>
              <p:nvPr/>
            </p:nvSpPr>
            <p:spPr>
              <a:xfrm flipH="1">
                <a:off x="10731075" y="399064"/>
                <a:ext cx="1473480" cy="71423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3600" b="1" dirty="0">
                    <a:solidFill>
                      <a:srgbClr val="FE752D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52.78%</a:t>
                </a:r>
                <a:endParaRPr lang="en-US" altLang="zh-CN" sz="2400" b="1" dirty="0">
                  <a:solidFill>
                    <a:srgbClr val="FE752D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</p:txBody>
          </p:sp>
        </p:grp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934D29E0-A1AD-F7C8-564B-0C1530ABC593}"/>
                </a:ext>
              </a:extLst>
            </p:cNvPr>
            <p:cNvGrpSpPr/>
            <p:nvPr/>
          </p:nvGrpSpPr>
          <p:grpSpPr>
            <a:xfrm>
              <a:off x="7720445" y="5525695"/>
              <a:ext cx="3812462" cy="686258"/>
              <a:chOff x="7817987" y="2648757"/>
              <a:chExt cx="3812462" cy="686258"/>
            </a:xfrm>
          </p:grpSpPr>
          <p:sp>
            <p:nvSpPr>
              <p:cNvPr id="226" name="任意多边形: 形状 225">
                <a:extLst>
                  <a:ext uri="{FF2B5EF4-FFF2-40B4-BE49-F238E27FC236}">
                    <a16:creationId xmlns:a16="http://schemas.microsoft.com/office/drawing/2014/main" id="{8E4501AE-7D36-32B5-F9CE-63251C550022}"/>
                  </a:ext>
                </a:extLst>
              </p:cNvPr>
              <p:cNvSpPr/>
              <p:nvPr/>
            </p:nvSpPr>
            <p:spPr>
              <a:xfrm flipH="1">
                <a:off x="7817987" y="2825650"/>
                <a:ext cx="3812462" cy="509365"/>
              </a:xfrm>
              <a:custGeom>
                <a:avLst/>
                <a:gdLst>
                  <a:gd name="connsiteX0" fmla="*/ 0 w 3410857"/>
                  <a:gd name="connsiteY0" fmla="*/ 1277257 h 1277257"/>
                  <a:gd name="connsiteX1" fmla="*/ 2206172 w 3410857"/>
                  <a:gd name="connsiteY1" fmla="*/ 1277257 h 1277257"/>
                  <a:gd name="connsiteX2" fmla="*/ 3410857 w 3410857"/>
                  <a:gd name="connsiteY2" fmla="*/ 0 h 1277257"/>
                  <a:gd name="connsiteX0" fmla="*/ 0 w 2958420"/>
                  <a:gd name="connsiteY0" fmla="*/ 791482 h 791482"/>
                  <a:gd name="connsiteX1" fmla="*/ 2206172 w 2958420"/>
                  <a:gd name="connsiteY1" fmla="*/ 791482 h 791482"/>
                  <a:gd name="connsiteX2" fmla="*/ 2958420 w 2958420"/>
                  <a:gd name="connsiteY2" fmla="*/ 0 h 79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58420" h="791482">
                    <a:moveTo>
                      <a:pt x="0" y="791482"/>
                    </a:moveTo>
                    <a:lnTo>
                      <a:pt x="2206172" y="791482"/>
                    </a:lnTo>
                    <a:lnTo>
                      <a:pt x="2958420" y="0"/>
                    </a:lnTo>
                  </a:path>
                </a:pathLst>
              </a:custGeom>
              <a:noFill/>
              <a:ln>
                <a:solidFill>
                  <a:srgbClr val="6B74C7">
                    <a:alpha val="64000"/>
                  </a:srgbClr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B133FF54-9EFA-3267-4492-96701CA04BFC}"/>
                  </a:ext>
                </a:extLst>
              </p:cNvPr>
              <p:cNvSpPr txBox="1"/>
              <p:nvPr/>
            </p:nvSpPr>
            <p:spPr>
              <a:xfrm flipH="1">
                <a:off x="10433178" y="2750684"/>
                <a:ext cx="1107996" cy="4033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从来不吃</a:t>
                </a:r>
                <a:endParaRPr lang="en-US" altLang="zh-CN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470B2EBA-D87B-F54D-5F5A-931D0318B195}"/>
                  </a:ext>
                </a:extLst>
              </p:cNvPr>
              <p:cNvSpPr txBox="1"/>
              <p:nvPr/>
            </p:nvSpPr>
            <p:spPr>
              <a:xfrm flipH="1">
                <a:off x="9232216" y="2648757"/>
                <a:ext cx="1002197" cy="576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rPr>
                  <a:t>3.05%</a:t>
                </a:r>
                <a:endParaRPr lang="en-US" altLang="zh-CN" b="1" dirty="0">
                  <a:solidFill>
                    <a:schemeClr val="bg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endParaRPr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BDCF897A-27C6-EF45-3087-AF680943E8CC}"/>
                </a:ext>
              </a:extLst>
            </p:cNvPr>
            <p:cNvGrpSpPr/>
            <p:nvPr/>
          </p:nvGrpSpPr>
          <p:grpSpPr>
            <a:xfrm>
              <a:off x="8300082" y="3627968"/>
              <a:ext cx="3365094" cy="1562418"/>
              <a:chOff x="8534206" y="3816808"/>
              <a:chExt cx="3365094" cy="1562418"/>
            </a:xfrm>
          </p:grpSpPr>
          <p:grpSp>
            <p:nvGrpSpPr>
              <p:cNvPr id="6286" name="组合 6285">
                <a:extLst>
                  <a:ext uri="{FF2B5EF4-FFF2-40B4-BE49-F238E27FC236}">
                    <a16:creationId xmlns:a16="http://schemas.microsoft.com/office/drawing/2014/main" id="{F7924F9B-83C6-2EA6-3D77-46A453772BA4}"/>
                  </a:ext>
                </a:extLst>
              </p:cNvPr>
              <p:cNvGrpSpPr/>
              <p:nvPr/>
            </p:nvGrpSpPr>
            <p:grpSpPr>
              <a:xfrm>
                <a:off x="8534206" y="4687287"/>
                <a:ext cx="3212475" cy="691939"/>
                <a:chOff x="8417973" y="2647685"/>
                <a:chExt cx="3212475" cy="691939"/>
              </a:xfrm>
            </p:grpSpPr>
            <p:sp>
              <p:nvSpPr>
                <p:cNvPr id="5" name="任意多边形: 形状 4">
                  <a:extLst>
                    <a:ext uri="{FF2B5EF4-FFF2-40B4-BE49-F238E27FC236}">
                      <a16:creationId xmlns:a16="http://schemas.microsoft.com/office/drawing/2014/main" id="{EB4EA9AE-9A5E-1E67-50C8-94CD8075792C}"/>
                    </a:ext>
                  </a:extLst>
                </p:cNvPr>
                <p:cNvSpPr/>
                <p:nvPr/>
              </p:nvSpPr>
              <p:spPr>
                <a:xfrm flipH="1" flipV="1">
                  <a:off x="8417973" y="3232228"/>
                  <a:ext cx="3212475" cy="107396"/>
                </a:xfrm>
                <a:custGeom>
                  <a:avLst/>
                  <a:gdLst>
                    <a:gd name="connsiteX0" fmla="*/ 0 w 3410857"/>
                    <a:gd name="connsiteY0" fmla="*/ 1277257 h 1277257"/>
                    <a:gd name="connsiteX1" fmla="*/ 2206172 w 3410857"/>
                    <a:gd name="connsiteY1" fmla="*/ 1277257 h 1277257"/>
                    <a:gd name="connsiteX2" fmla="*/ 3410857 w 3410857"/>
                    <a:gd name="connsiteY2" fmla="*/ 0 h 1277257"/>
                    <a:gd name="connsiteX0" fmla="*/ 0 w 2958420"/>
                    <a:gd name="connsiteY0" fmla="*/ 791482 h 791482"/>
                    <a:gd name="connsiteX1" fmla="*/ 2206172 w 2958420"/>
                    <a:gd name="connsiteY1" fmla="*/ 791482 h 791482"/>
                    <a:gd name="connsiteX2" fmla="*/ 2958420 w 2958420"/>
                    <a:gd name="connsiteY2" fmla="*/ 0 h 791482"/>
                    <a:gd name="connsiteX0" fmla="*/ 0 w 2206172"/>
                    <a:gd name="connsiteY0" fmla="*/ 0 h 0"/>
                    <a:gd name="connsiteX1" fmla="*/ 2206172 w 2206172"/>
                    <a:gd name="connsiteY1" fmla="*/ 0 h 0"/>
                    <a:gd name="connsiteX0" fmla="*/ 0 w 13128"/>
                    <a:gd name="connsiteY0" fmla="*/ 0 h 0"/>
                    <a:gd name="connsiteX1" fmla="*/ 13128 w 13128"/>
                    <a:gd name="connsiteY1" fmla="*/ 82550 h 0"/>
                    <a:gd name="connsiteX0" fmla="*/ 0 w 10000"/>
                    <a:gd name="connsiteY0" fmla="*/ 0 h 0"/>
                    <a:gd name="connsiteX1" fmla="*/ 10000 w 10000"/>
                    <a:gd name="connsiteY1" fmla="*/ -71438 h 0"/>
                    <a:gd name="connsiteX0" fmla="*/ 0 w 10015"/>
                    <a:gd name="connsiteY0" fmla="*/ 0 h 0"/>
                    <a:gd name="connsiteX1" fmla="*/ 10015 w 10015"/>
                    <a:gd name="connsiteY1" fmla="*/ 5715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15">
                      <a:moveTo>
                        <a:pt x="0" y="0"/>
                      </a:moveTo>
                      <a:lnTo>
                        <a:pt x="10015" y="57150"/>
                      </a:lnTo>
                    </a:path>
                  </a:pathLst>
                </a:custGeom>
                <a:noFill/>
                <a:ln>
                  <a:solidFill>
                    <a:srgbClr val="6B74C7">
                      <a:alpha val="64000"/>
                    </a:srgbClr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AD15DE1-34E0-AFB4-9DA8-F35C6291A627}"/>
                    </a:ext>
                  </a:extLst>
                </p:cNvPr>
                <p:cNvSpPr txBox="1"/>
                <p:nvPr/>
              </p:nvSpPr>
              <p:spPr>
                <a:xfrm flipH="1">
                  <a:off x="10433178" y="2750684"/>
                  <a:ext cx="1107996" cy="40331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dirty="0">
                      <a:solidFill>
                        <a:schemeClr val="bg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每年都吃</a:t>
                  </a:r>
                  <a:endParaRPr lang="en-US" altLang="zh-CN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FF357988-A0ED-6894-B8D3-70ADFA66A532}"/>
                    </a:ext>
                  </a:extLst>
                </p:cNvPr>
                <p:cNvSpPr txBox="1"/>
                <p:nvPr/>
              </p:nvSpPr>
              <p:spPr>
                <a:xfrm flipH="1">
                  <a:off x="9263031" y="2647685"/>
                  <a:ext cx="1002197" cy="576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等线 Light" panose="02010600030101010101" pitchFamily="2" charset="-122"/>
                      <a:ea typeface="等线 Light" panose="02010600030101010101" pitchFamily="2" charset="-122"/>
                    </a:rPr>
                    <a:t>5.03%</a:t>
                  </a:r>
                  <a:endParaRPr lang="en-US" altLang="zh-CN" b="1" dirty="0">
                    <a:solidFill>
                      <a:schemeClr val="bg1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endParaRPr>
                </a:p>
              </p:txBody>
            </p:sp>
          </p:grpSp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FBDF818D-5129-8E04-3271-0739604F6B42}"/>
                  </a:ext>
                </a:extLst>
              </p:cNvPr>
              <p:cNvGrpSpPr/>
              <p:nvPr/>
            </p:nvGrpSpPr>
            <p:grpSpPr>
              <a:xfrm>
                <a:off x="9055550" y="3816808"/>
                <a:ext cx="2843750" cy="672718"/>
                <a:chOff x="8939317" y="2662297"/>
                <a:chExt cx="2843750" cy="672718"/>
              </a:xfrm>
            </p:grpSpPr>
            <p:sp>
              <p:nvSpPr>
                <p:cNvPr id="232" name="任意多边形: 形状 231">
                  <a:extLst>
                    <a:ext uri="{FF2B5EF4-FFF2-40B4-BE49-F238E27FC236}">
                      <a16:creationId xmlns:a16="http://schemas.microsoft.com/office/drawing/2014/main" id="{D8712E6D-E819-E0E9-73D6-F72B72FC7C8E}"/>
                    </a:ext>
                  </a:extLst>
                </p:cNvPr>
                <p:cNvSpPr/>
                <p:nvPr/>
              </p:nvSpPr>
              <p:spPr>
                <a:xfrm flipH="1" flipV="1">
                  <a:off x="8939317" y="3287947"/>
                  <a:ext cx="2691132" cy="47068"/>
                </a:xfrm>
                <a:custGeom>
                  <a:avLst/>
                  <a:gdLst>
                    <a:gd name="connsiteX0" fmla="*/ 0 w 3410857"/>
                    <a:gd name="connsiteY0" fmla="*/ 1277257 h 1277257"/>
                    <a:gd name="connsiteX1" fmla="*/ 2206172 w 3410857"/>
                    <a:gd name="connsiteY1" fmla="*/ 1277257 h 1277257"/>
                    <a:gd name="connsiteX2" fmla="*/ 3410857 w 3410857"/>
                    <a:gd name="connsiteY2" fmla="*/ 0 h 1277257"/>
                    <a:gd name="connsiteX0" fmla="*/ 0 w 2958420"/>
                    <a:gd name="connsiteY0" fmla="*/ 791482 h 791482"/>
                    <a:gd name="connsiteX1" fmla="*/ 2206172 w 2958420"/>
                    <a:gd name="connsiteY1" fmla="*/ 791482 h 791482"/>
                    <a:gd name="connsiteX2" fmla="*/ 2958420 w 2958420"/>
                    <a:gd name="connsiteY2" fmla="*/ 0 h 791482"/>
                    <a:gd name="connsiteX0" fmla="*/ 0 w 2206172"/>
                    <a:gd name="connsiteY0" fmla="*/ 0 h 0"/>
                    <a:gd name="connsiteX1" fmla="*/ 2206172 w 2206172"/>
                    <a:gd name="connsiteY1" fmla="*/ 0 h 0"/>
                    <a:gd name="connsiteX0" fmla="*/ 0 w 13128"/>
                    <a:gd name="connsiteY0" fmla="*/ 0 h 0"/>
                    <a:gd name="connsiteX1" fmla="*/ 13128 w 13128"/>
                    <a:gd name="connsiteY1" fmla="*/ 82550 h 0"/>
                    <a:gd name="connsiteX0" fmla="*/ 0 w 10000"/>
                    <a:gd name="connsiteY0" fmla="*/ 0 h 0"/>
                    <a:gd name="connsiteX1" fmla="*/ 10000 w 10000"/>
                    <a:gd name="connsiteY1" fmla="*/ -71438 h 0"/>
                    <a:gd name="connsiteX0" fmla="*/ 0 w 10015"/>
                    <a:gd name="connsiteY0" fmla="*/ 0 h 0"/>
                    <a:gd name="connsiteX1" fmla="*/ 10015 w 10015"/>
                    <a:gd name="connsiteY1" fmla="*/ 5715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15">
                      <a:moveTo>
                        <a:pt x="0" y="0"/>
                      </a:moveTo>
                      <a:lnTo>
                        <a:pt x="10015" y="57150"/>
                      </a:lnTo>
                    </a:path>
                  </a:pathLst>
                </a:custGeom>
                <a:noFill/>
                <a:ln>
                  <a:solidFill>
                    <a:srgbClr val="6B74C7">
                      <a:alpha val="64000"/>
                    </a:srgbClr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文本框 232">
                  <a:extLst>
                    <a:ext uri="{FF2B5EF4-FFF2-40B4-BE49-F238E27FC236}">
                      <a16:creationId xmlns:a16="http://schemas.microsoft.com/office/drawing/2014/main" id="{11735C30-69A9-777B-55D7-C54C37248F66}"/>
                    </a:ext>
                  </a:extLst>
                </p:cNvPr>
                <p:cNvSpPr txBox="1"/>
                <p:nvPr/>
              </p:nvSpPr>
              <p:spPr>
                <a:xfrm flipH="1">
                  <a:off x="10444239" y="2786123"/>
                  <a:ext cx="1338828" cy="40331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dirty="0">
                      <a:solidFill>
                        <a:schemeClr val="bg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每半年都吃</a:t>
                  </a:r>
                  <a:endParaRPr lang="en-US" altLang="zh-CN" dirty="0">
                    <a:solidFill>
                      <a:schemeClr val="bg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4" name="文本框 233">
                  <a:extLst>
                    <a:ext uri="{FF2B5EF4-FFF2-40B4-BE49-F238E27FC236}">
                      <a16:creationId xmlns:a16="http://schemas.microsoft.com/office/drawing/2014/main" id="{CD4763CD-119C-8D37-97FF-EE96C49387F7}"/>
                    </a:ext>
                  </a:extLst>
                </p:cNvPr>
                <p:cNvSpPr txBox="1"/>
                <p:nvPr/>
              </p:nvSpPr>
              <p:spPr>
                <a:xfrm flipH="1">
                  <a:off x="9304294" y="2662297"/>
                  <a:ext cx="1002197" cy="576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等线 Light" panose="02010600030101010101" pitchFamily="2" charset="-122"/>
                      <a:ea typeface="等线 Light" panose="02010600030101010101" pitchFamily="2" charset="-122"/>
                    </a:rPr>
                    <a:t>4.85%</a:t>
                  </a:r>
                  <a:endParaRPr lang="en-US" altLang="zh-CN" b="1" dirty="0">
                    <a:solidFill>
                      <a:schemeClr val="bg1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endParaRPr>
                </a:p>
              </p:txBody>
            </p:sp>
          </p:grp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935EA5C-0E01-6E9D-029B-F3FDBA217FFC}"/>
                </a:ext>
              </a:extLst>
            </p:cNvPr>
            <p:cNvGrpSpPr/>
            <p:nvPr/>
          </p:nvGrpSpPr>
          <p:grpSpPr>
            <a:xfrm rot="7691655" flipV="1">
              <a:off x="8308172" y="1838210"/>
              <a:ext cx="718787" cy="255195"/>
              <a:chOff x="4990718" y="3037903"/>
              <a:chExt cx="2207843" cy="783864"/>
            </a:xfrm>
          </p:grpSpPr>
          <p:sp>
            <p:nvSpPr>
              <p:cNvPr id="6272" name="任意多边形: 形状 6271">
                <a:extLst>
                  <a:ext uri="{FF2B5EF4-FFF2-40B4-BE49-F238E27FC236}">
                    <a16:creationId xmlns:a16="http://schemas.microsoft.com/office/drawing/2014/main" id="{FBACA61F-A344-9FA4-52E0-744D06AD056C}"/>
                  </a:ext>
                </a:extLst>
              </p:cNvPr>
              <p:cNvSpPr/>
              <p:nvPr/>
            </p:nvSpPr>
            <p:spPr>
              <a:xfrm>
                <a:off x="5533874" y="3303388"/>
                <a:ext cx="1664687" cy="518379"/>
              </a:xfrm>
              <a:custGeom>
                <a:avLst/>
                <a:gdLst>
                  <a:gd name="connsiteX0" fmla="*/ 356206 w 1664687"/>
                  <a:gd name="connsiteY0" fmla="*/ 492582 h 518379"/>
                  <a:gd name="connsiteX1" fmla="*/ 1384906 w 1664687"/>
                  <a:gd name="connsiteY1" fmla="*/ 335896 h 518379"/>
                  <a:gd name="connsiteX2" fmla="*/ 1531496 w 1664687"/>
                  <a:gd name="connsiteY2" fmla="*/ 24238 h 518379"/>
                  <a:gd name="connsiteX3" fmla="*/ 331346 w 1664687"/>
                  <a:gd name="connsiteY3" fmla="*/ 42621 h 518379"/>
                  <a:gd name="connsiteX4" fmla="*/ 11400 w 1664687"/>
                  <a:gd name="connsiteY4" fmla="*/ 323037 h 518379"/>
                  <a:gd name="connsiteX5" fmla="*/ 356206 w 1664687"/>
                  <a:gd name="connsiteY5" fmla="*/ 492582 h 518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64687" h="518379">
                    <a:moveTo>
                      <a:pt x="356206" y="492582"/>
                    </a:moveTo>
                    <a:cubicBezTo>
                      <a:pt x="356206" y="492582"/>
                      <a:pt x="998096" y="610025"/>
                      <a:pt x="1384906" y="335896"/>
                    </a:cubicBezTo>
                    <a:cubicBezTo>
                      <a:pt x="1771716" y="61766"/>
                      <a:pt x="1690563" y="-56725"/>
                      <a:pt x="1531496" y="24238"/>
                    </a:cubicBezTo>
                    <a:cubicBezTo>
                      <a:pt x="1372428" y="105200"/>
                      <a:pt x="680627" y="142443"/>
                      <a:pt x="331346" y="42621"/>
                    </a:cubicBezTo>
                    <a:cubicBezTo>
                      <a:pt x="-17936" y="-57201"/>
                      <a:pt x="-19746" y="258172"/>
                      <a:pt x="11400" y="323037"/>
                    </a:cubicBezTo>
                    <a:cubicBezTo>
                      <a:pt x="42547" y="387902"/>
                      <a:pt x="213236" y="465341"/>
                      <a:pt x="356206" y="492582"/>
                    </a:cubicBezTo>
                    <a:close/>
                  </a:path>
                </a:pathLst>
              </a:custGeom>
              <a:solidFill>
                <a:srgbClr val="E92B0D"/>
              </a:solidFill>
              <a:ln w="12700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73" name="任意多边形: 形状 6272">
                <a:extLst>
                  <a:ext uri="{FF2B5EF4-FFF2-40B4-BE49-F238E27FC236}">
                    <a16:creationId xmlns:a16="http://schemas.microsoft.com/office/drawing/2014/main" id="{ED7EAAC1-39C8-D92D-C99B-D37EE1717222}"/>
                  </a:ext>
                </a:extLst>
              </p:cNvPr>
              <p:cNvSpPr/>
              <p:nvPr/>
            </p:nvSpPr>
            <p:spPr>
              <a:xfrm>
                <a:off x="4990718" y="3037903"/>
                <a:ext cx="817220" cy="643889"/>
              </a:xfrm>
              <a:custGeom>
                <a:avLst/>
                <a:gdLst>
                  <a:gd name="connsiteX0" fmla="*/ 607897 w 817220"/>
                  <a:gd name="connsiteY0" fmla="*/ 643100 h 643889"/>
                  <a:gd name="connsiteX1" fmla="*/ 672857 w 817220"/>
                  <a:gd name="connsiteY1" fmla="*/ 566900 h 643889"/>
                  <a:gd name="connsiteX2" fmla="*/ 721816 w 817220"/>
                  <a:gd name="connsiteY2" fmla="*/ 479651 h 643889"/>
                  <a:gd name="connsiteX3" fmla="*/ 754010 w 817220"/>
                  <a:gd name="connsiteY3" fmla="*/ 417358 h 643889"/>
                  <a:gd name="connsiteX4" fmla="*/ 794873 w 817220"/>
                  <a:gd name="connsiteY4" fmla="*/ 339444 h 643889"/>
                  <a:gd name="connsiteX5" fmla="*/ 672857 w 817220"/>
                  <a:gd name="connsiteY5" fmla="*/ 264481 h 643889"/>
                  <a:gd name="connsiteX6" fmla="*/ 506836 w 817220"/>
                  <a:gd name="connsiteY6" fmla="*/ 361160 h 643889"/>
                  <a:gd name="connsiteX7" fmla="*/ 61353 w 817220"/>
                  <a:gd name="connsiteY7" fmla="*/ -790 h 643889"/>
                  <a:gd name="connsiteX8" fmla="*/ -1037 w 817220"/>
                  <a:gd name="connsiteY8" fmla="*/ 49883 h 643889"/>
                  <a:gd name="connsiteX9" fmla="*/ 220134 w 817220"/>
                  <a:gd name="connsiteY9" fmla="*/ 331156 h 643889"/>
                  <a:gd name="connsiteX10" fmla="*/ 486263 w 817220"/>
                  <a:gd name="connsiteY10" fmla="*/ 439551 h 643889"/>
                  <a:gd name="connsiteX11" fmla="*/ 607897 w 817220"/>
                  <a:gd name="connsiteY11" fmla="*/ 643100 h 643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7220" h="643889">
                    <a:moveTo>
                      <a:pt x="607897" y="643100"/>
                    </a:moveTo>
                    <a:cubicBezTo>
                      <a:pt x="607897" y="643100"/>
                      <a:pt x="678381" y="641481"/>
                      <a:pt x="672857" y="566900"/>
                    </a:cubicBezTo>
                    <a:cubicBezTo>
                      <a:pt x="667333" y="492320"/>
                      <a:pt x="681335" y="473460"/>
                      <a:pt x="721816" y="479651"/>
                    </a:cubicBezTo>
                    <a:cubicBezTo>
                      <a:pt x="762297" y="485843"/>
                      <a:pt x="779918" y="448504"/>
                      <a:pt x="754010" y="417358"/>
                    </a:cubicBezTo>
                    <a:cubicBezTo>
                      <a:pt x="728103" y="386211"/>
                      <a:pt x="755819" y="342587"/>
                      <a:pt x="794873" y="339444"/>
                    </a:cubicBezTo>
                    <a:cubicBezTo>
                      <a:pt x="833925" y="336300"/>
                      <a:pt x="832973" y="255052"/>
                      <a:pt x="672857" y="264481"/>
                    </a:cubicBezTo>
                    <a:cubicBezTo>
                      <a:pt x="512742" y="273912"/>
                      <a:pt x="506836" y="361160"/>
                      <a:pt x="506836" y="361160"/>
                    </a:cubicBezTo>
                    <a:cubicBezTo>
                      <a:pt x="441399" y="361160"/>
                      <a:pt x="126694" y="217714"/>
                      <a:pt x="61353" y="-790"/>
                    </a:cubicBezTo>
                    <a:lnTo>
                      <a:pt x="-1037" y="49883"/>
                    </a:lnTo>
                    <a:cubicBezTo>
                      <a:pt x="-1037" y="49883"/>
                      <a:pt x="51923" y="230858"/>
                      <a:pt x="220134" y="331156"/>
                    </a:cubicBezTo>
                    <a:cubicBezTo>
                      <a:pt x="388345" y="431455"/>
                      <a:pt x="486263" y="439551"/>
                      <a:pt x="486263" y="439551"/>
                    </a:cubicBezTo>
                    <a:cubicBezTo>
                      <a:pt x="486263" y="439551"/>
                      <a:pt x="431780" y="588617"/>
                      <a:pt x="607897" y="643100"/>
                    </a:cubicBezTo>
                    <a:close/>
                  </a:path>
                </a:pathLst>
              </a:custGeom>
              <a:solidFill>
                <a:srgbClr val="3F8E23"/>
              </a:solidFill>
              <a:ln w="12700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74" name="任意多边形: 形状 6273">
                <a:extLst>
                  <a:ext uri="{FF2B5EF4-FFF2-40B4-BE49-F238E27FC236}">
                    <a16:creationId xmlns:a16="http://schemas.microsoft.com/office/drawing/2014/main" id="{4DF12FAF-25F4-DE2A-2B18-256AE032BDEB}"/>
                  </a:ext>
                </a:extLst>
              </p:cNvPr>
              <p:cNvSpPr/>
              <p:nvPr/>
            </p:nvSpPr>
            <p:spPr>
              <a:xfrm>
                <a:off x="5912039" y="3538001"/>
                <a:ext cx="469386" cy="106064"/>
              </a:xfrm>
              <a:custGeom>
                <a:avLst/>
                <a:gdLst>
                  <a:gd name="connsiteX0" fmla="*/ 25609 w 469386"/>
                  <a:gd name="connsiteY0" fmla="*/ -790 h 106064"/>
                  <a:gd name="connsiteX1" fmla="*/ 425659 w 469386"/>
                  <a:gd name="connsiteY1" fmla="*/ 23118 h 106064"/>
                  <a:gd name="connsiteX2" fmla="*/ 352508 w 469386"/>
                  <a:gd name="connsiteY2" fmla="*/ 104748 h 106064"/>
                  <a:gd name="connsiteX3" fmla="*/ 25609 w 469386"/>
                  <a:gd name="connsiteY3" fmla="*/ -790 h 10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386" h="106064">
                    <a:moveTo>
                      <a:pt x="25609" y="-790"/>
                    </a:moveTo>
                    <a:cubicBezTo>
                      <a:pt x="25609" y="-790"/>
                      <a:pt x="343363" y="25309"/>
                      <a:pt x="425659" y="23118"/>
                    </a:cubicBezTo>
                    <a:cubicBezTo>
                      <a:pt x="507956" y="20928"/>
                      <a:pt x="464617" y="98747"/>
                      <a:pt x="352508" y="104748"/>
                    </a:cubicBezTo>
                    <a:cubicBezTo>
                      <a:pt x="240399" y="110748"/>
                      <a:pt x="-97644" y="64933"/>
                      <a:pt x="25609" y="-7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75" name="任意多边形: 形状 6274">
                <a:extLst>
                  <a:ext uri="{FF2B5EF4-FFF2-40B4-BE49-F238E27FC236}">
                    <a16:creationId xmlns:a16="http://schemas.microsoft.com/office/drawing/2014/main" id="{BA8CDE43-D028-A6B5-7C21-F8A15F696A25}"/>
                  </a:ext>
                </a:extLst>
              </p:cNvPr>
              <p:cNvSpPr/>
              <p:nvPr/>
            </p:nvSpPr>
            <p:spPr>
              <a:xfrm>
                <a:off x="6501076" y="3553161"/>
                <a:ext cx="61909" cy="61958"/>
              </a:xfrm>
              <a:custGeom>
                <a:avLst/>
                <a:gdLst>
                  <a:gd name="connsiteX0" fmla="*/ 56041 w 61910"/>
                  <a:gd name="connsiteY0" fmla="*/ 13579 h 61957"/>
                  <a:gd name="connsiteX1" fmla="*/ 46516 w 61910"/>
                  <a:gd name="connsiteY1" fmla="*/ 56318 h 61957"/>
                  <a:gd name="connsiteX2" fmla="*/ 3843 w 61910"/>
                  <a:gd name="connsiteY2" fmla="*/ 46840 h 61957"/>
                  <a:gd name="connsiteX3" fmla="*/ 13272 w 61910"/>
                  <a:gd name="connsiteY3" fmla="*/ 4102 h 61957"/>
                  <a:gd name="connsiteX4" fmla="*/ 13368 w 61910"/>
                  <a:gd name="connsiteY4" fmla="*/ 4054 h 61957"/>
                  <a:gd name="connsiteX5" fmla="*/ 55945 w 61910"/>
                  <a:gd name="connsiteY5" fmla="*/ 13484 h 61957"/>
                  <a:gd name="connsiteX6" fmla="*/ 56041 w 61910"/>
                  <a:gd name="connsiteY6" fmla="*/ 13579 h 6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910" h="61957">
                    <a:moveTo>
                      <a:pt x="56041" y="13579"/>
                    </a:moveTo>
                    <a:cubicBezTo>
                      <a:pt x="65184" y="28000"/>
                      <a:pt x="60993" y="47136"/>
                      <a:pt x="46516" y="56318"/>
                    </a:cubicBezTo>
                    <a:cubicBezTo>
                      <a:pt x="32133" y="65500"/>
                      <a:pt x="12988" y="61261"/>
                      <a:pt x="3843" y="46840"/>
                    </a:cubicBezTo>
                    <a:cubicBezTo>
                      <a:pt x="-5396" y="32420"/>
                      <a:pt x="-1109" y="13284"/>
                      <a:pt x="13272" y="4102"/>
                    </a:cubicBezTo>
                    <a:cubicBezTo>
                      <a:pt x="13368" y="4082"/>
                      <a:pt x="13368" y="4073"/>
                      <a:pt x="13368" y="4054"/>
                    </a:cubicBezTo>
                    <a:cubicBezTo>
                      <a:pt x="27751" y="-5109"/>
                      <a:pt x="46801" y="-889"/>
                      <a:pt x="55945" y="13484"/>
                    </a:cubicBezTo>
                    <a:cubicBezTo>
                      <a:pt x="56041" y="13512"/>
                      <a:pt x="56041" y="13551"/>
                      <a:pt x="56041" y="135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18243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ICON" val="#40786;#405337;#31884;#374021;#97106;#24770;#77309;"/>
  <p:tag name="ISLIDE.VECTOR" val="#294902;#251029;#217449;#217411;#199194;#204954;#189077;#308425;#191971;#191696;#233700;#190935;#190943;#774954;#350093;#818438;#191971;#889474;#792088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YvLong Li</dc:creator>
  <cp:lastModifiedBy>YvLong Li</cp:lastModifiedBy>
  <cp:revision>2</cp:revision>
  <dcterms:created xsi:type="dcterms:W3CDTF">2023-10-02T14:42:24Z</dcterms:created>
  <dcterms:modified xsi:type="dcterms:W3CDTF">2023-10-02T14:42:56Z</dcterms:modified>
</cp:coreProperties>
</file>