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556B-320B-4750-8E6B-D6C6EE9B0FB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3336-282E-4952-965F-A191AC79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5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556B-320B-4750-8E6B-D6C6EE9B0FB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3336-282E-4952-965F-A191AC79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556B-320B-4750-8E6B-D6C6EE9B0FB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3336-282E-4952-965F-A191AC79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9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556B-320B-4750-8E6B-D6C6EE9B0FB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3336-282E-4952-965F-A191AC79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3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556B-320B-4750-8E6B-D6C6EE9B0FB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3336-282E-4952-965F-A191AC79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1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556B-320B-4750-8E6B-D6C6EE9B0FB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3336-282E-4952-965F-A191AC79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3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556B-320B-4750-8E6B-D6C6EE9B0FB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3336-282E-4952-965F-A191AC79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7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556B-320B-4750-8E6B-D6C6EE9B0FB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3336-282E-4952-965F-A191AC79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2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556B-320B-4750-8E6B-D6C6EE9B0FB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3336-282E-4952-965F-A191AC79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2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556B-320B-4750-8E6B-D6C6EE9B0FB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3336-282E-4952-965F-A191AC79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2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556B-320B-4750-8E6B-D6C6EE9B0FB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3336-282E-4952-965F-A191AC79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5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8556B-320B-4750-8E6B-D6C6EE9B0FBA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3336-282E-4952-965F-A191AC79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0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NeuroPass</a:t>
            </a:r>
            <a:r>
              <a:rPr lang="en-US" dirty="0" smtClean="0"/>
              <a:t>: Secure Neural Password using EEG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Abhejit</a:t>
            </a:r>
            <a:r>
              <a:rPr lang="en-US" dirty="0" smtClean="0"/>
              <a:t> </a:t>
            </a:r>
            <a:r>
              <a:rPr lang="en-US" dirty="0" err="1" smtClean="0"/>
              <a:t>Rajagopal</a:t>
            </a:r>
            <a:endParaRPr lang="en-US" dirty="0" smtClean="0"/>
          </a:p>
          <a:p>
            <a:r>
              <a:rPr lang="en-US" dirty="0" smtClean="0"/>
              <a:t>Anthony Nguyen</a:t>
            </a:r>
          </a:p>
          <a:p>
            <a:endParaRPr lang="en-US" dirty="0"/>
          </a:p>
          <a:p>
            <a:r>
              <a:rPr lang="en-US" dirty="0" smtClean="0"/>
              <a:t>EE113D</a:t>
            </a:r>
            <a:endParaRPr lang="en-US" dirty="0"/>
          </a:p>
        </p:txBody>
      </p:sp>
      <p:pic>
        <p:nvPicPr>
          <p:cNvPr id="2050" name="Picture 2" descr="http://images.gizmag.com/inline/eeg-headsets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"/>
            <a:ext cx="50387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58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/>
              <a:t>Code Generation</a:t>
            </a:r>
            <a:endParaRPr lang="en-US" sz="24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000" b="1" dirty="0" smtClean="0"/>
              <a:t>Figure 6: </a:t>
            </a:r>
          </a:p>
          <a:p>
            <a:pPr marL="742950" lvl="1" indent="-285750">
              <a:buFontTx/>
              <a:buChar char="-"/>
            </a:pPr>
            <a:r>
              <a:rPr lang="en-US" sz="1800" b="1" dirty="0" smtClean="0"/>
              <a:t>Generated Code</a:t>
            </a:r>
            <a:endParaRPr lang="en-US" sz="1800" b="1" dirty="0"/>
          </a:p>
        </p:txBody>
      </p:sp>
      <p:sp>
        <p:nvSpPr>
          <p:cNvPr id="3" name="Rectangle 2"/>
          <p:cNvSpPr/>
          <p:nvPr/>
        </p:nvSpPr>
        <p:spPr>
          <a:xfrm>
            <a:off x="7162800" y="1288473"/>
            <a:ext cx="186343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&gt;&gt; code</a:t>
            </a:r>
          </a:p>
          <a:p>
            <a:r>
              <a:rPr lang="fr-FR" sz="1400" dirty="0" smtClean="0"/>
              <a:t>         656           2</a:t>
            </a:r>
          </a:p>
          <a:p>
            <a:r>
              <a:rPr lang="fr-FR" sz="1400" dirty="0" smtClean="0"/>
              <a:t>        1282           2</a:t>
            </a:r>
          </a:p>
          <a:p>
            <a:r>
              <a:rPr lang="fr-FR" sz="1400" dirty="0" smtClean="0"/>
              <a:t>        1933           2</a:t>
            </a:r>
          </a:p>
          <a:p>
            <a:r>
              <a:rPr lang="fr-FR" sz="1400" dirty="0" smtClean="0"/>
              <a:t>        2552           2</a:t>
            </a:r>
          </a:p>
          <a:p>
            <a:r>
              <a:rPr lang="fr-FR" sz="1400" dirty="0" smtClean="0"/>
              <a:t>        3089           2</a:t>
            </a:r>
          </a:p>
          <a:p>
            <a:r>
              <a:rPr lang="fr-FR" sz="1400" dirty="0" smtClean="0"/>
              <a:t>        3854           2</a:t>
            </a:r>
          </a:p>
          <a:p>
            <a:r>
              <a:rPr lang="fr-FR" sz="1400" dirty="0" smtClean="0"/>
              <a:t>        4425           2</a:t>
            </a:r>
          </a:p>
          <a:p>
            <a:r>
              <a:rPr lang="fr-FR" sz="1400" dirty="0" smtClean="0"/>
              <a:t>        5160           2</a:t>
            </a:r>
          </a:p>
          <a:p>
            <a:r>
              <a:rPr lang="fr-FR" sz="1400" dirty="0" smtClean="0"/>
              <a:t>        5797           2</a:t>
            </a:r>
          </a:p>
          <a:p>
            <a:r>
              <a:rPr lang="fr-FR" sz="1400" dirty="0" smtClean="0"/>
              <a:t>        6438           2</a:t>
            </a:r>
          </a:p>
          <a:p>
            <a:r>
              <a:rPr lang="fr-FR" sz="1400" dirty="0" smtClean="0"/>
              <a:t>        6916           2</a:t>
            </a:r>
          </a:p>
          <a:p>
            <a:r>
              <a:rPr lang="fr-FR" sz="1400" dirty="0" smtClean="0"/>
              <a:t>        7679           2</a:t>
            </a:r>
          </a:p>
          <a:p>
            <a:r>
              <a:rPr lang="fr-FR" sz="1400" dirty="0" smtClean="0"/>
              <a:t>        8308           2</a:t>
            </a:r>
          </a:p>
          <a:p>
            <a:r>
              <a:rPr lang="fr-FR" sz="1400" dirty="0" smtClean="0"/>
              <a:t>        8957           2</a:t>
            </a:r>
          </a:p>
          <a:p>
            <a:r>
              <a:rPr lang="fr-FR" sz="1400" dirty="0" smtClean="0"/>
              <a:t>        9468           2</a:t>
            </a:r>
          </a:p>
          <a:p>
            <a:r>
              <a:rPr lang="fr-FR" sz="1400" dirty="0" smtClean="0"/>
              <a:t>        9912           2</a:t>
            </a:r>
          </a:p>
          <a:p>
            <a:r>
              <a:rPr lang="fr-FR" sz="1400" dirty="0" smtClean="0"/>
              <a:t>       10382           2</a:t>
            </a:r>
          </a:p>
          <a:p>
            <a:r>
              <a:rPr lang="fr-FR" sz="1400" dirty="0" smtClean="0"/>
              <a:t>       11576           2</a:t>
            </a:r>
          </a:p>
          <a:p>
            <a:r>
              <a:rPr lang="fr-FR" sz="1400" dirty="0" smtClean="0"/>
              <a:t>       12137           2</a:t>
            </a:r>
          </a:p>
          <a:p>
            <a:r>
              <a:rPr lang="fr-FR" sz="1400" dirty="0" smtClean="0"/>
              <a:t>       12783           2</a:t>
            </a:r>
          </a:p>
          <a:p>
            <a:r>
              <a:rPr lang="fr-FR" sz="1400" dirty="0" smtClean="0"/>
              <a:t>       13425           2</a:t>
            </a:r>
          </a:p>
          <a:p>
            <a:r>
              <a:rPr lang="fr-FR" sz="1400" dirty="0" smtClean="0"/>
              <a:t>       13952           2</a:t>
            </a:r>
          </a:p>
          <a:p>
            <a:r>
              <a:rPr lang="fr-FR" sz="1400" dirty="0" smtClean="0"/>
              <a:t>       14703           2</a:t>
            </a:r>
          </a:p>
          <a:p>
            <a:r>
              <a:rPr lang="fr-FR" sz="1400" dirty="0" smtClean="0"/>
              <a:t>       15234           2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76841"/>
            <a:ext cx="5333334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1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an EEG signal?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Electroencephalogram</a:t>
            </a:r>
          </a:p>
          <a:p>
            <a:r>
              <a:rPr lang="en-US" dirty="0" smtClean="0"/>
              <a:t>First demonstrated by Vladimir  </a:t>
            </a:r>
            <a:r>
              <a:rPr lang="en-US" dirty="0" err="1" smtClean="0"/>
              <a:t>Pravdich-Neminsky</a:t>
            </a:r>
            <a:r>
              <a:rPr lang="en-US" dirty="0" smtClean="0"/>
              <a:t> in  1912 on a household canine</a:t>
            </a:r>
            <a:endParaRPr lang="en-US" dirty="0" smtClean="0"/>
          </a:p>
          <a:p>
            <a:r>
              <a:rPr lang="en-US" dirty="0" smtClean="0"/>
              <a:t>Voltage measurement of ionic </a:t>
            </a:r>
            <a:r>
              <a:rPr lang="en-US" dirty="0"/>
              <a:t>current flows within neurons of the </a:t>
            </a:r>
            <a:r>
              <a:rPr lang="en-US" dirty="0" smtClean="0"/>
              <a:t>brain</a:t>
            </a:r>
          </a:p>
          <a:p>
            <a:r>
              <a:rPr lang="en-US" dirty="0" smtClean="0"/>
              <a:t>Ensemble of neural oscillations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Why should you care?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Little concrete analysis of such measurable electronic potentials</a:t>
            </a:r>
          </a:p>
          <a:p>
            <a:r>
              <a:rPr lang="en-US" dirty="0" smtClean="0"/>
              <a:t>Computational framework needed to interpret signals since single neurons cannot be held responsible</a:t>
            </a:r>
          </a:p>
          <a:p>
            <a:r>
              <a:rPr lang="en-US" dirty="0" smtClean="0"/>
              <a:t>Can help understand how the brain’s signaling system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8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coding on neural channels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Brain’s signaling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brain is able to communicate with many muscles and cells throughout body over a network</a:t>
            </a:r>
          </a:p>
          <a:p>
            <a:r>
              <a:rPr lang="en-US" dirty="0" smtClean="0"/>
              <a:t>Signaling system, measured via electronic potential, is a key metric</a:t>
            </a:r>
          </a:p>
          <a:p>
            <a:r>
              <a:rPr lang="en-US" dirty="0" smtClean="0"/>
              <a:t>EEG in particular can help brain mapping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are we proposing?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Examine extent of coded neural information</a:t>
            </a:r>
          </a:p>
          <a:p>
            <a:r>
              <a:rPr lang="en-US" i="1" dirty="0" smtClean="0"/>
              <a:t>Propose: </a:t>
            </a:r>
            <a:r>
              <a:rPr lang="en-US" dirty="0" smtClean="0"/>
              <a:t>D</a:t>
            </a:r>
            <a:r>
              <a:rPr lang="en-US" dirty="0" smtClean="0"/>
              <a:t>etect salient, or even non-obvious higher-dimensional, signal features</a:t>
            </a:r>
          </a:p>
          <a:p>
            <a:r>
              <a:rPr lang="en-US" dirty="0" smtClean="0"/>
              <a:t>Can both understand how brain’s signaling system works and create something useful/futuristic!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142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NeuroPass</a:t>
            </a:r>
            <a:r>
              <a:rPr lang="en-US" dirty="0" smtClean="0"/>
              <a:t>: EEG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Our project’s goal is to generate a stream of coded information from neural (EEG) signals</a:t>
            </a:r>
          </a:p>
          <a:p>
            <a:r>
              <a:rPr lang="en-US" dirty="0" smtClean="0"/>
              <a:t>Information can be decoded from 14 available channels</a:t>
            </a:r>
          </a:p>
          <a:p>
            <a:r>
              <a:rPr lang="en-US" dirty="0" smtClean="0"/>
              <a:t>Can re-encoded in the form of a password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Emotiv</a:t>
            </a:r>
            <a:r>
              <a:rPr lang="en-US" dirty="0" smtClean="0"/>
              <a:t> EEG headset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38195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00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on a Noisy Channel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Challenge: </a:t>
            </a:r>
            <a:r>
              <a:rPr lang="en-US" dirty="0" smtClean="0"/>
              <a:t>analyzing </a:t>
            </a:r>
            <a:r>
              <a:rPr lang="en-US" u="sng" dirty="0"/>
              <a:t>arbitrary</a:t>
            </a:r>
            <a:r>
              <a:rPr lang="en-US" dirty="0"/>
              <a:t> biological data </a:t>
            </a:r>
            <a:r>
              <a:rPr lang="en-US" dirty="0" smtClean="0"/>
              <a:t>to make dependable </a:t>
            </a:r>
            <a:r>
              <a:rPr lang="en-US" dirty="0"/>
              <a:t>decisions from fundamentally noisy </a:t>
            </a:r>
            <a:r>
              <a:rPr lang="en-US" dirty="0" smtClean="0"/>
              <a:t>information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 what do one of these things look like?</a:t>
            </a:r>
          </a:p>
        </p:txBody>
      </p:sp>
    </p:spTree>
    <p:extLst>
      <p:ext uri="{BB962C8B-B14F-4D97-AF65-F5344CB8AC3E}">
        <p14:creationId xmlns:p14="http://schemas.microsoft.com/office/powerpoint/2010/main" val="27782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on a Noisy Channel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1800"/>
            <a:ext cx="9144000" cy="441110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Challenge: </a:t>
            </a:r>
            <a:r>
              <a:rPr lang="en-US" dirty="0" smtClean="0"/>
              <a:t>analyzing </a:t>
            </a:r>
            <a:r>
              <a:rPr lang="en-US" dirty="0"/>
              <a:t>arbitrary biological data </a:t>
            </a:r>
            <a:r>
              <a:rPr lang="en-US" dirty="0" smtClean="0"/>
              <a:t>to make dependable </a:t>
            </a:r>
            <a:r>
              <a:rPr lang="en-US" dirty="0"/>
              <a:t>decisions from fundamentally noisy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4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/>
              <a:t>Noisy detection methods developed</a:t>
            </a:r>
            <a:endParaRPr lang="en-US" sz="24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55" y="0"/>
            <a:ext cx="4368800" cy="3276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000" b="1" dirty="0" smtClean="0"/>
              <a:t>Figure 2a: </a:t>
            </a:r>
          </a:p>
          <a:p>
            <a:pPr marL="742950" lvl="1" indent="-285750">
              <a:buFontTx/>
              <a:buChar char="-"/>
            </a:pPr>
            <a:r>
              <a:rPr lang="en-US" sz="1800" b="1" dirty="0" smtClean="0"/>
              <a:t>DC offset removal</a:t>
            </a:r>
          </a:p>
          <a:p>
            <a:pPr marL="285750" indent="-285750">
              <a:buFontTx/>
              <a:buChar char="-"/>
            </a:pPr>
            <a:r>
              <a:rPr lang="en-US" sz="2000" b="1" dirty="0" smtClean="0"/>
              <a:t>Figure 2b: </a:t>
            </a:r>
          </a:p>
          <a:p>
            <a:pPr marL="742950" lvl="1" indent="-285750">
              <a:buFontTx/>
              <a:buChar char="-"/>
            </a:pPr>
            <a:r>
              <a:rPr lang="en-US" sz="1800" b="1" dirty="0" smtClean="0"/>
              <a:t>Digital filtering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Figure 3: Local Minima + Threshold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Figure 4: Masking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276600"/>
            <a:ext cx="4468091" cy="33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0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/>
              <a:t>Noisy detection methods developed</a:t>
            </a:r>
            <a:endParaRPr lang="en-US" sz="24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733800" cy="469106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Figure 2a: DC offset removal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Figure 2b: Digital filtering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sz="2000" b="1" dirty="0" smtClean="0"/>
              <a:t>Figure 3: </a:t>
            </a:r>
          </a:p>
          <a:p>
            <a:pPr marL="742950" lvl="1" indent="-285750">
              <a:buFontTx/>
              <a:buChar char="-"/>
            </a:pPr>
            <a:r>
              <a:rPr lang="en-US" sz="1800" b="1" dirty="0" smtClean="0"/>
              <a:t>Local Max/Min &amp; Threshold</a:t>
            </a:r>
          </a:p>
          <a:p>
            <a:pPr marL="285750" indent="-285750">
              <a:buFontTx/>
              <a:buChar char="-"/>
            </a:pPr>
            <a:r>
              <a:rPr lang="en-US" sz="2000" b="1" dirty="0" smtClean="0"/>
              <a:t>Figure 4:</a:t>
            </a:r>
          </a:p>
          <a:p>
            <a:pPr marL="742950" lvl="1" indent="-285750">
              <a:buFontTx/>
              <a:buChar char="-"/>
            </a:pPr>
            <a:r>
              <a:rPr lang="en-US" sz="1800" b="1" dirty="0" smtClean="0"/>
              <a:t>Masking</a:t>
            </a:r>
            <a:endParaRPr lang="en-US" sz="1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396" y="-20782"/>
            <a:ext cx="4644404" cy="34833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78" y="3313584"/>
            <a:ext cx="5080822" cy="381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/>
              <a:t>Code Generation</a:t>
            </a:r>
            <a:endParaRPr lang="en-US" sz="24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000" b="1" dirty="0" smtClean="0"/>
              <a:t>Figure 5: </a:t>
            </a:r>
          </a:p>
          <a:p>
            <a:pPr marL="742950" lvl="1" indent="-285750">
              <a:buFontTx/>
              <a:buChar char="-"/>
            </a:pPr>
            <a:r>
              <a:rPr lang="en-US" sz="1800" b="1" dirty="0" smtClean="0"/>
              <a:t>Generated Code</a:t>
            </a:r>
            <a:endParaRPr lang="en-US" sz="1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33400"/>
            <a:ext cx="5333334" cy="400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0" y="310223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&gt;&gt; code</a:t>
            </a:r>
          </a:p>
          <a:p>
            <a:endParaRPr lang="fr-FR" dirty="0" smtClean="0"/>
          </a:p>
          <a:p>
            <a:r>
              <a:rPr lang="fr-FR" dirty="0" smtClean="0"/>
              <a:t>code =</a:t>
            </a:r>
          </a:p>
          <a:p>
            <a:endParaRPr lang="fr-FR" dirty="0" smtClean="0"/>
          </a:p>
          <a:p>
            <a:r>
              <a:rPr lang="fr-FR" dirty="0" smtClean="0"/>
              <a:t>         656           2</a:t>
            </a:r>
          </a:p>
          <a:p>
            <a:r>
              <a:rPr lang="fr-FR" dirty="0" smtClean="0"/>
              <a:t>        1282           2</a:t>
            </a:r>
          </a:p>
          <a:p>
            <a:r>
              <a:rPr lang="fr-FR" dirty="0" smtClean="0"/>
              <a:t>        1933           2</a:t>
            </a:r>
          </a:p>
          <a:p>
            <a:r>
              <a:rPr lang="fr-FR" dirty="0" smtClean="0"/>
              <a:t>        2552           2</a:t>
            </a:r>
          </a:p>
          <a:p>
            <a:r>
              <a:rPr lang="fr-FR" dirty="0" smtClean="0"/>
              <a:t>        3089           2</a:t>
            </a:r>
          </a:p>
          <a:p>
            <a:r>
              <a:rPr lang="fr-FR" dirty="0" smtClean="0"/>
              <a:t>        3854           2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919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413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NeuroPass: Secure Neural Password using EEG sensor</vt:lpstr>
      <vt:lpstr>Introduction and Motivation</vt:lpstr>
      <vt:lpstr>Information coding on neural channels</vt:lpstr>
      <vt:lpstr>NeuroPass: EEG password</vt:lpstr>
      <vt:lpstr>Detection on a Noisy Channel</vt:lpstr>
      <vt:lpstr>Detection on a Noisy Channel</vt:lpstr>
      <vt:lpstr>Noisy detection methods developed</vt:lpstr>
      <vt:lpstr>Noisy detection methods developed</vt:lpstr>
      <vt:lpstr>Code Generation</vt:lpstr>
      <vt:lpstr>Code Generation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RAJAGOPAL, ABHEJIT</dc:creator>
  <cp:lastModifiedBy>RAJAGOPAL, ABHEJIT</cp:lastModifiedBy>
  <cp:revision>19</cp:revision>
  <dcterms:created xsi:type="dcterms:W3CDTF">2013-12-09T17:07:47Z</dcterms:created>
  <dcterms:modified xsi:type="dcterms:W3CDTF">2013-12-09T21:06:03Z</dcterms:modified>
</cp:coreProperties>
</file>