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74" r:id="rId4"/>
    <p:sldId id="257" r:id="rId5"/>
    <p:sldId id="258" r:id="rId6"/>
    <p:sldId id="283" r:id="rId7"/>
    <p:sldId id="260" r:id="rId8"/>
    <p:sldId id="275" r:id="rId9"/>
    <p:sldId id="261" r:id="rId10"/>
    <p:sldId id="264" r:id="rId11"/>
    <p:sldId id="302" r:id="rId12"/>
    <p:sldId id="290" r:id="rId13"/>
    <p:sldId id="291" r:id="rId14"/>
    <p:sldId id="295" r:id="rId15"/>
    <p:sldId id="296" r:id="rId16"/>
    <p:sldId id="289" r:id="rId17"/>
    <p:sldId id="265" r:id="rId18"/>
    <p:sldId id="303" r:id="rId19"/>
    <p:sldId id="286" r:id="rId20"/>
    <p:sldId id="292" r:id="rId21"/>
    <p:sldId id="285" r:id="rId22"/>
    <p:sldId id="293" r:id="rId23"/>
    <p:sldId id="294" r:id="rId24"/>
    <p:sldId id="278" r:id="rId25"/>
    <p:sldId id="277" r:id="rId26"/>
    <p:sldId id="276" r:id="rId27"/>
    <p:sldId id="297" r:id="rId28"/>
    <p:sldId id="298" r:id="rId29"/>
    <p:sldId id="299" r:id="rId30"/>
    <p:sldId id="300" r:id="rId31"/>
    <p:sldId id="301" r:id="rId32"/>
    <p:sldId id="288" r:id="rId33"/>
    <p:sldId id="287" r:id="rId34"/>
    <p:sldId id="284" r:id="rId35"/>
  </p:sldIdLst>
  <p:sldSz cx="9144000" cy="6858000" type="screen4x3"/>
  <p:notesSz cx="6877050" cy="965676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482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482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1B14-C6B8-41EE-A020-4C7A6D0F5DA9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72249"/>
            <a:ext cx="2980055" cy="482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95404" y="9172249"/>
            <a:ext cx="2980055" cy="482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FB500-325C-483E-8A99-7FE1B1F9D3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482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482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E1D8-4F8E-4316-AE2E-BF231C1FEA38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723900"/>
            <a:ext cx="4829175" cy="3621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7705" y="4586963"/>
            <a:ext cx="5501640" cy="434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72249"/>
            <a:ext cx="2980055" cy="482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95404" y="9172249"/>
            <a:ext cx="2980055" cy="482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99BE9-14A0-4073-BAD2-24AE5A4F7A2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30</a:t>
            </a:fld>
            <a:endParaRPr lang="nl-B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31</a:t>
            </a:fld>
            <a:endParaRPr lang="nl-B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32</a:t>
            </a:fld>
            <a:endParaRPr lang="nl-B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33</a:t>
            </a:fld>
            <a:endParaRPr lang="nl-B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34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9BE9-14A0-4073-BAD2-24AE5A4F7A25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04CF2D-ED12-4ECB-BF4E-B40C4DB07FF2}" type="datetimeFigureOut">
              <a:rPr lang="nl-BE" smtClean="0"/>
              <a:pPr/>
              <a:t>30/10/2011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DF69D3-4982-4D0C-A925-6F992667CF6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hyperlink" Target="http://www.google.be/imgres?q=auticommunicatie&amp;um=1&amp;hl=nl&amp;rlz=1T4TSEA_nlBE320BE333&amp;biw=1280&amp;bih=523&amp;tbm=isch&amp;tbnid=p72jRXtHobzfAM:&amp;imgrefurl=http://maaikemelissa.wordpress.com/page/12/&amp;docid=zczjOOFj1LYaIM&amp;imgurl=http://maaikemelissa.files.wordpress.com/2010/03/pictogrammen.jpg&amp;w=711&amp;h=417&amp;ei=En6cTtOMEMia-gbrkLm2BQ&amp;zoom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reaustroom.be/files/images/jumping_siluettes_M.jpg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sz="4000" dirty="0" smtClean="0">
                <a:latin typeface="+mn-lt"/>
              </a:rPr>
              <a:t/>
            </a:r>
            <a:br>
              <a:rPr lang="nl-BE" sz="4000" dirty="0" smtClean="0">
                <a:latin typeface="+mn-lt"/>
              </a:rPr>
            </a:br>
            <a:r>
              <a:rPr lang="nl-BE" sz="4000" dirty="0" smtClean="0">
                <a:latin typeface="+mn-lt"/>
              </a:rPr>
              <a:t/>
            </a:r>
            <a:br>
              <a:rPr lang="nl-BE" sz="4000" dirty="0" smtClean="0">
                <a:latin typeface="+mn-lt"/>
              </a:rPr>
            </a:br>
            <a:r>
              <a:rPr lang="nl-BE" sz="4000" dirty="0" smtClean="0">
                <a:latin typeface="+mn-lt"/>
              </a:rPr>
              <a:t/>
            </a:r>
            <a:br>
              <a:rPr lang="nl-BE" sz="4000" dirty="0" smtClean="0">
                <a:latin typeface="+mn-lt"/>
              </a:rPr>
            </a:br>
            <a:r>
              <a:rPr lang="nl-BE" sz="4000" dirty="0" err="1" smtClean="0">
                <a:latin typeface="+mn-lt"/>
              </a:rPr>
              <a:t>Videohometraining</a:t>
            </a:r>
            <a:r>
              <a:rPr lang="nl-BE" sz="4000" dirty="0" smtClean="0">
                <a:latin typeface="+mn-lt"/>
              </a:rPr>
              <a:t/>
            </a:r>
            <a:br>
              <a:rPr lang="nl-BE" sz="4000" dirty="0" smtClean="0">
                <a:latin typeface="+mn-lt"/>
              </a:rPr>
            </a:br>
            <a:r>
              <a:rPr lang="nl-BE" sz="4000" dirty="0" smtClean="0">
                <a:latin typeface="+mn-lt"/>
              </a:rPr>
              <a:t>in gezinnen met autisme</a:t>
            </a:r>
            <a:br>
              <a:rPr lang="nl-BE" sz="4000" dirty="0" smtClean="0">
                <a:latin typeface="+mn-lt"/>
              </a:rPr>
            </a:br>
            <a:r>
              <a:rPr lang="nl-BE" sz="4000" dirty="0" smtClean="0">
                <a:latin typeface="+mn-lt"/>
              </a:rPr>
              <a:t/>
            </a:r>
            <a:br>
              <a:rPr lang="nl-BE" sz="4000" dirty="0" smtClean="0">
                <a:latin typeface="+mn-lt"/>
              </a:rPr>
            </a:br>
            <a:r>
              <a:rPr lang="nl-BE" sz="4000" dirty="0" smtClean="0">
                <a:latin typeface="+mn-lt"/>
              </a:rPr>
              <a:t/>
            </a:r>
            <a:br>
              <a:rPr lang="nl-BE" sz="4000" dirty="0" smtClean="0">
                <a:latin typeface="+mn-lt"/>
              </a:rPr>
            </a:br>
            <a:r>
              <a:rPr lang="nl-BE" sz="4000" dirty="0" smtClean="0">
                <a:latin typeface="+mn-lt"/>
              </a:rPr>
              <a:t/>
            </a:r>
            <a:br>
              <a:rPr lang="nl-BE" sz="4000" dirty="0" smtClean="0">
                <a:latin typeface="+mn-lt"/>
              </a:rPr>
            </a:br>
            <a:r>
              <a:rPr lang="nl-BE" sz="4000" dirty="0" smtClean="0">
                <a:latin typeface="+mn-lt"/>
              </a:rPr>
              <a:t>			25 oktober’11</a:t>
            </a:r>
            <a:br>
              <a:rPr lang="nl-BE" sz="4000" dirty="0" smtClean="0">
                <a:latin typeface="+mn-lt"/>
              </a:rPr>
            </a:br>
            <a:r>
              <a:rPr lang="nl-BE" sz="4000" dirty="0" smtClean="0">
                <a:latin typeface="+mn-lt"/>
              </a:rPr>
              <a:t/>
            </a:r>
            <a:br>
              <a:rPr lang="nl-BE" sz="4000" dirty="0" smtClean="0">
                <a:latin typeface="+mn-lt"/>
              </a:rPr>
            </a:br>
            <a:r>
              <a:rPr lang="nl-BE" sz="1800" i="1" dirty="0" smtClean="0">
                <a:latin typeface="+mn-lt"/>
              </a:rPr>
              <a:t>Jorinde Dewaelheyns</a:t>
            </a:r>
            <a:endParaRPr lang="nl-BE" sz="1800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nl-BE" dirty="0" smtClean="0"/>
          </a:p>
          <a:p>
            <a:r>
              <a:rPr lang="nl-BE" dirty="0" smtClean="0"/>
              <a:t>Thuisbegeleidingsdienst Het Raster </a:t>
            </a:r>
            <a:endParaRPr lang="nl-BE" dirty="0"/>
          </a:p>
        </p:txBody>
      </p:sp>
      <p:pic>
        <p:nvPicPr>
          <p:cNvPr id="1026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4000" dirty="0" smtClean="0"/>
              <a:t>Invloed van het autisme op een gezin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Pictogrammen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1800" dirty="0" smtClean="0"/>
              <a:t>-Een diagnose ASS bij één of meerdere kinderen heeft dus een</a:t>
            </a:r>
          </a:p>
          <a:p>
            <a:pPr>
              <a:buNone/>
            </a:pPr>
            <a:r>
              <a:rPr lang="nl-BE" sz="1800" dirty="0" smtClean="0"/>
              <a:t>grote </a:t>
            </a:r>
            <a:r>
              <a:rPr lang="nl-BE" sz="1800" b="1" u="sng" dirty="0" smtClean="0"/>
              <a:t>invloed op de onderlinge communicatie</a:t>
            </a:r>
            <a:r>
              <a:rPr lang="nl-BE" sz="1800" b="1" dirty="0" smtClean="0"/>
              <a:t>. </a:t>
            </a:r>
          </a:p>
          <a:p>
            <a:pPr>
              <a:buNone/>
            </a:pPr>
            <a:r>
              <a:rPr lang="nl-BE" sz="1800" dirty="0" smtClean="0"/>
              <a:t>Hetzelfde geldt voor een diagnose bij één of beide ouders. 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-Kinderen met ASS doen al vanaf de geboorte op een andere</a:t>
            </a:r>
          </a:p>
          <a:p>
            <a:pPr>
              <a:buNone/>
            </a:pPr>
            <a:r>
              <a:rPr lang="nl-BE" sz="1800" dirty="0" smtClean="0"/>
              <a:t>manier beroep op hun ouders. Zij hebben nood aan uitleg, duiding,</a:t>
            </a:r>
          </a:p>
          <a:p>
            <a:pPr>
              <a:buNone/>
            </a:pPr>
            <a:r>
              <a:rPr lang="nl-BE" sz="1800" dirty="0" smtClean="0"/>
              <a:t>ondersteuning om de wereld te begrijpen. Er ontstaan al vrij snel</a:t>
            </a:r>
          </a:p>
          <a:p>
            <a:pPr>
              <a:buNone/>
            </a:pPr>
            <a:r>
              <a:rPr lang="nl-BE" sz="1800" b="1" u="sng" dirty="0" smtClean="0"/>
              <a:t>andere interactiepatronen </a:t>
            </a:r>
            <a:r>
              <a:rPr lang="nl-BE" sz="1800" dirty="0" smtClean="0"/>
              <a:t>die complexer van aard zijn. Dit vraagt</a:t>
            </a:r>
          </a:p>
          <a:p>
            <a:pPr>
              <a:buNone/>
            </a:pPr>
            <a:r>
              <a:rPr lang="nl-BE" sz="1800" dirty="0" smtClean="0"/>
              <a:t>een bewustere manier van communiceren.</a:t>
            </a:r>
          </a:p>
          <a:p>
            <a:pPr>
              <a:buNone/>
            </a:pPr>
            <a:endParaRPr lang="nl-BE" sz="1700" dirty="0" smtClean="0"/>
          </a:p>
          <a:p>
            <a:pPr>
              <a:buNone/>
            </a:pPr>
            <a:endParaRPr lang="nl-BE" sz="1700" dirty="0" smtClean="0"/>
          </a:p>
          <a:p>
            <a:pPr>
              <a:buNone/>
            </a:pPr>
            <a:endParaRPr lang="nl-BE" sz="1700" dirty="0" smtClean="0"/>
          </a:p>
          <a:p>
            <a:pPr>
              <a:buNone/>
            </a:pPr>
            <a:endParaRPr lang="nl-BE" sz="1700" dirty="0" smtClean="0"/>
          </a:p>
          <a:p>
            <a:pPr>
              <a:buNone/>
            </a:pPr>
            <a:endParaRPr lang="nl-BE" sz="17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rg_hi" descr="http://t3.gstatic.com/images?q=tbn:ANd9GcSjDtSRln0i9qFS5T4gw2FT1djFhPniS72G-OAzagd_qnE-COfyLw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068960"/>
            <a:ext cx="172819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Invloed van het autisme op een gezin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sz="1700" dirty="0" smtClean="0"/>
          </a:p>
          <a:p>
            <a:pPr>
              <a:buNone/>
            </a:pPr>
            <a:r>
              <a:rPr lang="nl-BE" sz="1800" dirty="0" smtClean="0"/>
              <a:t>-Bij kinderen met autisme gaan we steeds kijken door </a:t>
            </a:r>
            <a:r>
              <a:rPr lang="nl-BE" sz="1800" b="1" u="sng" dirty="0" smtClean="0"/>
              <a:t>de </a:t>
            </a:r>
            <a:r>
              <a:rPr lang="nl-BE" sz="1800" b="1" u="sng" dirty="0" err="1" smtClean="0"/>
              <a:t>auti-bril</a:t>
            </a:r>
            <a:r>
              <a:rPr lang="nl-BE" sz="1800" b="1" u="sng" dirty="0" smtClean="0"/>
              <a:t> </a:t>
            </a:r>
          </a:p>
          <a:p>
            <a:pPr>
              <a:buNone/>
            </a:pPr>
            <a:r>
              <a:rPr lang="nl-BE" sz="1800" dirty="0" smtClean="0"/>
              <a:t>(dit wil zeggen met kennis van de stoornis), daarnaast proberen we</a:t>
            </a:r>
          </a:p>
          <a:p>
            <a:pPr>
              <a:buNone/>
            </a:pPr>
            <a:r>
              <a:rPr lang="nl-BE" sz="1800" dirty="0" smtClean="0"/>
              <a:t>meer structuur te geven en proberen we op elk moment op een</a:t>
            </a:r>
          </a:p>
          <a:p>
            <a:pPr>
              <a:buNone/>
            </a:pPr>
            <a:r>
              <a:rPr lang="nl-BE" sz="1800" dirty="0" smtClean="0"/>
              <a:t>afgestemde manier te communiceren. </a:t>
            </a:r>
          </a:p>
          <a:p>
            <a:pPr>
              <a:buNone/>
            </a:pPr>
            <a:r>
              <a:rPr lang="nl-BE" sz="1800" dirty="0" smtClean="0"/>
              <a:t>Hiervoor houden we steeds de triade in ons achterhoofd en zoeken</a:t>
            </a:r>
          </a:p>
          <a:p>
            <a:pPr>
              <a:buNone/>
            </a:pPr>
            <a:r>
              <a:rPr lang="nl-BE" sz="1800" dirty="0" smtClean="0"/>
              <a:t>we naar de betekenis van het gedrag</a:t>
            </a:r>
            <a:r>
              <a:rPr lang="nl-BE" sz="1700" dirty="0" smtClean="0"/>
              <a:t>.</a:t>
            </a:r>
          </a:p>
          <a:p>
            <a:pPr>
              <a:buNone/>
            </a:pPr>
            <a:endParaRPr lang="nl-BE" sz="1700" dirty="0" smtClean="0"/>
          </a:p>
          <a:p>
            <a:pPr>
              <a:buNone/>
            </a:pPr>
            <a:r>
              <a:rPr lang="nl-BE" sz="1700" dirty="0" smtClean="0"/>
              <a:t>Bijvoorbeeld: “Geef me de vijf! “ Wat, Waar, Wanneer, </a:t>
            </a:r>
            <a:r>
              <a:rPr lang="nl-BE" sz="1700" dirty="0" smtClean="0"/>
              <a:t>Wie, </a:t>
            </a:r>
          </a:p>
          <a:p>
            <a:pPr>
              <a:buNone/>
            </a:pPr>
            <a:r>
              <a:rPr lang="nl-BE" sz="1700" dirty="0" smtClean="0"/>
              <a:t>Waarom en Hoe? </a:t>
            </a:r>
            <a:endParaRPr lang="nl-BE" sz="17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	 </a:t>
            </a:r>
            <a:r>
              <a:rPr lang="nl-BE" sz="4000" dirty="0" smtClean="0"/>
              <a:t>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1800" b="1" u="sng" dirty="0" smtClean="0">
                <a:latin typeface="+mj-lt"/>
              </a:rPr>
              <a:t>Casus 1.:</a:t>
            </a:r>
            <a:r>
              <a:rPr lang="nl-BE" sz="1800" dirty="0" smtClean="0">
                <a:latin typeface="+mj-lt"/>
              </a:rPr>
              <a:t>Gezin met </a:t>
            </a:r>
            <a:r>
              <a:rPr lang="nl-BE" sz="1800" dirty="0" smtClean="0">
                <a:latin typeface="+mj-lt"/>
              </a:rPr>
              <a:t>1kind</a:t>
            </a:r>
            <a:endParaRPr lang="nl-BE" sz="1800" dirty="0" smtClean="0">
              <a:latin typeface="+mj-lt"/>
            </a:endParaRPr>
          </a:p>
          <a:p>
            <a:pPr>
              <a:buNone/>
            </a:pPr>
            <a:r>
              <a:rPr lang="nl-BE" sz="1800" dirty="0" smtClean="0">
                <a:latin typeface="+mj-lt"/>
              </a:rPr>
              <a:t>jongen</a:t>
            </a:r>
            <a:r>
              <a:rPr lang="nl-BE" sz="1800" dirty="0" smtClean="0">
                <a:latin typeface="+mj-lt"/>
              </a:rPr>
              <a:t>, </a:t>
            </a:r>
            <a:r>
              <a:rPr lang="nl-BE" sz="1800" dirty="0" smtClean="0">
                <a:latin typeface="+mj-lt"/>
              </a:rPr>
              <a:t>11 jaar, normaal begaafd, diagnose ASS en ADHD. </a:t>
            </a:r>
          </a:p>
          <a:p>
            <a:pPr>
              <a:buNone/>
            </a:pPr>
            <a:endParaRPr lang="nl-BE" sz="1800" dirty="0" smtClean="0">
              <a:latin typeface="+mj-lt"/>
            </a:endParaRPr>
          </a:p>
          <a:p>
            <a:pPr>
              <a:buNone/>
            </a:pPr>
            <a:r>
              <a:rPr lang="nl-BE" sz="1800" b="1" u="sng" dirty="0" smtClean="0">
                <a:latin typeface="+mj-lt"/>
              </a:rPr>
              <a:t>Hulpvraag ouders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Er is weinig band tussen </a:t>
            </a:r>
            <a:r>
              <a:rPr lang="nl-BE" sz="1800" dirty="0" smtClean="0">
                <a:latin typeface="+mj-lt"/>
              </a:rPr>
              <a:t>zoon </a:t>
            </a:r>
            <a:r>
              <a:rPr lang="nl-BE" sz="1800" dirty="0" smtClean="0">
                <a:latin typeface="+mj-lt"/>
              </a:rPr>
              <a:t>(11 jaar en diagnose ASS) en </a:t>
            </a:r>
            <a:r>
              <a:rPr lang="nl-BE" sz="1800" dirty="0" smtClean="0">
                <a:latin typeface="+mj-lt"/>
              </a:rPr>
              <a:t>zijn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p</a:t>
            </a:r>
            <a:r>
              <a:rPr lang="nl-BE" sz="1800" dirty="0" smtClean="0">
                <a:latin typeface="+mj-lt"/>
              </a:rPr>
              <a:t>apa.</a:t>
            </a:r>
            <a:endParaRPr lang="nl-BE" sz="1800" dirty="0" smtClean="0">
              <a:latin typeface="+mj-lt"/>
            </a:endParaRPr>
          </a:p>
          <a:p>
            <a:pPr>
              <a:buNone/>
            </a:pPr>
            <a:r>
              <a:rPr lang="nl-BE" sz="1800" dirty="0" smtClean="0">
                <a:latin typeface="+mj-lt"/>
              </a:rPr>
              <a:t>Hij luistert </a:t>
            </a:r>
            <a:r>
              <a:rPr lang="nl-BE" sz="1800" dirty="0" smtClean="0">
                <a:latin typeface="+mj-lt"/>
              </a:rPr>
              <a:t>alleen naar mama. 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Bv. geen oogcontact met papa, </a:t>
            </a:r>
            <a:r>
              <a:rPr lang="nl-BE" sz="1800" dirty="0" smtClean="0">
                <a:latin typeface="+mj-lt"/>
              </a:rPr>
              <a:t>hij </a:t>
            </a:r>
            <a:r>
              <a:rPr lang="nl-BE" sz="1800" dirty="0" smtClean="0">
                <a:latin typeface="+mj-lt"/>
              </a:rPr>
              <a:t>richt zich steeds tot mama,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niet luisteren naar papa.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Hoe kunnen we dit veranderen?</a:t>
            </a:r>
          </a:p>
          <a:p>
            <a:pPr>
              <a:buNone/>
            </a:pPr>
            <a:endParaRPr lang="nl-BE" sz="1800" dirty="0" smtClean="0">
              <a:latin typeface="+mj-lt"/>
            </a:endParaRPr>
          </a:p>
          <a:p>
            <a:pPr>
              <a:buNone/>
            </a:pPr>
            <a:r>
              <a:rPr lang="nl-BE" sz="1800" dirty="0" smtClean="0">
                <a:latin typeface="+mj-lt"/>
              </a:rPr>
              <a:t>Filmen van papa en </a:t>
            </a:r>
            <a:r>
              <a:rPr lang="nl-BE" sz="1800" dirty="0" smtClean="0">
                <a:latin typeface="+mj-lt"/>
              </a:rPr>
              <a:t>zoon </a:t>
            </a:r>
            <a:r>
              <a:rPr lang="nl-BE" sz="1800" dirty="0" smtClean="0">
                <a:latin typeface="+mj-lt"/>
              </a:rPr>
              <a:t>tijdens </a:t>
            </a:r>
            <a:r>
              <a:rPr lang="nl-BE" sz="1800" dirty="0" smtClean="0">
                <a:latin typeface="+mj-lt"/>
              </a:rPr>
              <a:t>een spel</a:t>
            </a:r>
          </a:p>
          <a:p>
            <a:pPr>
              <a:buNone/>
            </a:pPr>
            <a:endParaRPr lang="nl-BE" sz="1800" dirty="0" smtClean="0">
              <a:latin typeface="+mj-lt"/>
            </a:endParaRPr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il_fi" descr="http://www.hrm-apotheek.nl/hrm-apotheek/pix/balloon_casus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844824"/>
            <a:ext cx="15121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nl-BE" sz="2000" u="sng" dirty="0" smtClean="0"/>
              <a:t>Thema’s:</a:t>
            </a:r>
          </a:p>
          <a:p>
            <a:r>
              <a:rPr lang="nl-BE" sz="1400" dirty="0" smtClean="0"/>
              <a:t>-AFSTEMMEN</a:t>
            </a:r>
          </a:p>
          <a:p>
            <a:r>
              <a:rPr lang="nl-BE" sz="1400" dirty="0" smtClean="0"/>
              <a:t>-CONTACT MAKEN</a:t>
            </a:r>
          </a:p>
          <a:p>
            <a:r>
              <a:rPr lang="nl-BE" sz="1400" dirty="0" smtClean="0"/>
              <a:t>-BEKRACHTIGEN VAN WAT GOED LOOPT</a:t>
            </a:r>
            <a:endParaRPr lang="nl-BE" sz="1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1800" b="1" u="sng" dirty="0" smtClean="0"/>
              <a:t>Na VHT: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-Papa ander beeld </a:t>
            </a:r>
            <a:r>
              <a:rPr lang="nl-BE" sz="1800" dirty="0" smtClean="0"/>
              <a:t>op zoon: </a:t>
            </a:r>
            <a:r>
              <a:rPr lang="nl-BE" sz="1800" dirty="0" smtClean="0"/>
              <a:t>hij maakt toch oogcontact, er </a:t>
            </a:r>
            <a:r>
              <a:rPr lang="nl-BE" sz="1800" dirty="0" smtClean="0"/>
              <a:t>is</a:t>
            </a:r>
          </a:p>
          <a:p>
            <a:pPr>
              <a:buNone/>
            </a:pPr>
            <a:r>
              <a:rPr lang="nl-BE" sz="1800" dirty="0" smtClean="0"/>
              <a:t>g</a:t>
            </a:r>
            <a:r>
              <a:rPr lang="nl-BE" sz="1800" dirty="0" smtClean="0"/>
              <a:t>edeeld</a:t>
            </a:r>
            <a:r>
              <a:rPr lang="nl-BE" sz="1800" dirty="0" smtClean="0"/>
              <a:t> </a:t>
            </a:r>
            <a:r>
              <a:rPr lang="nl-BE" sz="1800" dirty="0" smtClean="0"/>
              <a:t>plezier </a:t>
            </a:r>
            <a:r>
              <a:rPr lang="nl-BE" sz="1800" dirty="0" smtClean="0"/>
              <a:t>tijdens het spel</a:t>
            </a:r>
          </a:p>
          <a:p>
            <a:pPr>
              <a:buNone/>
            </a:pPr>
            <a:r>
              <a:rPr lang="nl-BE" sz="1800" dirty="0" smtClean="0"/>
              <a:t>-Ook mama andere kijk op situatie: ‘</a:t>
            </a:r>
            <a:r>
              <a:rPr lang="nl-BE" sz="1800" i="1" dirty="0" smtClean="0"/>
              <a:t>misschien moet ik soms meer op</a:t>
            </a:r>
          </a:p>
          <a:p>
            <a:pPr>
              <a:buNone/>
            </a:pPr>
            <a:r>
              <a:rPr lang="nl-BE" sz="1800" i="1" dirty="0" smtClean="0"/>
              <a:t>de achtergrond gaan’</a:t>
            </a:r>
          </a:p>
          <a:p>
            <a:pPr>
              <a:buNone/>
            </a:pPr>
            <a:r>
              <a:rPr lang="nl-BE" sz="1800" dirty="0" smtClean="0"/>
              <a:t>-Papa en </a:t>
            </a:r>
            <a:r>
              <a:rPr lang="nl-BE" sz="1800" dirty="0" smtClean="0"/>
              <a:t>zoon</a:t>
            </a:r>
            <a:r>
              <a:rPr lang="nl-BE" sz="1800" dirty="0" smtClean="0"/>
              <a:t> </a:t>
            </a:r>
            <a:r>
              <a:rPr lang="nl-BE" sz="1800" dirty="0" smtClean="0"/>
              <a:t>hebben een ‘andere’ manier van communiceren (in</a:t>
            </a:r>
          </a:p>
          <a:p>
            <a:pPr>
              <a:buNone/>
            </a:pPr>
            <a:r>
              <a:rPr lang="nl-BE" sz="1800" dirty="0" smtClean="0"/>
              <a:t>vergelijking met mama en </a:t>
            </a:r>
            <a:r>
              <a:rPr lang="nl-BE" sz="1800" dirty="0" smtClean="0"/>
              <a:t>zoon)</a:t>
            </a:r>
            <a:r>
              <a:rPr lang="nl-BE" sz="1800" dirty="0" smtClean="0"/>
              <a:t> </a:t>
            </a:r>
            <a:r>
              <a:rPr lang="nl-BE" sz="1800" dirty="0" smtClean="0"/>
              <a:t>maar deze manier is evenwaardig.</a:t>
            </a:r>
          </a:p>
          <a:p>
            <a:pPr>
              <a:buNone/>
            </a:pPr>
            <a:r>
              <a:rPr lang="nl-BE" sz="1800" dirty="0" smtClean="0"/>
              <a:t>-Papa terug vertrouwen in eigen positie</a:t>
            </a:r>
          </a:p>
          <a:p>
            <a:pPr>
              <a:buNone/>
            </a:pPr>
            <a:endParaRPr lang="nl-BE" sz="18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1800" b="1" u="sng" dirty="0" smtClean="0"/>
              <a:t>Casus 2: </a:t>
            </a:r>
            <a:r>
              <a:rPr lang="nl-BE" sz="1800" dirty="0" smtClean="0"/>
              <a:t>gezin met één </a:t>
            </a:r>
            <a:r>
              <a:rPr lang="nl-BE" sz="1800" dirty="0" smtClean="0"/>
              <a:t>kind, een </a:t>
            </a:r>
            <a:r>
              <a:rPr lang="nl-BE" sz="1800" dirty="0" smtClean="0"/>
              <a:t>jongen van 6 jaar met</a:t>
            </a:r>
          </a:p>
          <a:p>
            <a:pPr>
              <a:buNone/>
            </a:pPr>
            <a:r>
              <a:rPr lang="nl-BE" sz="1800" dirty="0" smtClean="0"/>
              <a:t>diagnose ASS, hij is normaal begaafd.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b="1" u="sng" dirty="0" smtClean="0"/>
              <a:t>Hulpvraag ouders:</a:t>
            </a:r>
          </a:p>
          <a:p>
            <a:pPr>
              <a:buNone/>
            </a:pPr>
            <a:r>
              <a:rPr lang="nl-BE" sz="1800" dirty="0" smtClean="0"/>
              <a:t>Hoe omgaan met het rigide gedrag van </a:t>
            </a:r>
            <a:r>
              <a:rPr lang="nl-BE" sz="1800" dirty="0" smtClean="0"/>
              <a:t>jongen</a:t>
            </a:r>
            <a:r>
              <a:rPr lang="nl-BE" sz="1800" dirty="0" smtClean="0"/>
              <a:t>? </a:t>
            </a:r>
            <a:r>
              <a:rPr lang="nl-BE" sz="1800" dirty="0" smtClean="0"/>
              <a:t>Het maakt</a:t>
            </a:r>
          </a:p>
          <a:p>
            <a:pPr>
              <a:buNone/>
            </a:pPr>
            <a:r>
              <a:rPr lang="nl-BE" sz="1800" dirty="0" smtClean="0"/>
              <a:t>dat de ouders vaak in conflict moeten gaan.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Twee beeldfragmenten:</a:t>
            </a:r>
          </a:p>
          <a:p>
            <a:pPr marL="342900" indent="-342900">
              <a:buFont typeface="+mj-lt"/>
              <a:buAutoNum type="arabicPeriod"/>
            </a:pPr>
            <a:r>
              <a:rPr lang="nl-BE" sz="1800" dirty="0" smtClean="0"/>
              <a:t>Kiezen van een spelletje en onderhandelen</a:t>
            </a:r>
          </a:p>
          <a:p>
            <a:pPr marL="342900" indent="-342900">
              <a:buFont typeface="+mj-lt"/>
              <a:buAutoNum type="arabicPeriod"/>
            </a:pPr>
            <a:r>
              <a:rPr lang="nl-BE" sz="1800" dirty="0" smtClean="0"/>
              <a:t>Spelletje spelen</a:t>
            </a:r>
          </a:p>
          <a:p>
            <a:pPr>
              <a:buNone/>
            </a:pPr>
            <a:endParaRPr lang="nl-BE" sz="1800" u="sng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il_fi" descr="http://www.hrm-apotheek.nl/hrm-apotheek/pix/balloon_casus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844824"/>
            <a:ext cx="15121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nl-BE" sz="2000" u="sng" dirty="0" smtClean="0"/>
              <a:t>Thema’s:</a:t>
            </a:r>
          </a:p>
          <a:p>
            <a:r>
              <a:rPr lang="nl-BE" sz="1600" dirty="0" smtClean="0"/>
              <a:t>-</a:t>
            </a:r>
            <a:r>
              <a:rPr lang="nl-BE" sz="1400" dirty="0" smtClean="0"/>
              <a:t>BASIS-COMMUNICATIE</a:t>
            </a:r>
          </a:p>
          <a:p>
            <a:r>
              <a:rPr lang="nl-BE" sz="1400" dirty="0" smtClean="0"/>
              <a:t>-INZOOMEN OP WAT GOED LOOPT EN VERSTERKEN</a:t>
            </a:r>
          </a:p>
          <a:p>
            <a:r>
              <a:rPr lang="nl-BE" sz="1400" dirty="0" smtClean="0"/>
              <a:t>-EMPOWERMENT</a:t>
            </a:r>
            <a:endParaRPr lang="nl-BE" sz="1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1800" u="sng" dirty="0" smtClean="0"/>
          </a:p>
          <a:p>
            <a:pPr>
              <a:buNone/>
            </a:pPr>
            <a:r>
              <a:rPr lang="nl-BE" sz="1800" b="1" u="sng" dirty="0" smtClean="0"/>
              <a:t>Na VHT:</a:t>
            </a:r>
          </a:p>
          <a:p>
            <a:pPr>
              <a:buNone/>
            </a:pPr>
            <a:r>
              <a:rPr lang="nl-BE" sz="1800" dirty="0" smtClean="0"/>
              <a:t>-Het zien van de beelden (plezierig contact) </a:t>
            </a:r>
            <a:r>
              <a:rPr lang="nl-BE" sz="1800" dirty="0" smtClean="0"/>
              <a:t>werkt </a:t>
            </a:r>
            <a:r>
              <a:rPr lang="nl-BE" sz="1800" dirty="0" smtClean="0"/>
              <a:t>op zich al</a:t>
            </a:r>
          </a:p>
          <a:p>
            <a:pPr>
              <a:buNone/>
            </a:pPr>
            <a:r>
              <a:rPr lang="nl-BE" sz="1800" dirty="0" smtClean="0"/>
              <a:t>“helend” voor de moeder.</a:t>
            </a:r>
          </a:p>
          <a:p>
            <a:pPr>
              <a:buNone/>
            </a:pPr>
            <a:r>
              <a:rPr lang="nl-BE" sz="1800" dirty="0" smtClean="0"/>
              <a:t>-Mama haar twijfel over een te bekritiserende aanpak</a:t>
            </a:r>
          </a:p>
          <a:p>
            <a:pPr>
              <a:buNone/>
            </a:pPr>
            <a:r>
              <a:rPr lang="nl-BE" sz="1800" dirty="0" smtClean="0"/>
              <a:t>vermindert door stil te staan bij haar manier van omgaan met </a:t>
            </a:r>
            <a:r>
              <a:rPr lang="nl-BE" sz="1800" dirty="0" smtClean="0"/>
              <a:t>haar</a:t>
            </a:r>
          </a:p>
          <a:p>
            <a:pPr>
              <a:buNone/>
            </a:pPr>
            <a:r>
              <a:rPr lang="nl-BE" sz="1800" dirty="0" smtClean="0"/>
              <a:t>zoon.</a:t>
            </a: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-Duidelijk hoe haar communicatiestijl belangrijk is voor </a:t>
            </a:r>
            <a:r>
              <a:rPr lang="nl-BE" sz="1800" dirty="0" smtClean="0"/>
              <a:t>hem </a:t>
            </a:r>
            <a:r>
              <a:rPr lang="nl-BE" sz="1800" dirty="0" smtClean="0"/>
              <a:t>en </a:t>
            </a:r>
            <a:r>
              <a:rPr lang="nl-BE" sz="1800" dirty="0" smtClean="0"/>
              <a:t>hem</a:t>
            </a:r>
          </a:p>
          <a:p>
            <a:pPr>
              <a:buNone/>
            </a:pPr>
            <a:r>
              <a:rPr lang="nl-BE" sz="1800" dirty="0" smtClean="0"/>
              <a:t>helpt om keuzes te maken, oplossingen te zoeken.</a:t>
            </a:r>
          </a:p>
          <a:p>
            <a:pPr>
              <a:buNone/>
            </a:pPr>
            <a:r>
              <a:rPr lang="nl-BE" sz="1800" dirty="0" smtClean="0"/>
              <a:t>-Mama houdt heel veel rekening met tempo van </a:t>
            </a:r>
            <a:r>
              <a:rPr lang="nl-BE" sz="1800" dirty="0" smtClean="0"/>
              <a:t>haar zoon.</a:t>
            </a: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= afstemmen op het autisme van je kind</a:t>
            </a:r>
            <a:endParaRPr lang="nl-BE" sz="18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Invloed van het autisme op een gezin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BE" sz="1800" dirty="0" smtClean="0"/>
              <a:t>-Het autisme </a:t>
            </a:r>
            <a:r>
              <a:rPr lang="nl-BE" sz="1800" b="1" u="sng" dirty="0" smtClean="0"/>
              <a:t>bemoeilijkt de afstemming </a:t>
            </a:r>
            <a:r>
              <a:rPr lang="nl-BE" sz="1800" dirty="0" smtClean="0"/>
              <a:t>tussen de gezinsleden en</a:t>
            </a:r>
          </a:p>
          <a:p>
            <a:pPr>
              <a:buNone/>
            </a:pPr>
            <a:r>
              <a:rPr lang="nl-BE" sz="1800" dirty="0" smtClean="0"/>
              <a:t>kan hierdoor een risico/bedreiging vormen  voor het ontwikkelen</a:t>
            </a:r>
          </a:p>
          <a:p>
            <a:pPr>
              <a:buNone/>
            </a:pPr>
            <a:r>
              <a:rPr lang="nl-BE" sz="1800" dirty="0" smtClean="0"/>
              <a:t>van een positieve gezinssfeer.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-Een </a:t>
            </a:r>
            <a:r>
              <a:rPr lang="nl-BE" sz="1800" b="1" u="sng" dirty="0" smtClean="0"/>
              <a:t>positieve gezinssfeer </a:t>
            </a:r>
            <a:r>
              <a:rPr lang="nl-BE" sz="1800" dirty="0" smtClean="0"/>
              <a:t>is één van de bepalende factoren voor</a:t>
            </a:r>
          </a:p>
          <a:p>
            <a:pPr>
              <a:buNone/>
            </a:pPr>
            <a:r>
              <a:rPr lang="nl-BE" sz="1800" dirty="0" smtClean="0"/>
              <a:t>de draagkracht van een gezin en stimuleert de ontwikkeling van</a:t>
            </a:r>
          </a:p>
          <a:p>
            <a:pPr>
              <a:buNone/>
            </a:pPr>
            <a:r>
              <a:rPr lang="nl-BE" sz="1800" dirty="0" smtClean="0"/>
              <a:t>kind </a:t>
            </a:r>
            <a:r>
              <a:rPr lang="nl-BE" sz="1800" dirty="0" err="1" smtClean="0"/>
              <a:t>én</a:t>
            </a:r>
            <a:r>
              <a:rPr lang="nl-BE" sz="1800" dirty="0" smtClean="0"/>
              <a:t> ouder.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-Een </a:t>
            </a:r>
            <a:r>
              <a:rPr lang="nl-BE" sz="1800" b="1" u="sng" dirty="0" smtClean="0"/>
              <a:t>belevingsverandering i</a:t>
            </a:r>
            <a:r>
              <a:rPr lang="nl-BE" sz="1800" dirty="0" smtClean="0"/>
              <a:t>s de basis voor een</a:t>
            </a:r>
          </a:p>
          <a:p>
            <a:pPr>
              <a:buNone/>
            </a:pPr>
            <a:r>
              <a:rPr lang="nl-BE" sz="1800" dirty="0" smtClean="0"/>
              <a:t>gedragsverandering!</a:t>
            </a:r>
          </a:p>
          <a:p>
            <a:endParaRPr lang="nl-BE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</a:t>
            </a:r>
            <a:r>
              <a:rPr lang="nl-BE" sz="4000" dirty="0" err="1" smtClean="0"/>
              <a:t>Videohometraining</a:t>
            </a:r>
            <a:r>
              <a:rPr lang="nl-BE" sz="4000" dirty="0" smtClean="0"/>
              <a:t> en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1800" b="1" u="sng" dirty="0" smtClean="0"/>
              <a:t>DUS:</a:t>
            </a:r>
            <a:r>
              <a:rPr lang="nl-BE" sz="1800" dirty="0" smtClean="0"/>
              <a:t> VHT is gebaseerd op de voorgaande pijler: </a:t>
            </a:r>
          </a:p>
          <a:p>
            <a:pPr>
              <a:buNone/>
            </a:pPr>
            <a:r>
              <a:rPr lang="nl-BE" sz="1800" u="sng" dirty="0" smtClean="0"/>
              <a:t>positieve interacties tussen de gezinsleden bevorderen! </a:t>
            </a:r>
          </a:p>
          <a:p>
            <a:pPr>
              <a:buNone/>
            </a:pPr>
            <a:endParaRPr lang="nl-BE" sz="1900" dirty="0" smtClean="0"/>
          </a:p>
          <a:p>
            <a:pPr>
              <a:buNone/>
            </a:pPr>
            <a:r>
              <a:rPr lang="nl-BE" sz="1800" dirty="0" smtClean="0"/>
              <a:t>-</a:t>
            </a:r>
            <a:r>
              <a:rPr lang="nl-BE" sz="1800" dirty="0" err="1" smtClean="0"/>
              <a:t>Videohometraining</a:t>
            </a:r>
            <a:r>
              <a:rPr lang="nl-BE" sz="1800" dirty="0" smtClean="0"/>
              <a:t> </a:t>
            </a:r>
            <a:r>
              <a:rPr lang="nl-BE" sz="1800" u="sng" dirty="0" smtClean="0"/>
              <a:t>zoomt letterlijk en figuurlijk </a:t>
            </a:r>
            <a:r>
              <a:rPr lang="nl-BE" sz="1800" dirty="0" smtClean="0"/>
              <a:t>in op de onderlinge</a:t>
            </a:r>
          </a:p>
          <a:p>
            <a:pPr>
              <a:buNone/>
            </a:pPr>
            <a:r>
              <a:rPr lang="nl-BE" sz="1800" dirty="0" smtClean="0"/>
              <a:t>afstemming van de gezinsleden en is daarom</a:t>
            </a:r>
          </a:p>
          <a:p>
            <a:pPr>
              <a:buNone/>
            </a:pPr>
            <a:r>
              <a:rPr lang="nl-BE" sz="1800" dirty="0" smtClean="0"/>
              <a:t>zeer goed bruikbaar binnen de thuisbegeleiding autisme waar </a:t>
            </a:r>
          </a:p>
          <a:p>
            <a:pPr>
              <a:buNone/>
            </a:pPr>
            <a:r>
              <a:rPr lang="nl-BE" sz="1800" dirty="0" smtClean="0"/>
              <a:t>communicatie centraal staat.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endParaRPr lang="nl-BE" sz="1900" dirty="0" smtClean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il_fi" descr="http://upload.wikimedia.org/wikipedia/commons/4/41/Video_Camer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996952"/>
            <a:ext cx="16561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</a:t>
            </a:r>
            <a:r>
              <a:rPr lang="nl-BE" sz="4000" dirty="0" err="1" smtClean="0"/>
              <a:t>Videohometraining</a:t>
            </a:r>
            <a:r>
              <a:rPr lang="nl-BE" sz="4000" dirty="0" smtClean="0"/>
              <a:t> en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-De </a:t>
            </a:r>
            <a:r>
              <a:rPr lang="nl-BE" sz="1800" b="1" u="sng" dirty="0" smtClean="0"/>
              <a:t>basiscommunicatie </a:t>
            </a:r>
            <a:r>
              <a:rPr lang="nl-BE" sz="1800" dirty="0" smtClean="0"/>
              <a:t>tussen de gezinsleden wordt bekeken en</a:t>
            </a:r>
          </a:p>
          <a:p>
            <a:pPr>
              <a:buNone/>
            </a:pPr>
            <a:r>
              <a:rPr lang="nl-BE" sz="1800" dirty="0" smtClean="0"/>
              <a:t>wat goed loopt en wel effect heeft wordt uitvergroot.  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-Een goede basiscommunicatie is de </a:t>
            </a:r>
            <a:r>
              <a:rPr lang="nl-BE" sz="1800" b="1" u="sng" dirty="0" smtClean="0"/>
              <a:t>voorwaarde voor het</a:t>
            </a:r>
          </a:p>
          <a:p>
            <a:pPr>
              <a:buNone/>
            </a:pPr>
            <a:r>
              <a:rPr lang="nl-BE" sz="1800" b="1" u="sng" dirty="0" smtClean="0"/>
              <a:t>oplossen van problemen.</a:t>
            </a:r>
            <a:r>
              <a:rPr lang="nl-BE" sz="1800" dirty="0" smtClean="0"/>
              <a:t> We kijken dus of we uit positieve</a:t>
            </a:r>
          </a:p>
          <a:p>
            <a:pPr>
              <a:buNone/>
            </a:pPr>
            <a:r>
              <a:rPr lang="nl-BE" sz="1800" dirty="0" smtClean="0"/>
              <a:t>fragmenten iets kunnen leren voor </a:t>
            </a:r>
            <a:r>
              <a:rPr lang="nl-BE" sz="1800" u="sng" dirty="0" smtClean="0"/>
              <a:t>moeilijke momenten</a:t>
            </a:r>
            <a:r>
              <a:rPr lang="nl-BE" sz="1800" dirty="0" smtClean="0"/>
              <a:t>. </a:t>
            </a:r>
          </a:p>
          <a:p>
            <a:pPr>
              <a:buNone/>
            </a:pPr>
            <a:r>
              <a:rPr lang="nl-BE" sz="1800" dirty="0" smtClean="0"/>
              <a:t>We houden ook rekening met het beperkte vermogen tot</a:t>
            </a:r>
          </a:p>
          <a:p>
            <a:pPr>
              <a:buNone/>
            </a:pPr>
            <a:r>
              <a:rPr lang="nl-BE" sz="1800" dirty="0" smtClean="0"/>
              <a:t>wederkerigheid bij kinderen met autisme.</a:t>
            </a:r>
          </a:p>
          <a:p>
            <a:pPr>
              <a:buNone/>
            </a:pPr>
            <a:endParaRPr lang="nl-BE" sz="1900" dirty="0" smtClean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il_fi" descr="http://upload.wikimedia.org/wikipedia/commons/4/41/Video_Camer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996952"/>
            <a:ext cx="16561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1800" b="1" u="sng" dirty="0" smtClean="0"/>
              <a:t>Casus 3</a:t>
            </a:r>
            <a:r>
              <a:rPr lang="nl-BE" sz="1800" dirty="0" smtClean="0"/>
              <a:t>: Gezin, twee kinderen. 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jongen</a:t>
            </a:r>
            <a:r>
              <a:rPr lang="nl-BE" sz="1800" dirty="0" smtClean="0">
                <a:latin typeface="+mj-lt"/>
              </a:rPr>
              <a:t>, 7 jaar, normaal begaafd en diagnose ASS 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zus, </a:t>
            </a:r>
            <a:r>
              <a:rPr lang="nl-BE" sz="1800" dirty="0" smtClean="0">
                <a:latin typeface="+mj-lt"/>
              </a:rPr>
              <a:t>4 jaar.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b="1" u="sng" dirty="0" smtClean="0"/>
              <a:t>Hulpvraag</a:t>
            </a:r>
            <a:r>
              <a:rPr lang="nl-BE" sz="1800" b="1" dirty="0" smtClean="0"/>
              <a:t>: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-zoon beter </a:t>
            </a:r>
            <a:r>
              <a:rPr lang="nl-BE" sz="1800" dirty="0" smtClean="0">
                <a:latin typeface="+mj-lt"/>
              </a:rPr>
              <a:t>leren inschatten en begrijpen 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-Contact </a:t>
            </a:r>
            <a:r>
              <a:rPr lang="nl-BE" sz="1800" dirty="0" smtClean="0">
                <a:latin typeface="+mj-lt"/>
              </a:rPr>
              <a:t>tussen broer </a:t>
            </a:r>
            <a:r>
              <a:rPr lang="nl-BE" sz="1800" dirty="0" smtClean="0">
                <a:latin typeface="+mj-lt"/>
              </a:rPr>
              <a:t>en zus </a:t>
            </a:r>
            <a:r>
              <a:rPr lang="nl-BE" sz="1800" dirty="0" smtClean="0">
                <a:latin typeface="+mj-lt"/>
              </a:rPr>
              <a:t>verbeteren</a:t>
            </a:r>
            <a:r>
              <a:rPr lang="nl-BE" sz="1800" dirty="0" smtClean="0">
                <a:latin typeface="+mj-lt"/>
              </a:rPr>
              <a:t>, ze maken veel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ruzie, komen moeilijk tot spel tezamen.</a:t>
            </a:r>
          </a:p>
          <a:p>
            <a:pPr>
              <a:buNone/>
            </a:pPr>
            <a:endParaRPr lang="nl-BE" sz="1800" dirty="0" smtClean="0">
              <a:latin typeface="+mj-lt"/>
            </a:endParaRPr>
          </a:p>
          <a:p>
            <a:pPr>
              <a:buNone/>
            </a:pPr>
            <a:r>
              <a:rPr lang="nl-BE" sz="1800" dirty="0" smtClean="0">
                <a:latin typeface="+mj-lt"/>
              </a:rPr>
              <a:t>Beeldfragment: spel buiten </a:t>
            </a:r>
            <a:r>
              <a:rPr lang="nl-BE" sz="1800" dirty="0" smtClean="0">
                <a:latin typeface="+mj-lt"/>
              </a:rPr>
              <a:t>met broer, zus </a:t>
            </a:r>
            <a:r>
              <a:rPr lang="nl-BE" sz="1800" dirty="0" smtClean="0">
                <a:latin typeface="+mj-lt"/>
              </a:rPr>
              <a:t>en de papa</a:t>
            </a:r>
          </a:p>
          <a:p>
            <a:pPr>
              <a:buNone/>
            </a:pPr>
            <a:endParaRPr lang="nl-BE" sz="1800" dirty="0" smtClean="0">
              <a:latin typeface="+mj-lt"/>
            </a:endParaRPr>
          </a:p>
          <a:p>
            <a:pPr>
              <a:buNone/>
            </a:pPr>
            <a:endParaRPr lang="nl-BE" sz="1800" dirty="0" smtClean="0">
              <a:latin typeface="+mj-lt"/>
            </a:endParaRPr>
          </a:p>
          <a:p>
            <a:pPr>
              <a:buNone/>
            </a:pPr>
            <a:endParaRPr lang="nl-BE" sz="3200" dirty="0" smtClean="0"/>
          </a:p>
          <a:p>
            <a:pPr>
              <a:buNone/>
            </a:pPr>
            <a:endParaRPr lang="nl-BE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il_fi" descr="http://www.hrm-apotheek.nl/hrm-apotheek/pix/balloon_casus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844824"/>
            <a:ext cx="15121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</a:t>
            </a:r>
            <a:r>
              <a:rPr lang="nl-BE" sz="4000" dirty="0" smtClean="0"/>
              <a:t>Structuur van de workshop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 Voorstelling van Het Raster vzw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 Wat is autisme?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 Invloed van het autisme op een gezin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 </a:t>
            </a:r>
            <a:r>
              <a:rPr lang="nl-BE" dirty="0" err="1" smtClean="0"/>
              <a:t>Videohometraining</a:t>
            </a:r>
            <a:r>
              <a:rPr lang="nl-BE" dirty="0" smtClean="0"/>
              <a:t> en autisme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 Voorbeelden van hulpvragen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 Vragen?</a:t>
            </a:r>
          </a:p>
          <a:p>
            <a:endParaRPr lang="nl-BE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962095"/>
            <a:ext cx="1835696" cy="895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l-BE" sz="2000" u="sng" dirty="0" smtClean="0"/>
              <a:t>Thema’s:</a:t>
            </a:r>
          </a:p>
          <a:p>
            <a:r>
              <a:rPr lang="nl-BE" sz="1400" dirty="0" smtClean="0"/>
              <a:t>-ONTWIKKELING KIND</a:t>
            </a:r>
          </a:p>
          <a:p>
            <a:r>
              <a:rPr lang="nl-BE" sz="1400" dirty="0" smtClean="0"/>
              <a:t>-ASTEMMEN</a:t>
            </a:r>
          </a:p>
          <a:p>
            <a:r>
              <a:rPr lang="nl-BE" sz="1400" dirty="0" smtClean="0"/>
              <a:t>-POSITIEVE GEZINSSFEER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BE" sz="1800" b="1" u="sng" dirty="0" smtClean="0"/>
              <a:t>Na VHT: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-Ouders beter beeld op het autisme van hun kind</a:t>
            </a:r>
          </a:p>
          <a:p>
            <a:pPr>
              <a:buNone/>
            </a:pPr>
            <a:r>
              <a:rPr lang="nl-BE" sz="1800" dirty="0" smtClean="0"/>
              <a:t>-Belangrijk om tempo te bewaken van </a:t>
            </a:r>
            <a:r>
              <a:rPr lang="nl-BE" sz="1800" dirty="0" smtClean="0"/>
              <a:t>zoon </a:t>
            </a:r>
            <a:r>
              <a:rPr lang="nl-BE" sz="1800" dirty="0" smtClean="0"/>
              <a:t>tijdens het spel. </a:t>
            </a:r>
            <a:r>
              <a:rPr lang="nl-BE" sz="1800" dirty="0" smtClean="0"/>
              <a:t>Hij</a:t>
            </a:r>
          </a:p>
          <a:p>
            <a:pPr>
              <a:buNone/>
            </a:pPr>
            <a:r>
              <a:rPr lang="nl-BE" sz="1800" dirty="0" smtClean="0"/>
              <a:t>Heeft</a:t>
            </a:r>
            <a:r>
              <a:rPr lang="nl-BE" sz="1800" dirty="0" smtClean="0"/>
              <a:t> </a:t>
            </a:r>
            <a:r>
              <a:rPr lang="nl-BE" sz="1800" dirty="0" smtClean="0"/>
              <a:t>extra </a:t>
            </a:r>
            <a:r>
              <a:rPr lang="nl-BE" sz="1800" dirty="0" smtClean="0"/>
              <a:t>uitleg en duiding nodig.</a:t>
            </a:r>
          </a:p>
          <a:p>
            <a:pPr>
              <a:buNone/>
            </a:pPr>
            <a:r>
              <a:rPr lang="nl-BE" sz="1800" dirty="0" smtClean="0"/>
              <a:t>-Fijn om te zien dat </a:t>
            </a:r>
            <a:r>
              <a:rPr lang="nl-BE" sz="1800" dirty="0" smtClean="0"/>
              <a:t>zoon</a:t>
            </a:r>
            <a:r>
              <a:rPr lang="nl-BE" sz="1800" dirty="0" smtClean="0"/>
              <a:t> </a:t>
            </a:r>
            <a:r>
              <a:rPr lang="nl-BE" sz="1800" dirty="0" smtClean="0"/>
              <a:t>toch geniet van een spel.</a:t>
            </a:r>
          </a:p>
          <a:p>
            <a:pPr>
              <a:buNone/>
            </a:pPr>
            <a:r>
              <a:rPr lang="nl-BE" sz="1800" dirty="0" smtClean="0"/>
              <a:t>-Ook individuele aandacht aan zusje is belangrijk. Op vaste</a:t>
            </a:r>
          </a:p>
          <a:p>
            <a:pPr>
              <a:buNone/>
            </a:pPr>
            <a:r>
              <a:rPr lang="nl-BE" sz="1800" dirty="0" smtClean="0"/>
              <a:t>momenten individuele momenten plannen met de zus.</a:t>
            </a:r>
          </a:p>
          <a:p>
            <a:pPr>
              <a:buNone/>
            </a:pPr>
            <a:endParaRPr lang="nl-BE" sz="18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</a:t>
            </a:r>
            <a:r>
              <a:rPr lang="nl-BE" sz="4000" dirty="0" err="1" smtClean="0"/>
              <a:t>Videohometraining</a:t>
            </a:r>
            <a:r>
              <a:rPr lang="nl-BE" sz="4000" dirty="0" smtClean="0"/>
              <a:t> en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sz="1800" dirty="0" smtClean="0"/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-Op beelden kunnen we de acties/reacties analyseren: ze bijna per</a:t>
            </a:r>
          </a:p>
          <a:p>
            <a:pPr>
              <a:buNone/>
            </a:pPr>
            <a:r>
              <a:rPr lang="nl-BE" sz="1800" dirty="0" smtClean="0"/>
              <a:t>moment en per seconde stilzetten en bekijken (</a:t>
            </a:r>
            <a:r>
              <a:rPr lang="nl-BE" sz="1800" dirty="0" err="1" smtClean="0"/>
              <a:t>micro-analyse</a:t>
            </a:r>
            <a:r>
              <a:rPr lang="nl-BE" sz="1800" dirty="0" smtClean="0"/>
              <a:t>). </a:t>
            </a:r>
          </a:p>
          <a:p>
            <a:pPr>
              <a:buNone/>
            </a:pPr>
            <a:r>
              <a:rPr lang="nl-BE" sz="1800" dirty="0" smtClean="0"/>
              <a:t>Dit kan zeer interessant zijn bij kinderen met autisme, aangezien het</a:t>
            </a:r>
          </a:p>
          <a:p>
            <a:pPr>
              <a:buNone/>
            </a:pPr>
            <a:r>
              <a:rPr lang="nl-BE" sz="1800" dirty="0" smtClean="0"/>
              <a:t>soms moeilijk is om het gedrag op het moment zelf te ‘lezen’.</a:t>
            </a:r>
          </a:p>
          <a:p>
            <a:pPr>
              <a:buNone/>
            </a:pPr>
            <a:r>
              <a:rPr lang="nl-BE" sz="1800" dirty="0" smtClean="0"/>
              <a:t>Op die manier leren ouders </a:t>
            </a:r>
            <a:r>
              <a:rPr lang="nl-BE" sz="1800" b="1" u="sng" dirty="0" smtClean="0"/>
              <a:t>het autisme van hun kind </a:t>
            </a:r>
            <a:r>
              <a:rPr lang="nl-BE" sz="1800" dirty="0" smtClean="0"/>
              <a:t>ook beter</a:t>
            </a:r>
          </a:p>
          <a:p>
            <a:pPr>
              <a:buNone/>
            </a:pPr>
            <a:r>
              <a:rPr lang="nl-BE" sz="1800" dirty="0" smtClean="0"/>
              <a:t>kennen. Hieruit komen gesprekken op gang over communicatie:</a:t>
            </a:r>
          </a:p>
          <a:p>
            <a:pPr>
              <a:buNone/>
            </a:pPr>
            <a:r>
              <a:rPr lang="nl-BE" sz="1800" dirty="0" smtClean="0"/>
              <a:t>initiatieven, hoe ontvangen, afstemmen, beurt verdelen tussen de</a:t>
            </a:r>
          </a:p>
          <a:p>
            <a:pPr>
              <a:buNone/>
            </a:pPr>
            <a:r>
              <a:rPr lang="nl-BE" sz="1800" dirty="0" smtClean="0"/>
              <a:t>kinderen, tempo, noden van het kind, hoe concreter uitleg geven,</a:t>
            </a:r>
          </a:p>
          <a:p>
            <a:pPr>
              <a:buNone/>
            </a:pPr>
            <a:r>
              <a:rPr lang="nl-BE" sz="1800" dirty="0" smtClean="0"/>
              <a:t>… 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endParaRPr lang="nl-BE" sz="1800" dirty="0" smtClean="0"/>
          </a:p>
          <a:p>
            <a:endParaRPr lang="nl-BE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1800" b="1" u="sng" dirty="0" smtClean="0"/>
              <a:t>Casus 4: </a:t>
            </a:r>
            <a:r>
              <a:rPr lang="nl-BE" sz="1800" dirty="0" smtClean="0"/>
              <a:t>gezin met twee </a:t>
            </a:r>
            <a:r>
              <a:rPr lang="nl-BE" sz="1800" dirty="0" smtClean="0"/>
              <a:t>kinderen, </a:t>
            </a:r>
            <a:r>
              <a:rPr lang="nl-BE" sz="1800" dirty="0" smtClean="0"/>
              <a:t>een jongen, is 13</a:t>
            </a:r>
          </a:p>
          <a:p>
            <a:pPr>
              <a:buNone/>
            </a:pPr>
            <a:r>
              <a:rPr lang="nl-BE" sz="1800" dirty="0" smtClean="0"/>
              <a:t>jaar,diagnose ASS en normaal </a:t>
            </a:r>
            <a:r>
              <a:rPr lang="nl-BE" sz="1800" dirty="0" smtClean="0"/>
              <a:t>begaafd </a:t>
            </a:r>
            <a:r>
              <a:rPr lang="nl-BE" sz="1800" dirty="0" smtClean="0"/>
              <a:t>, de zus is 11 jaar.</a:t>
            </a:r>
          </a:p>
          <a:p>
            <a:pPr>
              <a:buNone/>
            </a:pPr>
            <a:endParaRPr lang="nl-BE" sz="1800" u="sng" dirty="0" smtClean="0"/>
          </a:p>
          <a:p>
            <a:pPr>
              <a:buNone/>
            </a:pPr>
            <a:r>
              <a:rPr lang="nl-BE" sz="1800" b="1" u="sng" dirty="0" smtClean="0"/>
              <a:t>Hulpvraag:</a:t>
            </a:r>
          </a:p>
          <a:p>
            <a:pPr>
              <a:buNone/>
            </a:pPr>
            <a:r>
              <a:rPr lang="nl-BE" sz="1800" dirty="0" smtClean="0"/>
              <a:t>Hoe kunnen we op een positieve manier de aandacht verdelen</a:t>
            </a:r>
          </a:p>
          <a:p>
            <a:pPr>
              <a:buNone/>
            </a:pPr>
            <a:r>
              <a:rPr lang="nl-BE" sz="1800" dirty="0" smtClean="0"/>
              <a:t>tussen de twee kinderen. </a:t>
            </a:r>
            <a:r>
              <a:rPr lang="nl-BE" sz="1800" dirty="0" smtClean="0"/>
              <a:t>Zoon </a:t>
            </a:r>
            <a:r>
              <a:rPr lang="nl-BE" sz="1800" dirty="0" smtClean="0"/>
              <a:t>trekt </a:t>
            </a:r>
            <a:r>
              <a:rPr lang="nl-BE" sz="1800" dirty="0" smtClean="0"/>
              <a:t>steeds de aandacht op een</a:t>
            </a:r>
          </a:p>
          <a:p>
            <a:pPr>
              <a:buNone/>
            </a:pPr>
            <a:r>
              <a:rPr lang="nl-BE" sz="1800" dirty="0" smtClean="0"/>
              <a:t>dwingende manier naar zich toe. 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Beeldfragment: samen eten aan tafel</a:t>
            </a:r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il_fi" descr="http://www.hrm-apotheek.nl/hrm-apotheek/pix/balloon_casus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844824"/>
            <a:ext cx="15121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l-BE" u="sng" dirty="0" smtClean="0"/>
              <a:t>Thema’s:</a:t>
            </a:r>
          </a:p>
          <a:p>
            <a:r>
              <a:rPr lang="nl-BE" sz="1400" dirty="0" smtClean="0"/>
              <a:t>-BEURT VERDELEN</a:t>
            </a:r>
            <a:endParaRPr lang="nl-BE" sz="1400" dirty="0"/>
          </a:p>
          <a:p>
            <a:r>
              <a:rPr lang="nl-BE" sz="1400" dirty="0" smtClean="0"/>
              <a:t>-BASIS-COMMUNICATIE</a:t>
            </a:r>
          </a:p>
          <a:p>
            <a:endParaRPr lang="nl-BE" sz="14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sz="1800" u="sng" dirty="0" smtClean="0"/>
          </a:p>
          <a:p>
            <a:pPr>
              <a:buNone/>
            </a:pPr>
            <a:r>
              <a:rPr lang="nl-BE" sz="1800" b="1" u="sng" dirty="0" smtClean="0"/>
              <a:t>Na VHT:</a:t>
            </a:r>
          </a:p>
          <a:p>
            <a:pPr>
              <a:buNone/>
            </a:pPr>
            <a:r>
              <a:rPr lang="nl-BE" sz="1800" dirty="0" smtClean="0"/>
              <a:t>Het bespreken van dit videofragment was voor de ouders al</a:t>
            </a:r>
          </a:p>
          <a:p>
            <a:pPr>
              <a:buNone/>
            </a:pPr>
            <a:r>
              <a:rPr lang="nl-BE" sz="1800" dirty="0" smtClean="0"/>
              <a:t>voldoende om de aandacht te vestigen op de basiscommunicatie en</a:t>
            </a:r>
          </a:p>
          <a:p>
            <a:pPr>
              <a:buNone/>
            </a:pPr>
            <a:r>
              <a:rPr lang="nl-BE" sz="1800" dirty="0" smtClean="0"/>
              <a:t>de kracht daarvan. (beurt verdelen, uitwisseling in de kring,</a:t>
            </a:r>
          </a:p>
          <a:p>
            <a:pPr>
              <a:buNone/>
            </a:pPr>
            <a:r>
              <a:rPr lang="nl-BE" sz="1800" dirty="0" smtClean="0"/>
              <a:t>oogcontact, naam zeggen, enz.)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endParaRPr lang="nl-BE" sz="18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	</a:t>
            </a:r>
            <a:r>
              <a:rPr lang="nl-BE" sz="4000" dirty="0" err="1" smtClean="0"/>
              <a:t>Videohometraining</a:t>
            </a:r>
            <a:r>
              <a:rPr lang="nl-BE" sz="4000" dirty="0" smtClean="0"/>
              <a:t> en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nl-BE" sz="1700" dirty="0" smtClean="0"/>
          </a:p>
          <a:p>
            <a:pPr>
              <a:buNone/>
            </a:pPr>
            <a:r>
              <a:rPr lang="nl-BE" sz="1800" dirty="0" smtClean="0"/>
              <a:t>-</a:t>
            </a:r>
            <a:r>
              <a:rPr lang="nl-BE" sz="1800" b="1" u="sng" dirty="0" smtClean="0"/>
              <a:t>Afstemmen op ouders</a:t>
            </a:r>
            <a:r>
              <a:rPr lang="nl-BE" sz="1800" dirty="0" smtClean="0"/>
              <a:t>: VHT als </a:t>
            </a:r>
            <a:r>
              <a:rPr lang="nl-BE" sz="1800" dirty="0" err="1" smtClean="0"/>
              <a:t>psycho-educatie</a:t>
            </a:r>
            <a:r>
              <a:rPr lang="nl-BE" sz="1800" dirty="0" smtClean="0"/>
              <a:t>.</a:t>
            </a:r>
          </a:p>
          <a:p>
            <a:pPr>
              <a:buNone/>
            </a:pPr>
            <a:r>
              <a:rPr lang="nl-BE" sz="1800" dirty="0" smtClean="0"/>
              <a:t>Het kan zijn dat je eerst informatie moet geven over autisme en hoe</a:t>
            </a:r>
          </a:p>
          <a:p>
            <a:pPr>
              <a:buNone/>
            </a:pPr>
            <a:r>
              <a:rPr lang="nl-BE" sz="1800" dirty="0" smtClean="0"/>
              <a:t>zich dat uit bij hun kind. Aan de hand van beelden kunnen de </a:t>
            </a:r>
          </a:p>
          <a:p>
            <a:pPr>
              <a:buNone/>
            </a:pPr>
            <a:r>
              <a:rPr lang="nl-BE" sz="1800" dirty="0" smtClean="0"/>
              <a:t>ouders het gedrag herkennen, terwijl je zelf tolk bent. </a:t>
            </a:r>
          </a:p>
          <a:p>
            <a:pPr>
              <a:buNone/>
            </a:pPr>
            <a:r>
              <a:rPr lang="nl-BE" sz="1800" dirty="0" smtClean="0"/>
              <a:t>Koppel het gedrag aan de oorzaak, namelijk de stoornis. (ijsberg)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Op die manier kun je de basiscommunicatie aanpassen naar een</a:t>
            </a:r>
          </a:p>
          <a:p>
            <a:pPr>
              <a:buNone/>
            </a:pPr>
            <a:r>
              <a:rPr lang="nl-BE" sz="1800" dirty="0" err="1" smtClean="0"/>
              <a:t>auticommunicatie</a:t>
            </a:r>
            <a:r>
              <a:rPr lang="nl-BE" sz="1800" dirty="0" smtClean="0"/>
              <a:t>.  (schema verder uitgewerkt)</a:t>
            </a:r>
          </a:p>
          <a:p>
            <a:pPr>
              <a:buNone/>
            </a:pPr>
            <a:r>
              <a:rPr lang="nl-BE" sz="1800" dirty="0" smtClean="0"/>
              <a:t>-“Wat heeft mijn kind nodig? Wat is er nog </a:t>
            </a:r>
          </a:p>
          <a:p>
            <a:pPr>
              <a:buNone/>
            </a:pPr>
            <a:r>
              <a:rPr lang="nl-BE" sz="1800" dirty="0" smtClean="0"/>
              <a:t>moeilijk of onduidelijk voor mijn kind?</a:t>
            </a:r>
          </a:p>
          <a:p>
            <a:pPr>
              <a:buNone/>
            </a:pPr>
            <a:r>
              <a:rPr lang="nl-BE" sz="1800" dirty="0" smtClean="0"/>
              <a:t>-”Welke initiatieven neemt mijn kind wel en waar kan ik extra</a:t>
            </a:r>
          </a:p>
          <a:p>
            <a:pPr>
              <a:buNone/>
            </a:pPr>
            <a:r>
              <a:rPr lang="nl-BE" sz="1800" dirty="0" smtClean="0"/>
              <a:t>ondersteunen?”</a:t>
            </a:r>
          </a:p>
          <a:p>
            <a:pPr>
              <a:buNone/>
            </a:pPr>
            <a:endParaRPr lang="nl-BE" sz="18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il_fi" descr="http://static-c.telenetportaal.be/tmp/410/300/r/2982/201004020856-1_autisme-in-de-kijker-op-2-apri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924944"/>
            <a:ext cx="1596008" cy="110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</a:t>
            </a:r>
            <a:r>
              <a:rPr lang="nl-BE" sz="4000" dirty="0" err="1" smtClean="0"/>
              <a:t>Videohometraining</a:t>
            </a:r>
            <a:r>
              <a:rPr lang="nl-BE" sz="4000" dirty="0" smtClean="0"/>
              <a:t> en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1700" dirty="0" smtClean="0"/>
          </a:p>
          <a:p>
            <a:pPr>
              <a:buNone/>
            </a:pPr>
            <a:r>
              <a:rPr lang="nl-BE" sz="1800" dirty="0" smtClean="0"/>
              <a:t>-Beelden tonen de </a:t>
            </a:r>
            <a:r>
              <a:rPr lang="nl-BE" sz="1800" b="1" u="sng" dirty="0" smtClean="0"/>
              <a:t>positieve interacties </a:t>
            </a:r>
            <a:r>
              <a:rPr lang="nl-BE" sz="1800" dirty="0" smtClean="0"/>
              <a:t>die er nog wel zijn in het</a:t>
            </a:r>
          </a:p>
          <a:p>
            <a:pPr>
              <a:buNone/>
            </a:pPr>
            <a:r>
              <a:rPr lang="nl-BE" sz="1800" dirty="0" smtClean="0"/>
              <a:t>gezin en dat helpt de ouders om de krachten in het gezin te</a:t>
            </a:r>
          </a:p>
          <a:p>
            <a:pPr>
              <a:buNone/>
            </a:pPr>
            <a:r>
              <a:rPr lang="nl-BE" sz="1800" dirty="0" smtClean="0"/>
              <a:t>versterken en uit te breiden naar moeilijke momenten.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-In een </a:t>
            </a:r>
            <a:r>
              <a:rPr lang="nl-BE" sz="1800" b="1" u="sng" dirty="0" smtClean="0"/>
              <a:t>terugkijkgesprek</a:t>
            </a:r>
            <a:r>
              <a:rPr lang="nl-BE" sz="1800" dirty="0" smtClean="0"/>
              <a:t> kan je opteren om enkel met de ouders </a:t>
            </a:r>
          </a:p>
          <a:p>
            <a:pPr>
              <a:buNone/>
            </a:pPr>
            <a:r>
              <a:rPr lang="nl-BE" sz="1800" dirty="0" smtClean="0"/>
              <a:t>terug te kijken, maar het kan ook met de kinderen erbij. </a:t>
            </a:r>
          </a:p>
          <a:p>
            <a:pPr>
              <a:buNone/>
            </a:pPr>
            <a:endParaRPr lang="nl-BE" sz="2600" dirty="0" smtClean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1700" dirty="0" smtClean="0"/>
          </a:p>
          <a:p>
            <a:pPr>
              <a:buNone/>
            </a:pPr>
            <a:r>
              <a:rPr lang="nl-BE" sz="1800" b="1" u="sng" dirty="0" smtClean="0"/>
              <a:t>Casus 5: </a:t>
            </a:r>
            <a:r>
              <a:rPr lang="nl-BE" sz="1800" dirty="0" smtClean="0">
                <a:latin typeface="+mj-lt"/>
              </a:rPr>
              <a:t>Gezin, drie kinderen. </a:t>
            </a:r>
          </a:p>
          <a:p>
            <a:pPr>
              <a:buNone/>
            </a:pPr>
            <a:endParaRPr lang="nl-BE" sz="1700" dirty="0" smtClean="0"/>
          </a:p>
          <a:p>
            <a:pPr>
              <a:buNone/>
            </a:pPr>
            <a:r>
              <a:rPr lang="nl-BE" sz="1800" b="1" u="sng" dirty="0" smtClean="0">
                <a:latin typeface="+mj-lt"/>
              </a:rPr>
              <a:t>Hulpvraag</a:t>
            </a:r>
            <a:r>
              <a:rPr lang="nl-BE" sz="1800" b="1" dirty="0" smtClean="0">
                <a:latin typeface="+mj-lt"/>
              </a:rPr>
              <a:t>: </a:t>
            </a:r>
            <a:r>
              <a:rPr lang="nl-BE" sz="1800" dirty="0" smtClean="0">
                <a:latin typeface="+mj-lt"/>
              </a:rPr>
              <a:t>interactie tussen de drie kinderen verloopt vaak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moeilijk. Hoe kunnen wij als ouders onze aandacht verdelen, de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interacties verbeteren en de sfeer in huis verbeteren?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Zoon, 12 </a:t>
            </a:r>
            <a:r>
              <a:rPr lang="nl-BE" sz="1800" dirty="0" smtClean="0">
                <a:latin typeface="+mj-lt"/>
              </a:rPr>
              <a:t>jaar, diagnose ASS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Broers , </a:t>
            </a:r>
            <a:r>
              <a:rPr lang="nl-BE" sz="1800" dirty="0" smtClean="0">
                <a:latin typeface="+mj-lt"/>
              </a:rPr>
              <a:t>tweeling, 9 jaar, </a:t>
            </a:r>
            <a:r>
              <a:rPr lang="nl-BE" sz="1800" dirty="0" smtClean="0">
                <a:latin typeface="+mj-lt"/>
              </a:rPr>
              <a:t>één ervan </a:t>
            </a:r>
            <a:r>
              <a:rPr lang="nl-BE" sz="1800" dirty="0" smtClean="0">
                <a:latin typeface="+mj-lt"/>
              </a:rPr>
              <a:t>vermoeden </a:t>
            </a:r>
            <a:r>
              <a:rPr lang="nl-BE" sz="1800" dirty="0" smtClean="0">
                <a:latin typeface="+mj-lt"/>
              </a:rPr>
              <a:t>ASS</a:t>
            </a:r>
          </a:p>
          <a:p>
            <a:pPr>
              <a:buNone/>
            </a:pPr>
            <a:endParaRPr lang="nl-BE" sz="1800" dirty="0" smtClean="0">
              <a:latin typeface="+mj-lt"/>
            </a:endParaRPr>
          </a:p>
          <a:p>
            <a:pPr>
              <a:buNone/>
            </a:pPr>
            <a:r>
              <a:rPr lang="nl-BE" sz="1800" dirty="0" smtClean="0">
                <a:latin typeface="+mj-lt"/>
              </a:rPr>
              <a:t>Beeldfragment: terugkijkgesprek:</a:t>
            </a:r>
          </a:p>
          <a:p>
            <a:pPr>
              <a:buNone/>
            </a:pPr>
            <a:r>
              <a:rPr lang="nl-BE" sz="1800" dirty="0" smtClean="0">
                <a:latin typeface="+mj-lt"/>
              </a:rPr>
              <a:t>Ouders </a:t>
            </a:r>
            <a:r>
              <a:rPr lang="nl-BE" sz="1800" dirty="0" err="1" smtClean="0">
                <a:latin typeface="+mj-lt"/>
              </a:rPr>
              <a:t>én</a:t>
            </a:r>
            <a:r>
              <a:rPr lang="nl-BE" sz="1800" dirty="0" smtClean="0">
                <a:latin typeface="+mj-lt"/>
              </a:rPr>
              <a:t> kinderen kunnen geactiveerd worden binnen VHT</a:t>
            </a:r>
          </a:p>
          <a:p>
            <a:pPr>
              <a:buNone/>
            </a:pPr>
            <a:endParaRPr lang="nl-BE" sz="1800" dirty="0" smtClean="0">
              <a:latin typeface="+mj-lt"/>
            </a:endParaRPr>
          </a:p>
          <a:p>
            <a:pPr>
              <a:buNone/>
            </a:pPr>
            <a:endParaRPr lang="nl-BE" sz="1800" dirty="0" smtClean="0">
              <a:latin typeface="+mj-lt"/>
            </a:endParaRPr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il_fi" descr="http://www.hrm-apotheek.nl/hrm-apotheek/pix/balloon_casus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844824"/>
            <a:ext cx="15121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l-BE" u="sng" dirty="0" smtClean="0"/>
              <a:t>Thema’s:</a:t>
            </a:r>
          </a:p>
          <a:p>
            <a:r>
              <a:rPr lang="nl-BE" sz="1400" dirty="0" smtClean="0"/>
              <a:t>-ACTIVEREN OUDERS</a:t>
            </a:r>
          </a:p>
          <a:p>
            <a:r>
              <a:rPr lang="nl-BE" sz="1400" dirty="0" smtClean="0"/>
              <a:t>-TERUGKIJKEN MET KINDEREN</a:t>
            </a:r>
          </a:p>
          <a:p>
            <a:r>
              <a:rPr lang="nl-BE" sz="1400" dirty="0" smtClean="0"/>
              <a:t>-BASIS-COMMUNICATIE</a:t>
            </a:r>
          </a:p>
          <a:p>
            <a:r>
              <a:rPr lang="nl-BE" sz="1400" dirty="0" smtClean="0"/>
              <a:t>-MICRO-ANALYSE</a:t>
            </a:r>
            <a:endParaRPr lang="nl-BE" sz="1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BE" sz="1800" b="1" u="sng" dirty="0" smtClean="0"/>
              <a:t>Na VHT: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-Ouders werden bekrachtigd omdat de focus werd gelegd op het</a:t>
            </a:r>
          </a:p>
          <a:p>
            <a:pPr>
              <a:buNone/>
            </a:pPr>
            <a:r>
              <a:rPr lang="nl-BE" sz="1800" dirty="0" smtClean="0"/>
              <a:t>goed afstemmen op de kinderen: beurt verdelen,  medeleven,</a:t>
            </a:r>
          </a:p>
          <a:p>
            <a:pPr>
              <a:buNone/>
            </a:pPr>
            <a:r>
              <a:rPr lang="nl-BE" sz="1800" dirty="0" smtClean="0"/>
              <a:t>leiding geven, sturen, tempo bewaken, enz.</a:t>
            </a:r>
          </a:p>
          <a:p>
            <a:pPr>
              <a:buNone/>
            </a:pPr>
            <a:r>
              <a:rPr lang="nl-BE" sz="1800" dirty="0" smtClean="0"/>
              <a:t>-Andere kijk op </a:t>
            </a:r>
            <a:r>
              <a:rPr lang="nl-BE" sz="1800" dirty="0" smtClean="0"/>
              <a:t>kinderen</a:t>
            </a:r>
            <a:r>
              <a:rPr lang="nl-BE" sz="1800" dirty="0" smtClean="0"/>
              <a:t> </a:t>
            </a:r>
            <a:r>
              <a:rPr lang="nl-BE" sz="1800" dirty="0" smtClean="0"/>
              <a:t>na het zien van de beelden. </a:t>
            </a:r>
          </a:p>
          <a:p>
            <a:pPr>
              <a:buNone/>
            </a:pPr>
            <a:r>
              <a:rPr lang="nl-BE" sz="1800" dirty="0" smtClean="0"/>
              <a:t>-Bespreken van moeilijke momenten </a:t>
            </a:r>
            <a:r>
              <a:rPr lang="nl-BE" sz="1800" dirty="0" err="1" smtClean="0"/>
              <a:t>mét</a:t>
            </a:r>
            <a:r>
              <a:rPr lang="nl-BE" sz="1800" dirty="0" smtClean="0"/>
              <a:t> de kinderen erbij kan</a:t>
            </a:r>
          </a:p>
          <a:p>
            <a:pPr>
              <a:buNone/>
            </a:pPr>
            <a:r>
              <a:rPr lang="nl-BE" sz="1800" dirty="0" smtClean="0"/>
              <a:t>verhelderend werken.</a:t>
            </a:r>
            <a:endParaRPr lang="nl-BE" sz="18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 	</a:t>
            </a:r>
            <a:r>
              <a:rPr lang="nl-BE" sz="4000" dirty="0" err="1" smtClean="0"/>
              <a:t>Videohometraining</a:t>
            </a:r>
            <a:r>
              <a:rPr lang="nl-BE" sz="4000" dirty="0" smtClean="0"/>
              <a:t> en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1800" dirty="0" smtClean="0"/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dirty="0" smtClean="0"/>
              <a:t>-Een terugkijkgesprek moet als ondersteunend, helpend en</a:t>
            </a:r>
          </a:p>
          <a:p>
            <a:pPr>
              <a:buNone/>
            </a:pPr>
            <a:r>
              <a:rPr lang="nl-BE" sz="1800" dirty="0" smtClean="0"/>
              <a:t>oplossingsgericht ervaren worden. Instructies en informatie voor</a:t>
            </a:r>
          </a:p>
          <a:p>
            <a:pPr>
              <a:buNone/>
            </a:pPr>
            <a:r>
              <a:rPr lang="nl-BE" sz="1800" dirty="0" smtClean="0"/>
              <a:t>moeilijke momenten worden alleen maar gegeven vanuit een</a:t>
            </a:r>
          </a:p>
          <a:p>
            <a:pPr>
              <a:buNone/>
            </a:pPr>
            <a:r>
              <a:rPr lang="nl-BE" sz="1800" dirty="0" smtClean="0"/>
              <a:t>constructieve benadering en houding. </a:t>
            </a:r>
          </a:p>
          <a:p>
            <a:endParaRPr lang="nl-BE" sz="1800" dirty="0"/>
          </a:p>
        </p:txBody>
      </p:sp>
      <p:pic>
        <p:nvPicPr>
          <p:cNvPr id="5" name="il_fi" descr="http://dieet.blog.nl/files/2009/08/pingu-gezin-aan-tafel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15841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</a:t>
            </a:r>
            <a:r>
              <a:rPr lang="nl-BE" sz="4000" dirty="0" smtClean="0"/>
              <a:t>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1800" b="1" u="sng" dirty="0" smtClean="0"/>
          </a:p>
          <a:p>
            <a:pPr>
              <a:buNone/>
            </a:pPr>
            <a:r>
              <a:rPr lang="nl-BE" sz="1800" b="1" u="sng" dirty="0" smtClean="0"/>
              <a:t>Casus 6</a:t>
            </a:r>
            <a:r>
              <a:rPr lang="nl-BE" sz="1800" dirty="0" smtClean="0"/>
              <a:t>: gezin met twee kinderen waarvan één zoontje een</a:t>
            </a:r>
          </a:p>
          <a:p>
            <a:pPr>
              <a:buNone/>
            </a:pPr>
            <a:r>
              <a:rPr lang="nl-BE" sz="1800" dirty="0" smtClean="0"/>
              <a:t>diagnose ASS heeft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b="1" u="sng" dirty="0" smtClean="0"/>
              <a:t>Hulpvraag mama: </a:t>
            </a:r>
          </a:p>
          <a:p>
            <a:pPr>
              <a:buNone/>
            </a:pPr>
            <a:r>
              <a:rPr lang="nl-BE" sz="1800" dirty="0" smtClean="0"/>
              <a:t>Hoe kan ik het samen spelen van mijn kinderen begeleiden zodat</a:t>
            </a:r>
          </a:p>
          <a:p>
            <a:pPr>
              <a:buNone/>
            </a:pPr>
            <a:r>
              <a:rPr lang="nl-BE" sz="1800" dirty="0" smtClean="0"/>
              <a:t>dit beter verloopt?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b="1" u="sng" dirty="0" smtClean="0"/>
              <a:t>Filmen in een traject</a:t>
            </a:r>
          </a:p>
          <a:p>
            <a:pPr>
              <a:buNone/>
            </a:pPr>
            <a:r>
              <a:rPr lang="nl-BE" sz="1800" u="sng" dirty="0" smtClean="0"/>
              <a:t>Eerste beeldfragment</a:t>
            </a:r>
            <a:r>
              <a:rPr lang="nl-BE" sz="1800" dirty="0" smtClean="0"/>
              <a:t>: spel van mama met twee zonen</a:t>
            </a:r>
          </a:p>
          <a:p>
            <a:pPr>
              <a:buNone/>
            </a:pPr>
            <a:endParaRPr lang="nl-BE" sz="1800" dirty="0" smtClean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il_fi" descr="http://www.hrm-apotheek.nl/hrm-apotheek/pix/balloon_casus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844824"/>
            <a:ext cx="15121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	</a:t>
            </a:r>
            <a:r>
              <a:rPr lang="nl-BE" sz="4000" dirty="0" smtClean="0"/>
              <a:t>Het Raster vzw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Het Raster is één van de vier Vlaamse</a:t>
            </a:r>
          </a:p>
          <a:p>
            <a:pPr>
              <a:buNone/>
            </a:pPr>
            <a:r>
              <a:rPr lang="nl-BE" dirty="0" smtClean="0"/>
              <a:t>	</a:t>
            </a:r>
            <a:r>
              <a:rPr lang="nl-BE" u="sng" dirty="0" smtClean="0"/>
              <a:t>thuisbegeleidingsdiensten</a:t>
            </a:r>
            <a:r>
              <a:rPr lang="nl-BE" dirty="0" smtClean="0"/>
              <a:t> voor de doelgroep autisme</a:t>
            </a:r>
          </a:p>
          <a:p>
            <a:r>
              <a:rPr lang="nl-BE" dirty="0" smtClean="0"/>
              <a:t>Erkend voor het begeleiden van gezinnen met een</a:t>
            </a:r>
          </a:p>
          <a:p>
            <a:pPr>
              <a:buNone/>
            </a:pPr>
            <a:r>
              <a:rPr lang="nl-BE" dirty="0" smtClean="0"/>
              <a:t>	kind of jongere en voor volwassenen met een </a:t>
            </a:r>
            <a:r>
              <a:rPr lang="nl-BE" u="sng" dirty="0" smtClean="0"/>
              <a:t>diagnose autisme </a:t>
            </a:r>
            <a:r>
              <a:rPr lang="nl-BE" dirty="0" smtClean="0"/>
              <a:t>door het VAPH</a:t>
            </a:r>
          </a:p>
          <a:p>
            <a:r>
              <a:rPr lang="nl-BE" u="sng" dirty="0" smtClean="0"/>
              <a:t>Hulpverleningsaanbod</a:t>
            </a:r>
            <a:r>
              <a:rPr lang="nl-BE" dirty="0" smtClean="0"/>
              <a:t> is uitgebreid:</a:t>
            </a:r>
          </a:p>
          <a:p>
            <a:pPr>
              <a:buNone/>
            </a:pPr>
            <a:r>
              <a:rPr lang="nl-BE" dirty="0" smtClean="0"/>
              <a:t>	thuisbegeleiding, groepsbegeleidingen,</a:t>
            </a:r>
          </a:p>
          <a:p>
            <a:pPr>
              <a:buNone/>
            </a:pPr>
            <a:r>
              <a:rPr lang="nl-BE" dirty="0" smtClean="0"/>
              <a:t>	kortbegeleiding, trajectbegeleiding, </a:t>
            </a:r>
            <a:r>
              <a:rPr lang="nl-BE" dirty="0" err="1" smtClean="0"/>
              <a:t>auti-maatje</a:t>
            </a:r>
            <a:r>
              <a:rPr lang="nl-BE" dirty="0" smtClean="0"/>
              <a:t>,</a:t>
            </a:r>
          </a:p>
          <a:p>
            <a:pPr>
              <a:buNone/>
            </a:pPr>
            <a:r>
              <a:rPr lang="nl-BE" dirty="0" smtClean="0"/>
              <a:t>	zorgconsulentschap</a:t>
            </a:r>
          </a:p>
          <a:p>
            <a:pPr>
              <a:buNone/>
            </a:pPr>
            <a:endParaRPr lang="nl-BE" dirty="0"/>
          </a:p>
        </p:txBody>
      </p:sp>
      <p:pic>
        <p:nvPicPr>
          <p:cNvPr id="4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1800" u="sng" dirty="0" smtClean="0"/>
              <a:t>Na eerste keer filmen:</a:t>
            </a:r>
          </a:p>
          <a:p>
            <a:pPr>
              <a:buNone/>
            </a:pPr>
            <a:r>
              <a:rPr lang="nl-BE" sz="1800" dirty="0" smtClean="0"/>
              <a:t>	-Positieve elementen van de basiscommunicatie komen aan bod:   </a:t>
            </a:r>
          </a:p>
          <a:p>
            <a:pPr>
              <a:buNone/>
            </a:pPr>
            <a:r>
              <a:rPr lang="nl-BE" sz="1800" dirty="0" smtClean="0"/>
              <a:t>      benoemen, leiding geven, kring maken, structuur bieden.</a:t>
            </a:r>
          </a:p>
          <a:p>
            <a:pPr>
              <a:buNone/>
            </a:pPr>
            <a:r>
              <a:rPr lang="nl-BE" sz="1800" dirty="0" smtClean="0"/>
              <a:t>	-Moeder ontdekt zelf dat ze soms tempo van kinderen niet volgt</a:t>
            </a:r>
          </a:p>
          <a:p>
            <a:pPr>
              <a:buNone/>
            </a:pPr>
            <a:r>
              <a:rPr lang="nl-BE" sz="1800" dirty="0" smtClean="0"/>
              <a:t>	-Hieruit vloeit </a:t>
            </a:r>
            <a:r>
              <a:rPr lang="nl-BE" sz="1800" u="sng" dirty="0" smtClean="0"/>
              <a:t>werkpunt</a:t>
            </a:r>
            <a:r>
              <a:rPr lang="nl-BE" sz="1800" dirty="0" smtClean="0"/>
              <a:t> voort: iets meer loslaten en afstemmen  </a:t>
            </a:r>
          </a:p>
          <a:p>
            <a:pPr>
              <a:buNone/>
            </a:pPr>
            <a:r>
              <a:rPr lang="nl-BE" sz="1800" dirty="0" smtClean="0"/>
              <a:t>      op noden van kinderen. De centrale vraag: ‘ wat heeft je kind </a:t>
            </a:r>
          </a:p>
          <a:p>
            <a:pPr>
              <a:buNone/>
            </a:pPr>
            <a:r>
              <a:rPr lang="nl-BE" sz="1800" dirty="0" smtClean="0"/>
              <a:t>      nodig?’</a:t>
            </a:r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endParaRPr lang="nl-BE" sz="1800" dirty="0" smtClean="0"/>
          </a:p>
          <a:p>
            <a:pPr>
              <a:buNone/>
            </a:pPr>
            <a:r>
              <a:rPr lang="nl-BE" sz="1800" u="sng" dirty="0" smtClean="0"/>
              <a:t>Tweede beeldfragment: </a:t>
            </a:r>
            <a:r>
              <a:rPr lang="nl-BE" sz="1800" dirty="0" smtClean="0"/>
              <a:t>opnieuw hetzelfde spel, tijdje later</a:t>
            </a:r>
            <a:endParaRPr lang="nl-B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	VHT in gezinnen met autisme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Thema:</a:t>
            </a:r>
          </a:p>
          <a:p>
            <a:r>
              <a:rPr lang="nl-BE" sz="1400" dirty="0" smtClean="0"/>
              <a:t>-EMPOWERMENT</a:t>
            </a:r>
            <a:endParaRPr lang="nl-BE" sz="1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1800" b="1" u="sng" dirty="0" smtClean="0"/>
              <a:t>Na VHT:</a:t>
            </a:r>
          </a:p>
          <a:p>
            <a:pPr>
              <a:buNone/>
            </a:pPr>
            <a:endParaRPr lang="nl-BE" sz="1800" b="1" u="sng" dirty="0" smtClean="0"/>
          </a:p>
          <a:p>
            <a:pPr>
              <a:buNone/>
            </a:pPr>
            <a:r>
              <a:rPr lang="nl-BE" sz="1800" dirty="0" smtClean="0"/>
              <a:t>-Meer afstemming tussen moeder en kinderen</a:t>
            </a:r>
          </a:p>
          <a:p>
            <a:pPr>
              <a:buNone/>
            </a:pPr>
            <a:r>
              <a:rPr lang="nl-BE" sz="1800" dirty="0" smtClean="0"/>
              <a:t>-Jongste zoon meer betrokken in spel</a:t>
            </a:r>
          </a:p>
          <a:p>
            <a:pPr>
              <a:buNone/>
            </a:pPr>
            <a:r>
              <a:rPr lang="nl-BE" sz="1800" dirty="0" smtClean="0"/>
              <a:t>-’Genieten’ terug meer aanwezig</a:t>
            </a:r>
          </a:p>
          <a:p>
            <a:pPr>
              <a:buNone/>
            </a:pPr>
            <a:r>
              <a:rPr lang="nl-BE" sz="1800" dirty="0" smtClean="0"/>
              <a:t>-Mama: “Blijven oefenen in evenwicht tussen loslaten en structuur</a:t>
            </a:r>
          </a:p>
          <a:p>
            <a:pPr>
              <a:buNone/>
            </a:pPr>
            <a:r>
              <a:rPr lang="nl-BE" sz="1800" dirty="0" smtClean="0"/>
              <a:t>bieden.”</a:t>
            </a:r>
          </a:p>
          <a:p>
            <a:pPr>
              <a:buNone/>
            </a:pPr>
            <a:r>
              <a:rPr lang="nl-BE" sz="1800" dirty="0" smtClean="0"/>
              <a:t>-Op een positieve manier </a:t>
            </a:r>
            <a:r>
              <a:rPr lang="nl-BE" sz="1800" smtClean="0"/>
              <a:t>kinderen aanspreken.</a:t>
            </a:r>
            <a:endParaRPr lang="nl-B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	</a:t>
            </a:r>
            <a:r>
              <a:rPr lang="nl-BE" sz="4000" dirty="0" smtClean="0"/>
              <a:t>Krachten van VHT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sz="quarter" idx="1"/>
          </p:nvPr>
        </p:nvGraphicFramePr>
        <p:xfrm>
          <a:off x="2339752" y="1752600"/>
          <a:ext cx="6423248" cy="496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624"/>
                <a:gridCol w="3211624"/>
              </a:tblGrid>
              <a:tr h="366325">
                <a:tc>
                  <a:txBody>
                    <a:bodyPr/>
                    <a:lstStyle/>
                    <a:p>
                      <a:r>
                        <a:rPr lang="nl-BE" dirty="0" smtClean="0"/>
                        <a:t>Voor het gezin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Voor hulpverleners</a:t>
                      </a:r>
                      <a:endParaRPr lang="nl-BE" dirty="0"/>
                    </a:p>
                  </a:txBody>
                  <a:tcPr/>
                </a:tc>
              </a:tr>
              <a:tr h="993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>
                          <a:latin typeface="+mj-lt"/>
                        </a:rPr>
                        <a:t>Videobeelden</a:t>
                      </a:r>
                      <a:r>
                        <a:rPr lang="nl-BE" sz="1600" baseline="0" dirty="0" smtClean="0">
                          <a:latin typeface="+mj-lt"/>
                        </a:rPr>
                        <a:t> werken meer overtuigend dan de uitleg/advies van een hulpverlener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>
                          <a:latin typeface="+mj-lt"/>
                        </a:rPr>
                        <a:t>Beelden spreken, ouders ontdekken </a:t>
                      </a:r>
                      <a:r>
                        <a:rPr lang="nl-BE" sz="1600" dirty="0" err="1" smtClean="0">
                          <a:latin typeface="+mj-lt"/>
                        </a:rPr>
                        <a:t>zélf</a:t>
                      </a:r>
                      <a:r>
                        <a:rPr lang="nl-BE" sz="1600" dirty="0" smtClean="0">
                          <a:latin typeface="+mj-lt"/>
                        </a:rPr>
                        <a:t>, andere positie als hulpverlener</a:t>
                      </a:r>
                    </a:p>
                    <a:p>
                      <a:endParaRPr lang="nl-BE" dirty="0"/>
                    </a:p>
                  </a:txBody>
                  <a:tcPr/>
                </a:tc>
              </a:tr>
              <a:tr h="993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>
                          <a:latin typeface="+mj-lt"/>
                        </a:rPr>
                        <a:t>Leermoment om te kijken naar jezelf, je krijgt een tweede kans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>
                          <a:latin typeface="+mj-lt"/>
                        </a:rPr>
                        <a:t>Leermoment voor hulpverlener</a:t>
                      </a:r>
                      <a:r>
                        <a:rPr lang="nl-BE" sz="1600" baseline="0" dirty="0" smtClean="0">
                          <a:latin typeface="+mj-lt"/>
                        </a:rPr>
                        <a:t> om te kijken naar eigen basiscommunicatie tijdens terugkijkgesprekken</a:t>
                      </a:r>
                    </a:p>
                    <a:p>
                      <a:endParaRPr lang="nl-BE" sz="1600" dirty="0"/>
                    </a:p>
                  </a:txBody>
                  <a:tcPr/>
                </a:tc>
              </a:tr>
              <a:tr h="993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>
                          <a:latin typeface="+mj-lt"/>
                        </a:rPr>
                        <a:t>Ouders leren meer uit succesmomenten dan uit momenten van falen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>
                          <a:latin typeface="+mj-lt"/>
                        </a:rPr>
                        <a:t>Positieve kijk naar ouders geeft energie om aan het werk te gaan in</a:t>
                      </a:r>
                      <a:r>
                        <a:rPr lang="nl-BE" sz="1600" baseline="0" dirty="0" smtClean="0">
                          <a:latin typeface="+mj-lt"/>
                        </a:rPr>
                        <a:t> moeilijke situaties/zorgvragen</a:t>
                      </a:r>
                      <a:endParaRPr lang="nl-BE" sz="1600" dirty="0" smtClean="0">
                        <a:latin typeface="+mj-lt"/>
                      </a:endParaRPr>
                    </a:p>
                    <a:p>
                      <a:endParaRPr lang="nl-BE" dirty="0"/>
                    </a:p>
                  </a:txBody>
                  <a:tcPr/>
                </a:tc>
              </a:tr>
              <a:tr h="993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>
                          <a:latin typeface="+mj-lt"/>
                        </a:rPr>
                        <a:t>Doelgericht en vraaggericht, werkt activerend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>
                          <a:latin typeface="+mj-lt"/>
                        </a:rPr>
                        <a:t>Je</a:t>
                      </a:r>
                      <a:r>
                        <a:rPr lang="nl-BE" sz="1600" baseline="0" dirty="0" smtClean="0">
                          <a:latin typeface="+mj-lt"/>
                        </a:rPr>
                        <a:t> wordt ook als hulpverlener geactiveerd  (hoe ouders in hun krachten versterken?), oplossingsgericht denken</a:t>
                      </a:r>
                      <a:endParaRPr lang="nl-BE" sz="1600" dirty="0" smtClean="0">
                        <a:latin typeface="+mj-lt"/>
                      </a:endParaRPr>
                    </a:p>
                    <a:p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Afbeelding 5" descr="http://www.bureaustroom.be/files/images/jumping_siluettes_M.jpg">
            <a:hlinkClick r:id="rId3" tgtFrame="_blank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780928"/>
            <a:ext cx="158417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 Andere voorbeelden van hulpvragen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nl-BE" sz="1400" dirty="0" smtClean="0"/>
          </a:p>
          <a:p>
            <a:r>
              <a:rPr lang="nl-BE" sz="1800" dirty="0" smtClean="0"/>
              <a:t>Ik kan nog maar weinig verdragen van mijn dochtertje met ASS; ze loopt de hele tijd achter me aan.</a:t>
            </a:r>
          </a:p>
          <a:p>
            <a:r>
              <a:rPr lang="nl-BE" sz="1800" dirty="0" smtClean="0"/>
              <a:t>Hoe kan ons kind met autisme ook zijn aandeel leren zien in een conflict?</a:t>
            </a:r>
          </a:p>
          <a:p>
            <a:r>
              <a:rPr lang="nl-BE" sz="1800" dirty="0" smtClean="0"/>
              <a:t>Het lijkt alsof mijn kind geen contact met me wil.</a:t>
            </a:r>
          </a:p>
          <a:p>
            <a:r>
              <a:rPr lang="nl-BE" sz="1800" dirty="0" smtClean="0"/>
              <a:t>Als ouders zitten we niet meer op één lijn, er zijn vaak discussies over hoe we met ons kind met autisme moeten omgaan.</a:t>
            </a:r>
          </a:p>
          <a:p>
            <a:r>
              <a:rPr lang="nl-BE" sz="1800" dirty="0" smtClean="0"/>
              <a:t>Tijdens eetmomenten ervaren we chaos aan tafel, iedereen praat door elkaar, er wordt geroepen en meestal eet ons kind met autisme niets meer.</a:t>
            </a:r>
          </a:p>
          <a:p>
            <a:r>
              <a:rPr lang="nl-BE" sz="1800" dirty="0" smtClean="0"/>
              <a:t>Mijn kind met autisme trekt steeds de aandacht en we doen de andere kinderen tekort door er steeds op in te (moeten) gaan.</a:t>
            </a:r>
          </a:p>
          <a:p>
            <a:r>
              <a:rPr lang="nl-BE" sz="1800" dirty="0" smtClean="0"/>
              <a:t>Ik word snel boos als mijn kind me niet begrijpt, ik voel me gefrustreerd door de moeilijke communicatie.</a:t>
            </a:r>
          </a:p>
          <a:p>
            <a:pPr>
              <a:buNone/>
            </a:pPr>
            <a:endParaRPr lang="nl-BE" sz="1800" dirty="0" smtClean="0"/>
          </a:p>
          <a:p>
            <a:endParaRPr lang="nl-BE" sz="1400" dirty="0" smtClean="0"/>
          </a:p>
          <a:p>
            <a:endParaRPr lang="nl-BE" sz="14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		</a:t>
            </a:r>
            <a:r>
              <a:rPr lang="nl-BE" sz="4000" dirty="0" smtClean="0"/>
              <a:t>Vragen?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6" name="Afbeelding 5" descr="vrag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9772" y="1772816"/>
            <a:ext cx="5616624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	</a:t>
            </a:r>
            <a:r>
              <a:rPr lang="nl-BE" sz="4000" dirty="0" smtClean="0"/>
              <a:t>Wat is autisme?</a:t>
            </a:r>
            <a:endParaRPr lang="nl-BE" sz="400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nl-BE" dirty="0" smtClean="0"/>
              <a:t>    IJSBERG</a:t>
            </a:r>
            <a:endParaRPr lang="nl-BE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nl-BE" sz="7200" b="1" dirty="0" smtClean="0"/>
              <a:t>Autisme</a:t>
            </a:r>
            <a:r>
              <a:rPr lang="nl-BE" sz="7200" dirty="0" smtClean="0"/>
              <a:t> heeft een </a:t>
            </a:r>
            <a:r>
              <a:rPr lang="nl-BE" sz="7200" b="1" dirty="0" smtClean="0"/>
              <a:t>spectrum van uitingsvormen</a:t>
            </a:r>
            <a:r>
              <a:rPr lang="nl-BE" sz="7200" dirty="0" smtClean="0"/>
              <a:t>. </a:t>
            </a:r>
          </a:p>
          <a:p>
            <a:pPr>
              <a:buNone/>
            </a:pPr>
            <a:r>
              <a:rPr lang="nl-BE" sz="7200" dirty="0" smtClean="0"/>
              <a:t>De manier waarop autisme zich uit, is erg verscheiden  </a:t>
            </a:r>
          </a:p>
          <a:p>
            <a:pPr>
              <a:buNone/>
            </a:pPr>
            <a:r>
              <a:rPr lang="nl-BE" sz="7200" dirty="0" smtClean="0"/>
              <a:t>(afhankelijk van persoon, leeftijd, ernst, verschijningsvorm).  </a:t>
            </a:r>
          </a:p>
          <a:p>
            <a:pPr>
              <a:buNone/>
            </a:pPr>
            <a:r>
              <a:rPr lang="nl-BE" sz="7200" dirty="0" smtClean="0"/>
              <a:t>Daarom spreken we van </a:t>
            </a:r>
            <a:r>
              <a:rPr lang="nl-BE" sz="7200" b="1" dirty="0" smtClean="0"/>
              <a:t>ASS</a:t>
            </a:r>
            <a:r>
              <a:rPr lang="nl-BE" sz="7200" dirty="0" smtClean="0"/>
              <a:t>.</a:t>
            </a:r>
          </a:p>
          <a:p>
            <a:pPr>
              <a:buNone/>
            </a:pPr>
            <a:r>
              <a:rPr lang="nl-BE" sz="7200" dirty="0" smtClean="0"/>
              <a:t>Het beeld van </a:t>
            </a:r>
            <a:r>
              <a:rPr lang="nl-BE" sz="7200" b="1" dirty="0" smtClean="0"/>
              <a:t>ASS </a:t>
            </a:r>
            <a:r>
              <a:rPr lang="nl-BE" sz="7200" dirty="0" smtClean="0"/>
              <a:t>kan vergeleken worden met een </a:t>
            </a:r>
            <a:r>
              <a:rPr lang="nl-BE" sz="7200" b="1" dirty="0" smtClean="0"/>
              <a:t>ijsberg.</a:t>
            </a:r>
            <a:endParaRPr lang="nl-BE" sz="7200" dirty="0" smtClean="0"/>
          </a:p>
          <a:p>
            <a:pPr>
              <a:buNone/>
            </a:pPr>
            <a:r>
              <a:rPr lang="nl-BE" sz="7200" b="1" dirty="0" smtClean="0"/>
              <a:t> </a:t>
            </a:r>
            <a:endParaRPr lang="nl-BE" sz="7200" dirty="0" smtClean="0"/>
          </a:p>
          <a:p>
            <a:pPr>
              <a:buNone/>
            </a:pPr>
            <a:r>
              <a:rPr lang="nl-BE" sz="7200" dirty="0" smtClean="0"/>
              <a:t>Het </a:t>
            </a:r>
            <a:r>
              <a:rPr lang="nl-BE" sz="7200" u="sng" dirty="0" smtClean="0"/>
              <a:t>gedrag</a:t>
            </a:r>
            <a:r>
              <a:rPr lang="nl-BE" sz="7200" dirty="0" smtClean="0"/>
              <a:t> van iemand met autisme kan je vergelijken met het</a:t>
            </a:r>
          </a:p>
          <a:p>
            <a:pPr>
              <a:buNone/>
            </a:pPr>
            <a:r>
              <a:rPr lang="nl-BE" sz="7200" dirty="0" smtClean="0"/>
              <a:t>topje van de ijsberg: het zichtbare stuk. </a:t>
            </a:r>
          </a:p>
          <a:p>
            <a:pPr>
              <a:buNone/>
            </a:pPr>
            <a:r>
              <a:rPr lang="nl-BE" sz="7200" dirty="0" smtClean="0"/>
              <a:t>Alles wat onder water zit, wat onzichtbaar is, is de betekenis van</a:t>
            </a:r>
          </a:p>
          <a:p>
            <a:pPr>
              <a:buNone/>
            </a:pPr>
            <a:r>
              <a:rPr lang="nl-BE" sz="7200" dirty="0" smtClean="0"/>
              <a:t>het gedrag en wat erachter zit, het waarom van dat gedrag.</a:t>
            </a:r>
          </a:p>
          <a:p>
            <a:pPr>
              <a:buNone/>
            </a:pPr>
            <a:r>
              <a:rPr lang="nl-BE" sz="7200" dirty="0" smtClean="0"/>
              <a:t>Als je naar autisme kijkt, moet je dus verder kijken dan alleen naar</a:t>
            </a:r>
          </a:p>
          <a:p>
            <a:pPr>
              <a:buNone/>
            </a:pPr>
            <a:r>
              <a:rPr lang="nl-BE" sz="7200" dirty="0" smtClean="0"/>
              <a:t>de top van de ijsberg.</a:t>
            </a:r>
          </a:p>
          <a:p>
            <a:pPr>
              <a:buNone/>
            </a:pPr>
            <a:endParaRPr lang="nl-BE" sz="5600" dirty="0" smtClean="0">
              <a:latin typeface="+mj-lt"/>
            </a:endParaRPr>
          </a:p>
          <a:p>
            <a:endParaRPr lang="nl-BE" dirty="0"/>
          </a:p>
        </p:txBody>
      </p:sp>
      <p:pic>
        <p:nvPicPr>
          <p:cNvPr id="19457" name="Picture 1" descr="ijsbe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64904"/>
            <a:ext cx="1440160" cy="2029316"/>
          </a:xfrm>
          <a:prstGeom prst="rect">
            <a:avLst/>
          </a:prstGeom>
          <a:noFill/>
        </p:spPr>
      </p:pic>
      <p:pic>
        <p:nvPicPr>
          <p:cNvPr id="6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	</a:t>
            </a:r>
            <a:r>
              <a:rPr lang="nl-BE" sz="4000" dirty="0" smtClean="0"/>
              <a:t>De binnenkant</a:t>
            </a:r>
            <a:endParaRPr lang="nl-BE" sz="4000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2200" b="1" u="sng" dirty="0" smtClean="0"/>
              <a:t>DE BINNENKANT (= wat je niet ziet)</a:t>
            </a:r>
            <a:endParaRPr lang="nl-BE" sz="2200" dirty="0" smtClean="0"/>
          </a:p>
          <a:p>
            <a:pPr>
              <a:buNone/>
            </a:pPr>
            <a:r>
              <a:rPr lang="nl-BE" sz="2200" dirty="0" smtClean="0"/>
              <a:t>ASS is een </a:t>
            </a:r>
            <a:r>
              <a:rPr lang="nl-BE" sz="2200" u="sng" dirty="0" smtClean="0"/>
              <a:t>hersenstoornis. </a:t>
            </a:r>
            <a:r>
              <a:rPr lang="nl-BE" sz="2200" dirty="0" smtClean="0"/>
              <a:t>Kinderen, jongeren en</a:t>
            </a:r>
          </a:p>
          <a:p>
            <a:pPr>
              <a:buNone/>
            </a:pPr>
            <a:r>
              <a:rPr lang="nl-BE" sz="2200" dirty="0" smtClean="0"/>
              <a:t>volwassenen met ASS hebben een andere manier van</a:t>
            </a:r>
          </a:p>
          <a:p>
            <a:pPr>
              <a:buNone/>
            </a:pPr>
            <a:r>
              <a:rPr lang="nl-BE" sz="2200" dirty="0" smtClean="0"/>
              <a:t>denken. Ze hebben cognitieve tekorten</a:t>
            </a:r>
          </a:p>
          <a:p>
            <a:pPr>
              <a:buNone/>
            </a:pPr>
            <a:r>
              <a:rPr lang="nl-BE" sz="2200" dirty="0" smtClean="0"/>
              <a:t>op vlak van: </a:t>
            </a:r>
          </a:p>
          <a:p>
            <a:pPr>
              <a:buNone/>
            </a:pPr>
            <a:endParaRPr lang="nl-BE" sz="2200" dirty="0" smtClean="0"/>
          </a:p>
          <a:p>
            <a:pPr>
              <a:buNone/>
            </a:pPr>
            <a:r>
              <a:rPr lang="nl-BE" sz="2200" dirty="0" smtClean="0"/>
              <a:t> -Centrale coherentie (</a:t>
            </a:r>
            <a:r>
              <a:rPr lang="nl-BE" sz="2200" dirty="0" err="1" smtClean="0"/>
              <a:t>samenhangdenken</a:t>
            </a:r>
            <a:r>
              <a:rPr lang="nl-BE" sz="2200" dirty="0" smtClean="0"/>
              <a:t>): CC</a:t>
            </a:r>
          </a:p>
          <a:p>
            <a:pPr>
              <a:buNone/>
            </a:pPr>
            <a:r>
              <a:rPr lang="nl-BE" sz="2200" dirty="0" smtClean="0"/>
              <a:t> -</a:t>
            </a:r>
            <a:r>
              <a:rPr lang="nl-BE" sz="2200" dirty="0" err="1" smtClean="0"/>
              <a:t>Theory</a:t>
            </a:r>
            <a:r>
              <a:rPr lang="nl-BE" sz="2200" dirty="0" smtClean="0"/>
              <a:t> of </a:t>
            </a:r>
            <a:r>
              <a:rPr lang="nl-BE" sz="2200" dirty="0" err="1" smtClean="0"/>
              <a:t>mind</a:t>
            </a:r>
            <a:r>
              <a:rPr lang="nl-BE" sz="2200" dirty="0" smtClean="0"/>
              <a:t>: TOM</a:t>
            </a:r>
          </a:p>
          <a:p>
            <a:pPr>
              <a:buNone/>
            </a:pPr>
            <a:r>
              <a:rPr lang="nl-BE" sz="2200" dirty="0" smtClean="0"/>
              <a:t> -</a:t>
            </a:r>
            <a:r>
              <a:rPr lang="en-US" sz="2200" dirty="0" err="1" smtClean="0"/>
              <a:t>Executieve</a:t>
            </a:r>
            <a:r>
              <a:rPr lang="en-US" sz="2200" dirty="0" smtClean="0"/>
              <a:t> </a:t>
            </a:r>
            <a:r>
              <a:rPr lang="en-US" sz="2200" dirty="0" err="1" smtClean="0"/>
              <a:t>functies</a:t>
            </a:r>
            <a:r>
              <a:rPr lang="en-US" sz="2200" dirty="0" smtClean="0"/>
              <a:t>: EF</a:t>
            </a:r>
            <a:endParaRPr lang="nl-BE" sz="2200" dirty="0" smtClean="0"/>
          </a:p>
          <a:p>
            <a:endParaRPr lang="nl-BE" sz="6800" dirty="0" smtClean="0">
              <a:latin typeface="+mj-lt"/>
            </a:endParaRPr>
          </a:p>
          <a:p>
            <a:pPr>
              <a:buNone/>
            </a:pPr>
            <a:endParaRPr lang="nl-BE" sz="6800" dirty="0" smtClean="0">
              <a:latin typeface="+mj-lt"/>
            </a:endParaRPr>
          </a:p>
          <a:p>
            <a:endParaRPr lang="nl-BE" dirty="0"/>
          </a:p>
        </p:txBody>
      </p:sp>
      <p:pic>
        <p:nvPicPr>
          <p:cNvPr id="7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53250" name="Picture 2" descr="http://ts3.mm.bing.net/images/thumbnail.aspx?q=1264945082594&amp;id=645e688f6cb390eb9326c835cacf8c5e&amp;url=http%3a%2f%2fwww.spiritueelmagazine.nl%2fwordpress%2fwp-content%2fuploads%2f2010%2f07%2fpositief-denken-326x3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852936"/>
            <a:ext cx="1584175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</a:t>
            </a:r>
            <a:r>
              <a:rPr lang="nl-BE" sz="4000" dirty="0" err="1" smtClean="0"/>
              <a:t>Autismespectrumstoornis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72816"/>
            <a:ext cx="1586136" cy="432318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BE" sz="2400" b="1" u="sng" dirty="0" smtClean="0"/>
              <a:t>C</a:t>
            </a:r>
            <a:r>
              <a:rPr lang="nl-NL" sz="2400" b="1" u="sng" dirty="0" err="1" smtClean="0"/>
              <a:t>entrale</a:t>
            </a:r>
            <a:r>
              <a:rPr lang="nl-NL" sz="2400" b="1" u="sng" dirty="0" smtClean="0"/>
              <a:t> coherentie</a:t>
            </a:r>
            <a:r>
              <a:rPr lang="nl-NL" sz="2400" dirty="0" smtClean="0"/>
              <a:t>: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1900" dirty="0" smtClean="0"/>
              <a:t>is het vermogen om diverse informatie samen te</a:t>
            </a:r>
          </a:p>
          <a:p>
            <a:pPr>
              <a:buNone/>
            </a:pPr>
            <a:r>
              <a:rPr lang="nl-NL" sz="1900" dirty="0" smtClean="0"/>
              <a:t>kunnen brengen om zo de betekenis te</a:t>
            </a:r>
          </a:p>
          <a:p>
            <a:pPr>
              <a:buNone/>
            </a:pPr>
            <a:r>
              <a:rPr lang="nl-NL" sz="1900" dirty="0" smtClean="0"/>
              <a:t>kunnen construeren in een context, een geheel.</a:t>
            </a:r>
          </a:p>
          <a:p>
            <a:pPr>
              <a:buNone/>
            </a:pPr>
            <a:r>
              <a:rPr lang="nl-NL" sz="1900" dirty="0" smtClean="0"/>
              <a:t>Dit heeft invloed op de prikkelverwerking en de communicatie.</a:t>
            </a:r>
            <a:endParaRPr lang="nl-BE" sz="1900" dirty="0" smtClean="0"/>
          </a:p>
          <a:p>
            <a:pPr>
              <a:buFont typeface="Wingdings" pitchFamily="2" charset="2"/>
              <a:buChar char="v"/>
            </a:pPr>
            <a:r>
              <a:rPr lang="nl-NL" sz="2000" i="1" dirty="0" smtClean="0"/>
              <a:t>bij een </a:t>
            </a:r>
            <a:r>
              <a:rPr lang="nl-NL" sz="2000" i="1" u="sng" dirty="0" smtClean="0"/>
              <a:t>normale ontwikkeling </a:t>
            </a:r>
            <a:r>
              <a:rPr lang="nl-NL" sz="2000" i="1" dirty="0" smtClean="0"/>
              <a:t>wordt eerst het</a:t>
            </a:r>
          </a:p>
          <a:p>
            <a:pPr>
              <a:buNone/>
            </a:pPr>
            <a:r>
              <a:rPr lang="nl-NL" sz="2000" i="1" dirty="0" smtClean="0"/>
              <a:t>	geheel waargenomen en dan pas de details.</a:t>
            </a:r>
            <a:endParaRPr lang="nl-BE" sz="2000" i="1" dirty="0" smtClean="0"/>
          </a:p>
          <a:p>
            <a:pPr>
              <a:buFont typeface="Wingdings" pitchFamily="2" charset="2"/>
              <a:buChar char="v"/>
            </a:pPr>
            <a:r>
              <a:rPr lang="nl-NL" sz="2000" i="1" dirty="0" smtClean="0"/>
              <a:t>bij </a:t>
            </a:r>
            <a:r>
              <a:rPr lang="nl-NL" sz="2000" i="1" u="sng" dirty="0" smtClean="0"/>
              <a:t>ASS</a:t>
            </a:r>
            <a:r>
              <a:rPr lang="nl-NL" sz="2000" i="1" dirty="0" smtClean="0"/>
              <a:t>: niet spontaan de samenhang zien in</a:t>
            </a:r>
          </a:p>
          <a:p>
            <a:pPr>
              <a:buNone/>
            </a:pPr>
            <a:r>
              <a:rPr lang="nl-NL" sz="2000" i="1" dirty="0" smtClean="0"/>
              <a:t>	een veelheid van details = </a:t>
            </a:r>
            <a:r>
              <a:rPr lang="nl-NL" sz="2000" i="1" dirty="0" err="1" smtClean="0"/>
              <a:t>detaildenken</a:t>
            </a:r>
            <a:r>
              <a:rPr lang="nl-NL" sz="2000" i="1" dirty="0" smtClean="0"/>
              <a:t> of</a:t>
            </a:r>
          </a:p>
          <a:p>
            <a:pPr>
              <a:buNone/>
            </a:pPr>
            <a:r>
              <a:rPr lang="nl-NL" sz="2000" i="1" dirty="0" smtClean="0"/>
              <a:t>	losgekoppeld denken</a:t>
            </a:r>
            <a:endParaRPr lang="nl-BE" sz="2000" i="1" dirty="0" smtClean="0"/>
          </a:p>
          <a:p>
            <a:pPr>
              <a:buNone/>
            </a:pPr>
            <a:r>
              <a:rPr lang="nl-NL" sz="3200" b="1" dirty="0" smtClean="0"/>
              <a:t> </a:t>
            </a:r>
            <a:endParaRPr lang="nl-BE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</a:t>
            </a:r>
            <a:r>
              <a:rPr lang="nl-BE" sz="4000" dirty="0" err="1" smtClean="0"/>
              <a:t>Autismespectrumstoornis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2600" b="1" u="sng" dirty="0" err="1" smtClean="0"/>
              <a:t>Theory</a:t>
            </a:r>
            <a:r>
              <a:rPr lang="nl-NL" sz="2600" b="1" u="sng" dirty="0" smtClean="0"/>
              <a:t> of </a:t>
            </a:r>
            <a:r>
              <a:rPr lang="nl-NL" sz="2600" b="1" u="sng" dirty="0" err="1" smtClean="0"/>
              <a:t>mind</a:t>
            </a:r>
            <a:r>
              <a:rPr lang="nl-NL" sz="2600" u="sng" dirty="0" smtClean="0"/>
              <a:t>: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is de vaardigheid om de mentale toestand</a:t>
            </a:r>
          </a:p>
          <a:p>
            <a:pPr>
              <a:buNone/>
            </a:pPr>
            <a:r>
              <a:rPr lang="nl-NL" sz="2000" dirty="0" smtClean="0"/>
              <a:t>(gedachten, wensen, intenties, gevoelens) toe te schrijven aan</a:t>
            </a:r>
          </a:p>
          <a:p>
            <a:pPr>
              <a:buNone/>
            </a:pPr>
            <a:r>
              <a:rPr lang="nl-NL" sz="2000" dirty="0" smtClean="0"/>
              <a:t>zichzelf en andere mensen en op basis daarvan gedrag te</a:t>
            </a:r>
          </a:p>
          <a:p>
            <a:pPr>
              <a:buNone/>
            </a:pPr>
            <a:r>
              <a:rPr lang="nl-NL" sz="2000" dirty="0" smtClean="0"/>
              <a:t>kunnen verklaren en voorspellen. Dit heeft invloed op de sociale </a:t>
            </a:r>
          </a:p>
          <a:p>
            <a:pPr>
              <a:buNone/>
            </a:pPr>
            <a:r>
              <a:rPr lang="nl-NL" sz="2000" dirty="0" smtClean="0"/>
              <a:t>interacties.</a:t>
            </a:r>
            <a:endParaRPr lang="nl-BE" sz="2000" dirty="0" smtClean="0"/>
          </a:p>
          <a:p>
            <a:pPr>
              <a:buFont typeface="Wingdings" pitchFamily="2" charset="2"/>
              <a:buChar char="v"/>
            </a:pPr>
            <a:r>
              <a:rPr lang="nl-NL" sz="2000" i="1" dirty="0" smtClean="0"/>
              <a:t>bij een </a:t>
            </a:r>
            <a:r>
              <a:rPr lang="nl-NL" sz="2000" i="1" u="sng" dirty="0" smtClean="0"/>
              <a:t>normale ontwikkeling </a:t>
            </a:r>
            <a:r>
              <a:rPr lang="nl-NL" sz="2000" i="1" dirty="0" smtClean="0"/>
              <a:t>spreekt men ook wel van</a:t>
            </a:r>
          </a:p>
          <a:p>
            <a:pPr>
              <a:buNone/>
            </a:pPr>
            <a:r>
              <a:rPr lang="nl-NL" sz="2000" i="1" dirty="0" smtClean="0"/>
              <a:t>	buikgevoel</a:t>
            </a:r>
            <a:endParaRPr lang="nl-BE" sz="2000" i="1" dirty="0" smtClean="0"/>
          </a:p>
          <a:p>
            <a:pPr>
              <a:buFont typeface="Wingdings" pitchFamily="2" charset="2"/>
              <a:buChar char="v"/>
            </a:pPr>
            <a:r>
              <a:rPr lang="nl-NL" sz="2000" i="1" dirty="0" smtClean="0"/>
              <a:t>bij </a:t>
            </a:r>
            <a:r>
              <a:rPr lang="nl-NL" sz="2000" i="1" u="sng" dirty="0" smtClean="0"/>
              <a:t>ASS </a:t>
            </a:r>
            <a:r>
              <a:rPr lang="nl-NL" sz="2000" i="1" dirty="0" smtClean="0"/>
              <a:t>is er een onvermogen om zich een voorstelling te</a:t>
            </a:r>
          </a:p>
          <a:p>
            <a:pPr>
              <a:buNone/>
            </a:pPr>
            <a:r>
              <a:rPr lang="nl-NL" sz="2000" i="1" dirty="0" smtClean="0"/>
              <a:t>	vormen van eigen of andermans gedachten, gevoelens,</a:t>
            </a:r>
          </a:p>
          <a:p>
            <a:pPr>
              <a:buNone/>
            </a:pPr>
            <a:r>
              <a:rPr lang="nl-NL" sz="2000" i="1" dirty="0" smtClean="0"/>
              <a:t>	verlangens.</a:t>
            </a:r>
            <a:endParaRPr lang="nl-BE" sz="2000" i="1" dirty="0" smtClean="0"/>
          </a:p>
          <a:p>
            <a:pPr>
              <a:buNone/>
            </a:pPr>
            <a:r>
              <a:rPr lang="nl-NL" sz="2200" dirty="0" smtClean="0">
                <a:latin typeface="+mj-lt"/>
              </a:rPr>
              <a:t> </a:t>
            </a:r>
            <a:endParaRPr lang="nl-BE" sz="2200" dirty="0" smtClean="0">
              <a:latin typeface="+mj-lt"/>
            </a:endParaRPr>
          </a:p>
          <a:p>
            <a:pPr>
              <a:buNone/>
            </a:pPr>
            <a:endParaRPr lang="nl-BE" sz="1800" dirty="0" smtClean="0">
              <a:latin typeface="+mj-lt"/>
            </a:endParaRPr>
          </a:p>
          <a:p>
            <a:endParaRPr lang="nl-BE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</a:t>
            </a:r>
            <a:r>
              <a:rPr lang="nl-BE" sz="4000" dirty="0" err="1" smtClean="0"/>
              <a:t>Autismespectrumstoornis</a:t>
            </a:r>
            <a:endParaRPr lang="nl-BE" sz="4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1800" b="1" u="sng" dirty="0" smtClean="0"/>
              <a:t>Executieve functies</a:t>
            </a:r>
            <a:r>
              <a:rPr lang="nl-NL" sz="1800" dirty="0" smtClean="0"/>
              <a:t>: </a:t>
            </a:r>
          </a:p>
          <a:p>
            <a:pPr>
              <a:buNone/>
            </a:pPr>
            <a:r>
              <a:rPr lang="nl-NL" sz="1800" dirty="0" smtClean="0"/>
              <a:t>is een parapluconcept en bevat: </a:t>
            </a:r>
          </a:p>
          <a:p>
            <a:pPr>
              <a:buNone/>
            </a:pPr>
            <a:r>
              <a:rPr lang="nl-NL" sz="1800" dirty="0" smtClean="0"/>
              <a:t>probleemoplossend denken, plannen,</a:t>
            </a:r>
          </a:p>
          <a:p>
            <a:pPr>
              <a:buNone/>
            </a:pPr>
            <a:r>
              <a:rPr lang="nl-NL" sz="1800" dirty="0" smtClean="0"/>
              <a:t>het controleren van impulsen, flexibiliteit in denken en doen,</a:t>
            </a:r>
          </a:p>
          <a:p>
            <a:pPr>
              <a:buNone/>
            </a:pPr>
            <a:r>
              <a:rPr lang="nl-NL" sz="1800" dirty="0" smtClean="0"/>
              <a:t>werkgeheugen, organiseren van gedachten en gedrag.</a:t>
            </a:r>
            <a:endParaRPr lang="nl-BE" sz="1800" dirty="0" smtClean="0"/>
          </a:p>
          <a:p>
            <a:pPr>
              <a:buNone/>
            </a:pPr>
            <a:endParaRPr lang="nl-NL" sz="1800" dirty="0" smtClean="0"/>
          </a:p>
          <a:p>
            <a:pPr>
              <a:buFont typeface="Wingdings" pitchFamily="2" charset="2"/>
              <a:buChar char="v"/>
            </a:pPr>
            <a:r>
              <a:rPr lang="nl-NL" sz="1800" i="1" dirty="0" smtClean="0"/>
              <a:t>bij een </a:t>
            </a:r>
            <a:r>
              <a:rPr lang="nl-NL" sz="1800" i="1" u="sng" dirty="0" smtClean="0"/>
              <a:t>normale ontwikkeling </a:t>
            </a:r>
            <a:r>
              <a:rPr lang="nl-NL" sz="1800" i="1" dirty="0" smtClean="0"/>
              <a:t>kan men vlot zijn strategie aanpassen aan een veranderende situatie.</a:t>
            </a:r>
          </a:p>
          <a:p>
            <a:pPr>
              <a:buFont typeface="Wingdings" pitchFamily="2" charset="2"/>
              <a:buChar char="v"/>
            </a:pPr>
            <a:r>
              <a:rPr lang="nl-NL" sz="1800" i="1" dirty="0" smtClean="0"/>
              <a:t>bij </a:t>
            </a:r>
            <a:r>
              <a:rPr lang="nl-NL" sz="1800" i="1" u="sng" dirty="0" smtClean="0"/>
              <a:t>ASS </a:t>
            </a:r>
            <a:r>
              <a:rPr lang="nl-NL" sz="1800" i="1" dirty="0" smtClean="0"/>
              <a:t>is er meestal de moeilijkheid om de aanpak die niet werkt te veranderen of een nieuwe aan te lere</a:t>
            </a:r>
            <a:r>
              <a:rPr lang="nl-NL" sz="1800" dirty="0" smtClean="0"/>
              <a:t>n.</a:t>
            </a:r>
            <a:endParaRPr lang="nl-BE" sz="1800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latin typeface="Georgia" pitchFamily="18" charset="0"/>
              </a:rPr>
              <a:t>	</a:t>
            </a:r>
            <a:r>
              <a:rPr lang="nl-BE" dirty="0" smtClean="0"/>
              <a:t> </a:t>
            </a:r>
            <a:r>
              <a:rPr lang="nl-BE" sz="4000" dirty="0" err="1" smtClean="0"/>
              <a:t>Autismespectrumstoornis</a:t>
            </a:r>
            <a:endParaRPr lang="nl-BE" sz="4000" dirty="0">
              <a:latin typeface="Georgia" pitchFamily="18" charset="0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nl-NL" sz="2400" b="1" u="sng" dirty="0" smtClean="0">
                <a:latin typeface="+mj-lt"/>
              </a:rPr>
              <a:t>DE BUITENKANT (= zichtbare gedrag)</a:t>
            </a:r>
            <a:endParaRPr lang="nl-BE" sz="2400" dirty="0" smtClean="0">
              <a:latin typeface="+mj-lt"/>
            </a:endParaRPr>
          </a:p>
          <a:p>
            <a:pPr>
              <a:buNone/>
            </a:pPr>
            <a:endParaRPr lang="nl-BE" sz="2400" dirty="0" smtClean="0">
              <a:latin typeface="+mj-lt"/>
            </a:endParaRPr>
          </a:p>
          <a:p>
            <a:pPr>
              <a:buNone/>
            </a:pPr>
            <a:r>
              <a:rPr lang="nl-NL" sz="2400" dirty="0" smtClean="0"/>
              <a:t>De buitenkant (het gedrag) is het gevolg van wat er</a:t>
            </a:r>
          </a:p>
          <a:p>
            <a:pPr>
              <a:buNone/>
            </a:pPr>
            <a:r>
              <a:rPr lang="nl-NL" sz="2400" dirty="0" smtClean="0"/>
              <a:t>binnenin (het anders denken) afspeelt. </a:t>
            </a:r>
            <a:endParaRPr lang="nl-BE" sz="2400" dirty="0" smtClean="0"/>
          </a:p>
          <a:p>
            <a:pPr>
              <a:buNone/>
            </a:pPr>
            <a:r>
              <a:rPr lang="nl-NL" sz="2400" dirty="0" smtClean="0"/>
              <a:t>Op drie vlakken treden er stoornissen op: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400" dirty="0" smtClean="0"/>
              <a:t>	 -stoornis in de sociale interacties </a:t>
            </a:r>
            <a:endParaRPr lang="nl-BE" sz="2400" dirty="0" smtClean="0"/>
          </a:p>
          <a:p>
            <a:pPr>
              <a:buNone/>
            </a:pPr>
            <a:r>
              <a:rPr lang="nl-NL" sz="2400" dirty="0" smtClean="0"/>
              <a:t>	 -stoornis in de communicatie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nl-BE" sz="2400" dirty="0" smtClean="0"/>
          </a:p>
          <a:p>
            <a:pPr>
              <a:buNone/>
            </a:pPr>
            <a:r>
              <a:rPr lang="nl-NL" sz="2400" dirty="0" smtClean="0"/>
              <a:t>	 -flexibel denken en handelen</a:t>
            </a:r>
            <a:endParaRPr lang="nl-BE" sz="2400" dirty="0" smtClean="0"/>
          </a:p>
          <a:p>
            <a:pPr>
              <a:buNone/>
            </a:pPr>
            <a:endParaRPr lang="nl-NL" sz="2400" dirty="0" smtClean="0">
              <a:latin typeface="+mj-lt"/>
            </a:endParaRPr>
          </a:p>
          <a:p>
            <a:pPr>
              <a:buNone/>
            </a:pPr>
            <a:r>
              <a:rPr lang="nl-NL" sz="2400" dirty="0" smtClean="0">
                <a:latin typeface="+mj-lt"/>
              </a:rPr>
              <a:t> </a:t>
            </a:r>
            <a:endParaRPr lang="nl-BE" sz="2400" dirty="0" smtClean="0">
              <a:latin typeface="+mj-lt"/>
            </a:endParaRPr>
          </a:p>
          <a:p>
            <a:endParaRPr lang="nl-BE" sz="6800" dirty="0" smtClean="0">
              <a:latin typeface="+mj-lt"/>
            </a:endParaRPr>
          </a:p>
          <a:p>
            <a:pPr>
              <a:buNone/>
            </a:pPr>
            <a:endParaRPr lang="nl-BE" dirty="0"/>
          </a:p>
        </p:txBody>
      </p:sp>
      <p:pic>
        <p:nvPicPr>
          <p:cNvPr id="5" name="Picture 2" descr="\\SERVER\Clientadministratie\Originele Documenten voor Tb'ers\Het Raster (logo + folder + ...)\Logo [HRF1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047" y="5949280"/>
            <a:ext cx="1861953" cy="908720"/>
          </a:xfrm>
          <a:prstGeom prst="rect">
            <a:avLst/>
          </a:prstGeom>
          <a:noFill/>
        </p:spPr>
      </p:pic>
      <p:pic>
        <p:nvPicPr>
          <p:cNvPr id="38914" name="Picture 2" descr="http://www.groeimee.be/sites/groeimee.be/files/images/agressief_kind_365x2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494" y="4005064"/>
            <a:ext cx="2015396" cy="1296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Technisch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721</TotalTime>
  <Words>2089</Words>
  <Application>Microsoft Office PowerPoint</Application>
  <PresentationFormat>Diavoorstelling (4:3)</PresentationFormat>
  <Paragraphs>406</Paragraphs>
  <Slides>34</Slides>
  <Notes>34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5" baseType="lpstr">
      <vt:lpstr>Mediaan</vt:lpstr>
      <vt:lpstr>   Videohometraining in gezinnen met autisme       25 oktober’11  Jorinde Dewaelheyns</vt:lpstr>
      <vt:lpstr> Structuur van de workshop</vt:lpstr>
      <vt:lpstr>  Het Raster vzw</vt:lpstr>
      <vt:lpstr>  Wat is autisme?</vt:lpstr>
      <vt:lpstr>  De binnenkant</vt:lpstr>
      <vt:lpstr> Autismespectrumstoornis</vt:lpstr>
      <vt:lpstr> Autismespectrumstoornis</vt:lpstr>
      <vt:lpstr> Autismespectrumstoornis</vt:lpstr>
      <vt:lpstr>  Autismespectrumstoornis</vt:lpstr>
      <vt:lpstr>Invloed van het autisme op een gezin</vt:lpstr>
      <vt:lpstr>Invloed van het autisme op een gezin</vt:lpstr>
      <vt:lpstr>  VHT in gezinnen met autisme</vt:lpstr>
      <vt:lpstr> VHT in gezinnen met autisme</vt:lpstr>
      <vt:lpstr> VHT in gezinnen met autisme</vt:lpstr>
      <vt:lpstr> VHT in gezinnen met autisme</vt:lpstr>
      <vt:lpstr>Invloed van het autisme op een gezin</vt:lpstr>
      <vt:lpstr> Videohometraining en autisme</vt:lpstr>
      <vt:lpstr> Videohometraining en autisme</vt:lpstr>
      <vt:lpstr> VHT in gezinnen met autisme</vt:lpstr>
      <vt:lpstr> VHT in gezinnen met autisme</vt:lpstr>
      <vt:lpstr> Videohometraining en autisme</vt:lpstr>
      <vt:lpstr> VHT in gezinnen met autisme</vt:lpstr>
      <vt:lpstr> VHT in gezinnen met autisme</vt:lpstr>
      <vt:lpstr> Videohometraining en autisme</vt:lpstr>
      <vt:lpstr> Videohometraining en autisme</vt:lpstr>
      <vt:lpstr> VHT in gezinnen met autisme</vt:lpstr>
      <vt:lpstr> VHT in gezinnen met autisme</vt:lpstr>
      <vt:lpstr>  Videohometraining en autisme</vt:lpstr>
      <vt:lpstr> VHT in gezinnen met autisme</vt:lpstr>
      <vt:lpstr> VHT in gezinnen met autisme</vt:lpstr>
      <vt:lpstr> VHT in gezinnen met autisme</vt:lpstr>
      <vt:lpstr>  Krachten van VHT</vt:lpstr>
      <vt:lpstr> Andere voorbeelden van hulpvragen</vt:lpstr>
      <vt:lpstr>   Vragen?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VHT in gezinnen met een kind met autisme</dc:title>
  <dc:creator>Jorinde Dewaelheyns</dc:creator>
  <cp:lastModifiedBy>Jorinde Dewaelheyns</cp:lastModifiedBy>
  <cp:revision>88</cp:revision>
  <dcterms:created xsi:type="dcterms:W3CDTF">2011-09-29T08:45:12Z</dcterms:created>
  <dcterms:modified xsi:type="dcterms:W3CDTF">2011-10-30T19:14:36Z</dcterms:modified>
</cp:coreProperties>
</file>