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2"/>
  </p:notesMasterIdLst>
  <p:sldIdLst>
    <p:sldId id="273" r:id="rId2"/>
    <p:sldId id="274" r:id="rId3"/>
    <p:sldId id="276" r:id="rId4"/>
    <p:sldId id="272" r:id="rId5"/>
    <p:sldId id="260" r:id="rId6"/>
    <p:sldId id="265" r:id="rId7"/>
    <p:sldId id="278" r:id="rId8"/>
    <p:sldId id="268" r:id="rId9"/>
    <p:sldId id="280" r:id="rId10"/>
    <p:sldId id="269" r:id="rId11"/>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624" autoAdjust="0"/>
  </p:normalViewPr>
  <p:slideViewPr>
    <p:cSldViewPr snapToGrid="0" snapToObjects="1">
      <p:cViewPr varScale="1">
        <p:scale>
          <a:sx n="98" d="100"/>
          <a:sy n="98" d="100"/>
        </p:scale>
        <p:origin x="-124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E6909-3994-DA4E-A9B9-5F4F62AA3F70}" type="datetimeFigureOut">
              <a:rPr lang="nl-NL" smtClean="0"/>
              <a:t>10/11/11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869BA5-95AC-C64E-BD82-F6ED4A24A0F2}" type="slidenum">
              <a:rPr lang="nl-NL" smtClean="0"/>
              <a:t>‹nr.›</a:t>
            </a:fld>
            <a:endParaRPr lang="nl-NL"/>
          </a:p>
        </p:txBody>
      </p:sp>
    </p:spTree>
    <p:extLst>
      <p:ext uri="{BB962C8B-B14F-4D97-AF65-F5344CB8AC3E}">
        <p14:creationId xmlns:p14="http://schemas.microsoft.com/office/powerpoint/2010/main" val="2533441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Wat</a:t>
            </a:r>
            <a:r>
              <a:rPr lang="nl-NL" baseline="0" dirty="0" smtClean="0"/>
              <a:t> krijgen jullie te zien:</a:t>
            </a:r>
          </a:p>
          <a:p>
            <a:r>
              <a:rPr lang="nl-NL" baseline="0" dirty="0" smtClean="0"/>
              <a:t>2 voorbeelden </a:t>
            </a:r>
          </a:p>
          <a:p>
            <a:r>
              <a:rPr lang="nl-NL" baseline="0" dirty="0" err="1" smtClean="0"/>
              <a:t>Praktijkvb</a:t>
            </a:r>
            <a:r>
              <a:rPr lang="nl-NL" baseline="0" dirty="0" smtClean="0"/>
              <a:t> 1: </a:t>
            </a:r>
            <a:r>
              <a:rPr lang="nl-NL" baseline="0" dirty="0" err="1" smtClean="0"/>
              <a:t>mathias</a:t>
            </a:r>
            <a:endParaRPr lang="nl-NL" baseline="0" dirty="0" smtClean="0"/>
          </a:p>
          <a:p>
            <a:r>
              <a:rPr lang="nl-NL" baseline="0" dirty="0" smtClean="0"/>
              <a:t>Hoe  Hanen ingang vindt  in een VHT traject  in gezin met 2 kinderen met een ontwikkelingsvertraging….</a:t>
            </a:r>
          </a:p>
          <a:p>
            <a:r>
              <a:rPr lang="nl-NL" baseline="0" dirty="0" smtClean="0"/>
              <a:t>Vertrekkend vanuit  de vraag van de ouder en steunend op de kracht van de ouder</a:t>
            </a:r>
          </a:p>
          <a:p>
            <a:r>
              <a:rPr lang="nl-NL" baseline="0" dirty="0" err="1" smtClean="0"/>
              <a:t>Praktijkvb</a:t>
            </a:r>
            <a:r>
              <a:rPr lang="nl-NL" baseline="0" dirty="0" smtClean="0"/>
              <a:t> 2 Caro</a:t>
            </a:r>
          </a:p>
          <a:p>
            <a:r>
              <a:rPr lang="nl-NL" baseline="0" dirty="0" smtClean="0"/>
              <a:t>Hoe VIB als methodiek wordt ingeschakeld wordt in hanenoudercursus</a:t>
            </a:r>
          </a:p>
          <a:p>
            <a:endParaRPr lang="nl-NL" dirty="0" smtClean="0"/>
          </a:p>
          <a:p>
            <a:endParaRPr lang="nl-NL" dirty="0" smtClean="0"/>
          </a:p>
          <a:p>
            <a:endParaRPr lang="nl-NL" dirty="0" smtClean="0"/>
          </a:p>
          <a:p>
            <a:endParaRPr lang="nl-NL" baseline="0" dirty="0" smtClean="0"/>
          </a:p>
          <a:p>
            <a:r>
              <a:rPr lang="nl-NL" baseline="0" dirty="0" smtClean="0"/>
              <a:t>Vertrekkende vanuit individuele setting tijdens huisbezoeken</a:t>
            </a:r>
          </a:p>
          <a:p>
            <a:r>
              <a:rPr lang="nl-NL" baseline="0" dirty="0" smtClean="0"/>
              <a:t>Van algemene vraag: opvoedingsondersteuning</a:t>
            </a:r>
          </a:p>
          <a:p>
            <a:r>
              <a:rPr lang="nl-NL" baseline="0" dirty="0" smtClean="0"/>
              <a:t>Naar specifieke vraag: ontwikkelingsgericht communiceren en spelen hoe doe je dat in </a:t>
            </a:r>
            <a:r>
              <a:rPr lang="nl-NL" baseline="0" dirty="0" err="1" smtClean="0"/>
              <a:t>dagdageljkse</a:t>
            </a:r>
            <a:r>
              <a:rPr lang="nl-NL" baseline="0" dirty="0" smtClean="0"/>
              <a:t> situaties</a:t>
            </a:r>
          </a:p>
          <a:p>
            <a:r>
              <a:rPr lang="nl-NL" baseline="0" dirty="0" smtClean="0"/>
              <a:t>context: meertaligheid thuistaal: frans</a:t>
            </a:r>
          </a:p>
          <a:p>
            <a:r>
              <a:rPr lang="nl-NL" baseline="0" dirty="0" smtClean="0"/>
              <a:t>              cultuur </a:t>
            </a:r>
            <a:r>
              <a:rPr lang="nl-NL" baseline="0" dirty="0" err="1" smtClean="0"/>
              <a:t>turks</a:t>
            </a:r>
            <a:r>
              <a:rPr lang="nl-NL" baseline="0" dirty="0" smtClean="0"/>
              <a:t>/</a:t>
            </a:r>
            <a:r>
              <a:rPr lang="nl-NL" baseline="0" dirty="0" err="1" smtClean="0"/>
              <a:t>belgisch</a:t>
            </a:r>
            <a:endParaRPr lang="nl-NL" baseline="0" dirty="0" smtClean="0"/>
          </a:p>
          <a:p>
            <a:r>
              <a:rPr lang="nl-NL" baseline="0" dirty="0" smtClean="0"/>
              <a:t>                          school +</a:t>
            </a:r>
            <a:r>
              <a:rPr lang="nl-NL" baseline="0" dirty="0" err="1" smtClean="0"/>
              <a:t>reva+tb</a:t>
            </a:r>
            <a:r>
              <a:rPr lang="nl-NL" baseline="0" dirty="0" smtClean="0"/>
              <a:t>: Nederlands voor de kinderen</a:t>
            </a:r>
          </a:p>
          <a:p>
            <a:r>
              <a:rPr lang="nl-NL" baseline="0" dirty="0" smtClean="0"/>
              <a:t>                                                      tweetalig  voor mama (</a:t>
            </a:r>
            <a:r>
              <a:rPr lang="nl-NL" baseline="0" dirty="0" err="1" smtClean="0"/>
              <a:t>tkg</a:t>
            </a:r>
            <a:r>
              <a:rPr lang="nl-NL" baseline="0" dirty="0" smtClean="0"/>
              <a:t> in frans)</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18869BA5-95AC-C64E-BD82-F6ED4A24A0F2}" type="slidenum">
              <a:rPr lang="nl-NL" smtClean="0"/>
              <a:t>1</a:t>
            </a:fld>
            <a:endParaRPr lang="nl-NL"/>
          </a:p>
        </p:txBody>
      </p:sp>
    </p:spTree>
    <p:extLst>
      <p:ext uri="{BB962C8B-B14F-4D97-AF65-F5344CB8AC3E}">
        <p14:creationId xmlns:p14="http://schemas.microsoft.com/office/powerpoint/2010/main" val="406034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a:p>
            <a:r>
              <a:rPr lang="nl-NL"/>
              <a:t>----- Notulen (24/10/11 16:44) -----</a:t>
            </a:r>
          </a:p>
          <a:p>
            <a:r>
              <a:rPr lang="nl-NL"/>
              <a:t>inleiding door Benoit</a:t>
            </a:r>
          </a:p>
        </p:txBody>
      </p:sp>
      <p:sp>
        <p:nvSpPr>
          <p:cNvPr id="4" name="Tijdelijke aanduiding voor dianummer 3"/>
          <p:cNvSpPr>
            <a:spLocks noGrp="1"/>
          </p:cNvSpPr>
          <p:nvPr>
            <p:ph type="sldNum" sz="quarter" idx="10"/>
          </p:nvPr>
        </p:nvSpPr>
        <p:spPr/>
        <p:txBody>
          <a:bodyPr/>
          <a:lstStyle/>
          <a:p>
            <a:fld id="{18869BA5-95AC-C64E-BD82-F6ED4A24A0F2}" type="slidenum">
              <a:rPr lang="nl-NL" smtClean="0"/>
              <a:t>2</a:t>
            </a:fld>
            <a:endParaRPr lang="nl-NL"/>
          </a:p>
        </p:txBody>
      </p:sp>
    </p:spTree>
    <p:extLst>
      <p:ext uri="{BB962C8B-B14F-4D97-AF65-F5344CB8AC3E}">
        <p14:creationId xmlns:p14="http://schemas.microsoft.com/office/powerpoint/2010/main" val="249878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a:p>
            <a:r>
              <a:rPr lang="nl-NL" dirty="0"/>
              <a:t>----- Notulen (24/10/11 16:56) -----</a:t>
            </a:r>
          </a:p>
          <a:p>
            <a:r>
              <a:rPr lang="nl-NL" dirty="0"/>
              <a:t>in een korte presentatie willen we jullie voorbereiden op wat jullie te zien zullen krijgen via beelden.</a:t>
            </a:r>
          </a:p>
          <a:p>
            <a:r>
              <a:rPr lang="nl-NL" dirty="0"/>
              <a:t>nl dat VIB/VHT en Hanen gebruik maken van eenzelfde gedachtengoed en verrassend goed in elkaar haken.</a:t>
            </a:r>
          </a:p>
          <a:p>
            <a:r>
              <a:rPr lang="nl-NL" dirty="0"/>
              <a:t>We willen jullie laten zien  dat we met beide methodieken aan de slag kunnen in gezinnen met specifieke communicatie en taalvragen wat betreft hun kinderen...</a:t>
            </a:r>
          </a:p>
          <a:p>
            <a:endParaRPr lang="nl-NL" dirty="0"/>
          </a:p>
          <a:p>
            <a:endParaRPr lang="nl-NL" dirty="0"/>
          </a:p>
        </p:txBody>
      </p:sp>
      <p:sp>
        <p:nvSpPr>
          <p:cNvPr id="4" name="Tijdelijke aanduiding voor dianummer 3"/>
          <p:cNvSpPr>
            <a:spLocks noGrp="1"/>
          </p:cNvSpPr>
          <p:nvPr>
            <p:ph type="sldNum" sz="quarter" idx="10"/>
          </p:nvPr>
        </p:nvSpPr>
        <p:spPr/>
        <p:txBody>
          <a:bodyPr/>
          <a:lstStyle/>
          <a:p>
            <a:fld id="{18869BA5-95AC-C64E-BD82-F6ED4A24A0F2}" type="slidenum">
              <a:rPr lang="nl-NL" smtClean="0"/>
              <a:t>3</a:t>
            </a:fld>
            <a:endParaRPr lang="nl-NL"/>
          </a:p>
        </p:txBody>
      </p:sp>
    </p:spTree>
    <p:extLst>
      <p:ext uri="{BB962C8B-B14F-4D97-AF65-F5344CB8AC3E}">
        <p14:creationId xmlns:p14="http://schemas.microsoft.com/office/powerpoint/2010/main" val="8908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p>
          <a:p>
            <a:r>
              <a:rPr lang="nl-NL" baseline="0" dirty="0" smtClean="0"/>
              <a:t>Uitgangspunten van VIB</a:t>
            </a:r>
          </a:p>
          <a:p>
            <a:r>
              <a:rPr lang="nl-NL" baseline="0" dirty="0" err="1" smtClean="0"/>
              <a:t>Strategiën</a:t>
            </a:r>
            <a:r>
              <a:rPr lang="nl-NL" baseline="0" dirty="0" smtClean="0"/>
              <a:t> van Hanen</a:t>
            </a:r>
            <a:endParaRPr lang="nl-NL" dirty="0"/>
          </a:p>
        </p:txBody>
      </p:sp>
      <p:sp>
        <p:nvSpPr>
          <p:cNvPr id="4" name="Tijdelijke aanduiding voor dianummer 3"/>
          <p:cNvSpPr>
            <a:spLocks noGrp="1"/>
          </p:cNvSpPr>
          <p:nvPr>
            <p:ph type="sldNum" sz="quarter" idx="10"/>
          </p:nvPr>
        </p:nvSpPr>
        <p:spPr/>
        <p:txBody>
          <a:bodyPr/>
          <a:lstStyle/>
          <a:p>
            <a:fld id="{18869BA5-95AC-C64E-BD82-F6ED4A24A0F2}" type="slidenum">
              <a:rPr lang="nl-NL" smtClean="0"/>
              <a:t>4</a:t>
            </a:fld>
            <a:endParaRPr lang="nl-NL"/>
          </a:p>
        </p:txBody>
      </p:sp>
    </p:spTree>
    <p:extLst>
      <p:ext uri="{BB962C8B-B14F-4D97-AF65-F5344CB8AC3E}">
        <p14:creationId xmlns:p14="http://schemas.microsoft.com/office/powerpoint/2010/main" val="71600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t>Marleen</a:t>
            </a:r>
          </a:p>
          <a:p>
            <a:pPr>
              <a:defRPr/>
            </a:pPr>
            <a:r>
              <a:rPr lang="nl-NL" dirty="0" smtClean="0"/>
              <a:t>Voor mensen  die niet zo vertrouwd zijn met hanen  zetten we kort enkele belangrijke zaken op een rijtje zetten</a:t>
            </a:r>
          </a:p>
          <a:p>
            <a:pPr>
              <a:defRPr/>
            </a:pPr>
            <a:r>
              <a:rPr lang="nl-NL" dirty="0" smtClean="0"/>
              <a:t>Hanen biedt ouders strategieën aan om interactie , communicatie en taalaanbod af te stemmen op hun kind</a:t>
            </a:r>
          </a:p>
          <a:p>
            <a:pPr>
              <a:defRPr/>
            </a:pPr>
            <a:r>
              <a:rPr lang="nl-NL" dirty="0" smtClean="0"/>
              <a:t>Uitgangspunten VIB</a:t>
            </a:r>
            <a:r>
              <a:rPr lang="nl-NL" baseline="0" dirty="0" smtClean="0"/>
              <a:t> en strategieën Hanen haken verrassend goed in elkaar</a:t>
            </a:r>
            <a:endParaRPr lang="nl-NL" dirty="0" smtClean="0"/>
          </a:p>
          <a:p>
            <a:pPr>
              <a:defRPr/>
            </a:pPr>
            <a:endParaRPr lang="nl-NL"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endParaRPr lang="nl-NL" dirty="0" smtClean="0">
              <a:cs typeface="+mn-cs"/>
            </a:endParaRPr>
          </a:p>
          <a:p>
            <a:pPr>
              <a:defRPr/>
            </a:pPr>
            <a:endParaRPr lang="nl-NL" dirty="0" smtClean="0">
              <a:cs typeface="+mn-cs"/>
            </a:endParaRPr>
          </a:p>
          <a:p>
            <a:pPr>
              <a:defRPr/>
            </a:pPr>
            <a:r>
              <a:rPr lang="nl-NL" dirty="0" smtClean="0">
                <a:cs typeface="+mn-cs"/>
              </a:rPr>
              <a:t>VIB en Hanen leggen  allebei de focus op  positieve interactiemomenten </a:t>
            </a:r>
            <a:r>
              <a:rPr lang="nl-NL" dirty="0" err="1" smtClean="0">
                <a:cs typeface="+mn-cs"/>
              </a:rPr>
              <a:t>tss</a:t>
            </a:r>
            <a:r>
              <a:rPr lang="nl-NL" dirty="0" smtClean="0">
                <a:cs typeface="+mn-cs"/>
              </a:rPr>
              <a:t> ouder en kind .  </a:t>
            </a:r>
          </a:p>
          <a:p>
            <a:pPr>
              <a:defRPr/>
            </a:pPr>
            <a:endParaRPr lang="nl-NL" dirty="0" smtClean="0">
              <a:cs typeface="+mn-cs"/>
            </a:endParaRPr>
          </a:p>
          <a:p>
            <a:pPr>
              <a:defRPr/>
            </a:pPr>
            <a:r>
              <a:rPr lang="nl-NL" baseline="0" dirty="0" smtClean="0">
                <a:cs typeface="+mn-cs"/>
              </a:rPr>
              <a:t>       </a:t>
            </a:r>
            <a:r>
              <a:rPr lang="nl-NL" dirty="0" smtClean="0">
                <a:cs typeface="+mn-cs"/>
              </a:rPr>
              <a:t> </a:t>
            </a:r>
          </a:p>
          <a:p>
            <a:pPr>
              <a:defRPr/>
            </a:pPr>
            <a:r>
              <a:rPr lang="nl-NL" dirty="0" smtClean="0">
                <a:cs typeface="+mn-cs"/>
              </a:rPr>
              <a:t> Hanen wil vanuit de interactie ouders sterk  in hun kracht als” responsieve ouder” en hen helpen  een aangepast taalaanbod te bieden door strategieën aan te reiken.</a:t>
            </a:r>
          </a:p>
          <a:p>
            <a:pPr>
              <a:defRPr/>
            </a:pPr>
            <a:r>
              <a:rPr lang="nl-NL" dirty="0" smtClean="0">
                <a:cs typeface="+mn-cs"/>
              </a:rPr>
              <a:t>Vanuit VIB nemen  we  het  specificatie contact-schema -interactieanalyse</a:t>
            </a:r>
          </a:p>
          <a:p>
            <a:pPr>
              <a:defRPr/>
            </a:pPr>
            <a:r>
              <a:rPr lang="nl-NL" dirty="0" smtClean="0">
                <a:cs typeface="+mn-cs"/>
              </a:rPr>
              <a:t> Vanuit Hanen focussen  we op de eerste strategie…</a:t>
            </a:r>
          </a:p>
          <a:p>
            <a:pPr>
              <a:defRPr/>
            </a:pPr>
            <a:r>
              <a:rPr lang="nl-NL" dirty="0" smtClean="0">
                <a:cs typeface="+mn-cs"/>
              </a:rPr>
              <a:t>VIB vertrekt vanuit de  termen attent zijn (voor I) en instemmen…… de I ontvangen</a:t>
            </a:r>
          </a:p>
          <a:p>
            <a:pPr>
              <a:defRPr/>
            </a:pPr>
            <a:r>
              <a:rPr lang="nl-NL" dirty="0" smtClean="0">
                <a:cs typeface="+mn-cs"/>
              </a:rPr>
              <a:t>Hanen doet dit aan de hand van</a:t>
            </a:r>
            <a:r>
              <a:rPr lang="nl-NL" baseline="0" dirty="0" smtClean="0">
                <a:cs typeface="+mn-cs"/>
              </a:rPr>
              <a:t> </a:t>
            </a:r>
            <a:r>
              <a:rPr lang="nl-NL" baseline="0" dirty="0" err="1" smtClean="0">
                <a:cs typeface="+mn-cs"/>
              </a:rPr>
              <a:t>strategiieën</a:t>
            </a:r>
            <a:r>
              <a:rPr lang="nl-NL" baseline="0" dirty="0" smtClean="0">
                <a:cs typeface="+mn-cs"/>
              </a:rPr>
              <a:t> voor ouders zoals</a:t>
            </a:r>
            <a:r>
              <a:rPr lang="nl-NL" dirty="0" smtClean="0">
                <a:cs typeface="+mn-cs"/>
              </a:rPr>
              <a:t>….ooghoogte, KWL wat we kunnen verbinden met 	attent zijn voor de signalen en het instemmen ermee</a:t>
            </a:r>
          </a:p>
          <a:p>
            <a:pPr>
              <a:defRPr/>
            </a:pPr>
            <a:r>
              <a:rPr lang="nl-NL" dirty="0" smtClean="0">
                <a:cs typeface="+mn-cs"/>
              </a:rPr>
              <a:t>Volg je kind, geef en neem beurten  zouden we kunnen verbinden met de termen conversatie en beurtverdeling </a:t>
            </a:r>
          </a:p>
          <a:p>
            <a:pPr>
              <a:defRPr/>
            </a:pPr>
            <a:r>
              <a:rPr lang="nl-NL" dirty="0" smtClean="0">
                <a:cs typeface="+mn-cs"/>
              </a:rPr>
              <a:t>Prettig leiding geven zouden we kunnen verbinden met geef teken , stel vragen.</a:t>
            </a:r>
          </a:p>
          <a:p>
            <a:pPr>
              <a:defRPr/>
            </a:pPr>
            <a:endParaRPr lang="nl-NL" dirty="0" smtClean="0">
              <a:cs typeface="+mn-cs"/>
            </a:endParaRPr>
          </a:p>
          <a:p>
            <a:pPr>
              <a:defRPr/>
            </a:pPr>
            <a:endParaRPr lang="nl-NL" dirty="0" smtClean="0">
              <a:cs typeface="+mn-cs"/>
            </a:endParaRPr>
          </a:p>
          <a:p>
            <a:pPr>
              <a:defRPr/>
            </a:pPr>
            <a:endParaRPr lang="nl-NL" dirty="0" smtClean="0">
              <a:cs typeface="+mn-cs"/>
            </a:endParaRPr>
          </a:p>
          <a:p>
            <a:pPr>
              <a:defRPr/>
            </a:pPr>
            <a:r>
              <a:rPr lang="nl-NL" dirty="0" smtClean="0">
                <a:cs typeface="+mn-cs"/>
              </a:rPr>
              <a:t>Hanen doet dit door…..</a:t>
            </a:r>
            <a:endParaRPr lang="nl-NL" dirty="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Theoretische loslaten</a:t>
            </a:r>
          </a:p>
          <a:p>
            <a:r>
              <a:rPr lang="nl-NL" dirty="0" smtClean="0"/>
              <a:t>En naar de praktijk</a:t>
            </a:r>
          </a:p>
          <a:p>
            <a:r>
              <a:rPr lang="nl-NL" dirty="0" smtClean="0"/>
              <a:t>Ervaring : vertrekken vanuit de hulpvraag van de ouder</a:t>
            </a:r>
          </a:p>
          <a:p>
            <a:pPr marL="228600" indent="-228600">
              <a:buAutoNum type="arabicPeriod"/>
            </a:pPr>
            <a:r>
              <a:rPr lang="nl-NL" dirty="0" smtClean="0"/>
              <a:t>Positieve band (VIB/VHT)</a:t>
            </a:r>
          </a:p>
          <a:p>
            <a:pPr marL="0" indent="0">
              <a:buNone/>
            </a:pPr>
            <a:r>
              <a:rPr lang="nl-NL" dirty="0" smtClean="0"/>
              <a:t>      ik schreeuw alleen maar ;</a:t>
            </a:r>
            <a:r>
              <a:rPr lang="nl-NL" baseline="0" dirty="0" smtClean="0"/>
              <a:t> de kinderen </a:t>
            </a:r>
            <a:r>
              <a:rPr lang="nl-NL" baseline="0" dirty="0" err="1" smtClean="0"/>
              <a:t>luistern</a:t>
            </a:r>
            <a:r>
              <a:rPr lang="nl-NL" baseline="0" dirty="0" smtClean="0"/>
              <a:t> niet naar mij</a:t>
            </a:r>
          </a:p>
          <a:p>
            <a:pPr marL="0" indent="0">
              <a:buNone/>
            </a:pPr>
            <a:r>
              <a:rPr lang="nl-NL" baseline="0" dirty="0" smtClean="0"/>
              <a:t>      vertrekken van uit I van M: Welke initiatieven (contact) en wat als je hem ontvangt</a:t>
            </a:r>
          </a:p>
          <a:p>
            <a:pPr marL="0" indent="0">
              <a:buNone/>
            </a:pPr>
            <a:r>
              <a:rPr lang="nl-NL" baseline="0" dirty="0" smtClean="0"/>
              <a:t>       eerste fragment + </a:t>
            </a:r>
            <a:r>
              <a:rPr lang="nl-NL" baseline="0" dirty="0" err="1" smtClean="0"/>
              <a:t>tk</a:t>
            </a:r>
            <a:endParaRPr lang="nl-NL" baseline="0" dirty="0" smtClean="0"/>
          </a:p>
          <a:p>
            <a:pPr marL="0" indent="0">
              <a:buNone/>
            </a:pPr>
            <a:r>
              <a:rPr lang="nl-NL" dirty="0" smtClean="0"/>
              <a:t>2. Vraag</a:t>
            </a:r>
            <a:r>
              <a:rPr lang="nl-NL" baseline="0" dirty="0" smtClean="0"/>
              <a:t> van mama</a:t>
            </a:r>
            <a:r>
              <a:rPr lang="nl-NL" dirty="0" smtClean="0"/>
              <a:t> </a:t>
            </a:r>
          </a:p>
          <a:p>
            <a:pPr marL="0" indent="0">
              <a:buNone/>
            </a:pPr>
            <a:r>
              <a:rPr lang="nl-NL" dirty="0" smtClean="0"/>
              <a:t> communicatie:</a:t>
            </a:r>
            <a:r>
              <a:rPr lang="nl-NL" baseline="0" dirty="0" smtClean="0"/>
              <a:t> </a:t>
            </a:r>
            <a:r>
              <a:rPr lang="nl-NL" baseline="0" dirty="0" err="1" smtClean="0"/>
              <a:t>reciproke</a:t>
            </a:r>
            <a:r>
              <a:rPr lang="nl-NL" baseline="0" dirty="0" smtClean="0"/>
              <a:t> </a:t>
            </a:r>
            <a:r>
              <a:rPr lang="nl-NL" baseline="0" dirty="0" err="1" smtClean="0"/>
              <a:t>comm</a:t>
            </a:r>
            <a:r>
              <a:rPr lang="nl-NL" baseline="0" dirty="0" smtClean="0"/>
              <a:t>+ taalaanbod (Nederlands): aansluitend bij wat M nodig heeft.</a:t>
            </a:r>
          </a:p>
          <a:p>
            <a:pPr marL="0" indent="0">
              <a:buNone/>
            </a:pPr>
            <a:r>
              <a:rPr lang="nl-NL" baseline="0" dirty="0" smtClean="0"/>
              <a:t>                          wederkerigheid </a:t>
            </a:r>
          </a:p>
          <a:p>
            <a:pPr marL="0" indent="0">
              <a:buNone/>
            </a:pPr>
            <a:r>
              <a:rPr lang="nl-NL" baseline="0" dirty="0" smtClean="0"/>
              <a:t>                            “</a:t>
            </a:r>
            <a:r>
              <a:rPr lang="nl-NL" baseline="0" dirty="0" err="1" smtClean="0"/>
              <a:t>il</a:t>
            </a:r>
            <a:r>
              <a:rPr lang="nl-NL" baseline="0" dirty="0" smtClean="0"/>
              <a:t> </a:t>
            </a:r>
            <a:r>
              <a:rPr lang="nl-NL" baseline="0" dirty="0" err="1" smtClean="0"/>
              <a:t>est</a:t>
            </a:r>
            <a:r>
              <a:rPr lang="nl-NL" baseline="0" dirty="0" smtClean="0"/>
              <a:t> </a:t>
            </a:r>
            <a:r>
              <a:rPr lang="nl-NL" baseline="0" dirty="0" err="1" smtClean="0"/>
              <a:t>tetu</a:t>
            </a:r>
            <a:r>
              <a:rPr lang="nl-NL" baseline="0" dirty="0" smtClean="0"/>
              <a:t>”</a:t>
            </a:r>
          </a:p>
          <a:p>
            <a:pPr marL="0" indent="0">
              <a:buNone/>
            </a:pPr>
            <a:r>
              <a:rPr lang="nl-NL" baseline="0" dirty="0" smtClean="0"/>
              <a:t> en</a:t>
            </a:r>
          </a:p>
          <a:p>
            <a:pPr marL="0" indent="0">
              <a:buNone/>
            </a:pPr>
            <a:r>
              <a:rPr lang="nl-NL" baseline="0" dirty="0" smtClean="0"/>
              <a:t>Inbreng van hanen: jij bent belangrijk (aanbieden van strategieën om wederzijdsheid te stimuleren</a:t>
            </a:r>
          </a:p>
          <a:p>
            <a:pPr marL="0" indent="0">
              <a:buNone/>
            </a:pPr>
            <a:r>
              <a:rPr lang="nl-NL" baseline="0" dirty="0" smtClean="0"/>
              <a:t>                                 welke taal heeft M nodig</a:t>
            </a:r>
          </a:p>
          <a:p>
            <a:pPr marL="0" indent="0">
              <a:buNone/>
            </a:pPr>
            <a:endParaRPr lang="nl-N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nl-NL" baseline="0" dirty="0" smtClean="0"/>
              <a:t>3. Hoe doe je dat in dagdagelijkse momenten met beide kinderen (aan tafel)</a:t>
            </a:r>
          </a:p>
          <a:p>
            <a:pPr marL="228600" indent="-228600">
              <a:buAutoNum type="arabicPeriod"/>
            </a:pPr>
            <a:endParaRPr lang="nl-NL" dirty="0"/>
          </a:p>
        </p:txBody>
      </p:sp>
      <p:sp>
        <p:nvSpPr>
          <p:cNvPr id="4" name="Tijdelijke aanduiding voor dianummer 3"/>
          <p:cNvSpPr>
            <a:spLocks noGrp="1"/>
          </p:cNvSpPr>
          <p:nvPr>
            <p:ph type="sldNum" sz="quarter" idx="10"/>
          </p:nvPr>
        </p:nvSpPr>
        <p:spPr/>
        <p:txBody>
          <a:bodyPr/>
          <a:lstStyle/>
          <a:p>
            <a:fld id="{18869BA5-95AC-C64E-BD82-F6ED4A24A0F2}" type="slidenum">
              <a:rPr lang="nl-NL" smtClean="0"/>
              <a:t>7</a:t>
            </a:fld>
            <a:endParaRPr lang="nl-NL"/>
          </a:p>
        </p:txBody>
      </p:sp>
    </p:spTree>
    <p:extLst>
      <p:ext uri="{BB962C8B-B14F-4D97-AF65-F5344CB8AC3E}">
        <p14:creationId xmlns:p14="http://schemas.microsoft.com/office/powerpoint/2010/main" val="269631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Grp="1" noRot="1" noChangeAspect="1" noChangeArrowheads="1"/>
          </p:cNvSpPr>
          <p:nvPr>
            <p:ph type="sldImg"/>
          </p:nvPr>
        </p:nvSpPr>
        <p:spPr>
          <a:xfrm>
            <a:off x="1319213" y="877888"/>
            <a:ext cx="4219575" cy="3165475"/>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a:xfrm>
            <a:off x="1061392" y="4350019"/>
            <a:ext cx="4740978" cy="3436298"/>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nl-NL" dirty="0" smtClean="0">
                <a:cs typeface="+mn-cs"/>
              </a:rPr>
              <a:t>Leen,</a:t>
            </a:r>
          </a:p>
          <a:p>
            <a:pPr>
              <a:defRPr/>
            </a:pPr>
            <a:endParaRPr lang="nl-NL" dirty="0" smtClean="0">
              <a:cs typeface="+mn-cs"/>
            </a:endParaRPr>
          </a:p>
          <a:p>
            <a:pPr>
              <a:defRPr/>
            </a:pPr>
            <a:r>
              <a:rPr lang="nl-NL" dirty="0" smtClean="0">
                <a:cs typeface="+mn-cs"/>
              </a:rPr>
              <a:t>Hoe moeten we  dan  aan de slag met VIB in Hanen?</a:t>
            </a:r>
          </a:p>
          <a:p>
            <a:pPr>
              <a:defRPr/>
            </a:pPr>
            <a:r>
              <a:rPr lang="nl-NL" dirty="0" smtClean="0">
                <a:cs typeface="+mn-cs"/>
              </a:rPr>
              <a:t>In hanen misten we  een methodiek om interactiemomenten professioneel terug te kijken…</a:t>
            </a:r>
          </a:p>
          <a:p>
            <a:pPr>
              <a:defRPr/>
            </a:pPr>
            <a:r>
              <a:rPr lang="nl-NL" dirty="0" smtClean="0">
                <a:cs typeface="+mn-cs"/>
              </a:rPr>
              <a:t>VIB geeft daarvoor handvaten.</a:t>
            </a:r>
          </a:p>
          <a:p>
            <a:pPr>
              <a:defRPr/>
            </a:pPr>
            <a:r>
              <a:rPr lang="nl-NL" dirty="0" smtClean="0">
                <a:cs typeface="+mn-cs"/>
              </a:rPr>
              <a:t>We hebben geprobeerd VIB toe te passen tijdens het bekijken  van de interactiemomenten om geslaagde momenten te selecteren, de initiatieven van het kind uit te vergroten en gebruik te maken van stilstaande en vertraagde beelden.</a:t>
            </a:r>
          </a:p>
          <a:p>
            <a:pPr>
              <a:defRPr/>
            </a:pPr>
            <a:r>
              <a:rPr lang="nl-NL" dirty="0" smtClean="0">
                <a:cs typeface="+mn-cs"/>
              </a:rPr>
              <a:t>En we hebben geprobeerd om de  feedbackgesprekken op  VIB-wijze doen?</a:t>
            </a:r>
          </a:p>
          <a:p>
            <a:pPr>
              <a:defRPr/>
            </a:pPr>
            <a:r>
              <a:rPr lang="nl-NL" dirty="0" smtClean="0">
                <a:cs typeface="+mn-cs"/>
              </a:rPr>
              <a:t>Wij demonsteren aan de hand van een filmpje</a:t>
            </a:r>
            <a:endParaRPr lang="nl-NL" dirty="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cs typeface="+mn-cs"/>
              </a:rPr>
              <a:t>leen</a:t>
            </a:r>
          </a:p>
          <a:p>
            <a:pPr>
              <a:defRPr/>
            </a:pPr>
            <a:r>
              <a:rPr lang="nl-NL" dirty="0" smtClean="0"/>
              <a:t>VIB en Hanen  hand in hand, radertjes in  een zelfde machine, bevruchten elkaar</a:t>
            </a:r>
          </a:p>
          <a:p>
            <a:pPr>
              <a:defRPr/>
            </a:pPr>
            <a:r>
              <a:rPr lang="nl-NL" dirty="0" smtClean="0"/>
              <a:t>Allebei uitgaand van de kracht van ouders in hun contact en interactie met hun kind.  inzetbaar in een zelfde traject….. Of het VIB of Hanen of Hanen na VIB wordt, hangt in de eerste plaats af van de hulpvraag van de ouder.</a:t>
            </a:r>
          </a:p>
          <a:p>
            <a:pPr>
              <a:defRPr/>
            </a:pPr>
            <a:r>
              <a:rPr lang="nl-NL" dirty="0" smtClean="0"/>
              <a:t>Die Dynamiek is in Nederland al op gang gekomen. Hopelijk kunnen  wij , naar aanleiding van deze presentatie jullie warm maken om de 2  methodieken </a:t>
            </a:r>
            <a:r>
              <a:rPr lang="nl-NL" smtClean="0"/>
              <a:t>samen en aanvullend </a:t>
            </a:r>
            <a:r>
              <a:rPr lang="nl-NL" dirty="0" smtClean="0"/>
              <a:t>te gebruiken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nl-BE" smtClean="0"/>
              <a:t>Titelstijl van model bewerken</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Klik om de titelstijl van het model te bewerken</a:t>
            </a:r>
            <a:endParaRPr dirty="0"/>
          </a:p>
        </p:txBody>
      </p:sp>
      <p:sp>
        <p:nvSpPr>
          <p:cNvPr id="4" name="Date Placeholder 3"/>
          <p:cNvSpPr>
            <a:spLocks noGrp="1"/>
          </p:cNvSpPr>
          <p:nvPr>
            <p:ph type="dt" sz="half" idx="10"/>
          </p:nvPr>
        </p:nvSpPr>
        <p:spPr/>
        <p:txBody>
          <a:bodyPr/>
          <a:lstStyle/>
          <a:p>
            <a:fld id="{1CB0EA99-D540-1A43-9104-86026391FB1F}" type="datetimeFigureOut">
              <a:rPr lang="nl-NL" smtClean="0"/>
              <a:t>10/11/11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7D7A59-36E2-48B9-B146-C1E59501F63F}"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nl-BE" smtClean="0"/>
              <a:t>Titelstijl van model bewerken</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Klik om de tekststijl van het model te bewerken</a:t>
            </a:r>
          </a:p>
        </p:txBody>
      </p:sp>
      <p:sp>
        <p:nvSpPr>
          <p:cNvPr id="5" name="Date Placeholder 4"/>
          <p:cNvSpPr>
            <a:spLocks noGrp="1"/>
          </p:cNvSpPr>
          <p:nvPr>
            <p:ph type="dt" sz="half" idx="10"/>
          </p:nvPr>
        </p:nvSpPr>
        <p:spPr/>
        <p:txBody>
          <a:bodyPr/>
          <a:lstStyle/>
          <a:p>
            <a:fld id="{1CB0EA99-D540-1A43-9104-86026391FB1F}" type="datetimeFigureOut">
              <a:rPr lang="nl-NL" smtClean="0"/>
              <a:t>10/11/11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5EA77F2-C11D-C14B-A89E-9D19BC2EFAA6}" type="slidenum">
              <a:rPr lang="nl-NL" smtClean="0"/>
              <a:t>‹nr.›</a:t>
            </a:fld>
            <a:endParaRPr lang="nl-NL"/>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Sleep de afbeelding naar de tijdelijke aanduiding of klik op het pictogram als u een afbeelding wilt toevoegen</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Titelstijl van model bewerken</a:t>
            </a:r>
            <a:endParaRPr/>
          </a:p>
        </p:txBody>
      </p:sp>
      <p:sp>
        <p:nvSpPr>
          <p:cNvPr id="3" name="Vertical Text Placeholder 2"/>
          <p:cNvSpPr>
            <a:spLocks noGrp="1"/>
          </p:cNvSpPr>
          <p:nvPr>
            <p:ph type="body" orient="vert" idx="1"/>
          </p:nvPr>
        </p:nvSpPr>
        <p:spPr/>
        <p:txBody>
          <a:bodyPr vert="eaVert"/>
          <a:lstStyle>
            <a:lvl5pPr>
              <a:defRPr/>
            </a:lvl5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4" name="Date Placeholder 3"/>
          <p:cNvSpPr>
            <a:spLocks noGrp="1"/>
          </p:cNvSpPr>
          <p:nvPr>
            <p:ph type="dt" sz="half" idx="10"/>
          </p:nvPr>
        </p:nvSpPr>
        <p:spPr/>
        <p:txBody>
          <a:bodyPr/>
          <a:lstStyle/>
          <a:p>
            <a:fld id="{1CB0EA99-D540-1A43-9104-86026391FB1F}" type="datetimeFigureOut">
              <a:rPr lang="nl-NL" smtClean="0"/>
              <a:t>10/11/11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nl-BE" smtClean="0"/>
              <a:t>Titelstijl van model bewerken</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4" name="Date Placeholder 3"/>
          <p:cNvSpPr>
            <a:spLocks noGrp="1"/>
          </p:cNvSpPr>
          <p:nvPr>
            <p:ph type="dt" sz="half" idx="10"/>
          </p:nvPr>
        </p:nvSpPr>
        <p:spPr/>
        <p:txBody>
          <a:bodyPr/>
          <a:lstStyle/>
          <a:p>
            <a:fld id="{1CB0EA99-D540-1A43-9104-86026391FB1F}" type="datetimeFigureOut">
              <a:rPr lang="nl-NL" smtClean="0"/>
              <a:t>10/11/11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a:xfrm>
            <a:off x="672024" y="504018"/>
            <a:ext cx="7807419" cy="1142440"/>
          </a:xfrm>
        </p:spPr>
        <p:txBody>
          <a:bodyPr/>
          <a:lstStyle/>
          <a:p>
            <a:r>
              <a:rPr lang="nl-BE" smtClean="0"/>
              <a:t>Titelstijl van model bewerken</a:t>
            </a:r>
            <a:endParaRPr lang="nl-NL"/>
          </a:p>
        </p:txBody>
      </p:sp>
    </p:spTree>
    <p:extLst>
      <p:ext uri="{BB962C8B-B14F-4D97-AF65-F5344CB8AC3E}">
        <p14:creationId xmlns:p14="http://schemas.microsoft.com/office/powerpoint/2010/main" val="347013384"/>
      </p:ext>
    </p:extLst>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Titelstijl van model bewerken</a:t>
            </a:r>
            <a:endParaRPr/>
          </a:p>
        </p:txBody>
      </p:sp>
      <p:sp>
        <p:nvSpPr>
          <p:cNvPr id="3" name="Content Placeholder 2"/>
          <p:cNvSpPr>
            <a:spLocks noGrp="1"/>
          </p:cNvSpPr>
          <p:nvPr>
            <p:ph idx="1"/>
          </p:nvPr>
        </p:nvSpPr>
        <p:spPr/>
        <p:txBody>
          <a:bodyPr/>
          <a:lstStyle>
            <a:lvl5pPr>
              <a:defRPr/>
            </a:lvl5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4" name="Date Placeholder 3"/>
          <p:cNvSpPr>
            <a:spLocks noGrp="1"/>
          </p:cNvSpPr>
          <p:nvPr>
            <p:ph type="dt" sz="half" idx="10"/>
          </p:nvPr>
        </p:nvSpPr>
        <p:spPr/>
        <p:txBody>
          <a:bodyPr/>
          <a:lstStyle/>
          <a:p>
            <a:fld id="{1CB0EA99-D540-1A43-9104-86026391FB1F}" type="datetimeFigureOut">
              <a:rPr lang="nl-NL" smtClean="0"/>
              <a:t>10/11/11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dia met afbeelding">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nl-BE" smtClean="0"/>
              <a:t>Titelstijl van model bewerken</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Klik om de titelstijl van het model te bewerken</a:t>
            </a:r>
            <a:endParaRPr dirty="0"/>
          </a:p>
        </p:txBody>
      </p:sp>
      <p:sp>
        <p:nvSpPr>
          <p:cNvPr id="4" name="Date Placeholder 3"/>
          <p:cNvSpPr>
            <a:spLocks noGrp="1"/>
          </p:cNvSpPr>
          <p:nvPr>
            <p:ph type="dt" sz="half" idx="10"/>
          </p:nvPr>
        </p:nvSpPr>
        <p:spPr/>
        <p:txBody>
          <a:bodyPr/>
          <a:lstStyle/>
          <a:p>
            <a:fld id="{1CB0EA99-D540-1A43-9104-86026391FB1F}" type="datetimeFigureOut">
              <a:rPr lang="nl-NL" smtClean="0"/>
              <a:t>10/11/11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5EA77F2-C11D-C14B-A89E-9D19BC2EFAA6}" type="slidenum">
              <a:rPr lang="nl-NL" smtClean="0"/>
              <a:t>‹nr.›</a:t>
            </a:fld>
            <a:endParaRPr lang="nl-NL"/>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Sleep de afbeelding naar de tijdelijke aanduiding of klik op het pictogram als u een afbeelding wilt toevoegen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nl-BE" smtClean="0"/>
              <a:t>Titelstijl van model bewerken</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Klik om de tekststijl van het model te bewerken</a:t>
            </a:r>
          </a:p>
        </p:txBody>
      </p:sp>
      <p:sp>
        <p:nvSpPr>
          <p:cNvPr id="4" name="Date Placeholder 3"/>
          <p:cNvSpPr>
            <a:spLocks noGrp="1"/>
          </p:cNvSpPr>
          <p:nvPr>
            <p:ph type="dt" sz="half" idx="10"/>
          </p:nvPr>
        </p:nvSpPr>
        <p:spPr/>
        <p:txBody>
          <a:bodyPr/>
          <a:lstStyle/>
          <a:p>
            <a:fld id="{1CB0EA99-D540-1A43-9104-86026391FB1F}" type="datetimeFigureOut">
              <a:rPr lang="nl-NL" smtClean="0"/>
              <a:t>10/11/11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nl-BE" smtClean="0"/>
              <a:t>Titelstijl van model bewerken</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5" name="Date Placeholder 4"/>
          <p:cNvSpPr>
            <a:spLocks noGrp="1"/>
          </p:cNvSpPr>
          <p:nvPr>
            <p:ph type="dt" sz="half" idx="10"/>
          </p:nvPr>
        </p:nvSpPr>
        <p:spPr/>
        <p:txBody>
          <a:bodyPr/>
          <a:lstStyle/>
          <a:p>
            <a:fld id="{1CB0EA99-D540-1A43-9104-86026391FB1F}" type="datetimeFigureOut">
              <a:rPr lang="nl-NL" smtClean="0"/>
              <a:t>10/11/11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nl-BE" smtClean="0"/>
              <a:t>Titelstijl van model bewerken</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Klik om de tekststijl van het model te bewerken</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Klik om de tekststijl van het model te bewerken</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7" name="Date Placeholder 6"/>
          <p:cNvSpPr>
            <a:spLocks noGrp="1"/>
          </p:cNvSpPr>
          <p:nvPr>
            <p:ph type="dt" sz="half" idx="10"/>
          </p:nvPr>
        </p:nvSpPr>
        <p:spPr/>
        <p:txBody>
          <a:bodyPr/>
          <a:lstStyle/>
          <a:p>
            <a:fld id="{1CB0EA99-D540-1A43-9104-86026391FB1F}" type="datetimeFigureOut">
              <a:rPr lang="nl-NL" smtClean="0"/>
              <a:t>10/11/11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Titelstijl van model bewerken</a:t>
            </a:r>
            <a:endParaRPr/>
          </a:p>
        </p:txBody>
      </p:sp>
      <p:sp>
        <p:nvSpPr>
          <p:cNvPr id="3" name="Date Placeholder 2"/>
          <p:cNvSpPr>
            <a:spLocks noGrp="1"/>
          </p:cNvSpPr>
          <p:nvPr>
            <p:ph type="dt" sz="half" idx="10"/>
          </p:nvPr>
        </p:nvSpPr>
        <p:spPr/>
        <p:txBody>
          <a:bodyPr/>
          <a:lstStyle/>
          <a:p>
            <a:fld id="{1CB0EA99-D540-1A43-9104-86026391FB1F}" type="datetimeFigureOut">
              <a:rPr lang="nl-NL" smtClean="0"/>
              <a:t>10/11/11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0EA99-D540-1A43-9104-86026391FB1F}" type="datetimeFigureOut">
              <a:rPr lang="nl-NL" smtClean="0"/>
              <a:t>10/11/11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nl-BE" smtClean="0"/>
              <a:t>Titelstijl van model bewerken</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Klik om de tekststijl van het model te bewerken</a:t>
            </a:r>
          </a:p>
        </p:txBody>
      </p:sp>
      <p:sp>
        <p:nvSpPr>
          <p:cNvPr id="5" name="Date Placeholder 4"/>
          <p:cNvSpPr>
            <a:spLocks noGrp="1"/>
          </p:cNvSpPr>
          <p:nvPr>
            <p:ph type="dt" sz="half" idx="10"/>
          </p:nvPr>
        </p:nvSpPr>
        <p:spPr/>
        <p:txBody>
          <a:bodyPr/>
          <a:lstStyle/>
          <a:p>
            <a:fld id="{1CB0EA99-D540-1A43-9104-86026391FB1F}" type="datetimeFigureOut">
              <a:rPr lang="nl-NL" smtClean="0"/>
              <a:t>10/11/11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5EA77F2-C11D-C14B-A89E-9D19BC2EFAA6}"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nl-BE" smtClean="0"/>
              <a:t>Titelstijl van model bewerken</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CB0EA99-D540-1A43-9104-86026391FB1F}" type="datetimeFigureOut">
              <a:rPr lang="nl-NL" smtClean="0"/>
              <a:t>10/11/11</a:t>
            </a:fld>
            <a:endParaRPr lang="nl-NL"/>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nl-NL"/>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F5EA77F2-C11D-C14B-A89E-9D19BC2EFAA6}"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4"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gif"/><Relationship Id="rId5" Type="http://schemas.openxmlformats.org/officeDocument/2006/relationships/oleObject" Target="Macintosh%20HD:Users:leensoetaert:Downloads:poster%20kerninhoud.docx!OLE_LINK1" TargetMode="External"/><Relationship Id="rId6" Type="http://schemas.openxmlformats.org/officeDocument/2006/relationships/image" Target="../media/image6.emf"/><Relationship Id="rId7" Type="http://schemas.openxmlformats.org/officeDocument/2006/relationships/oleObject" Target="Macintosh%20HD:Users:leensoetaert:Downloads:poster%20kerninhoud.docx!OLE_LINK2" TargetMode="External"/><Relationship Id="rId8" Type="http://schemas.openxmlformats.org/officeDocument/2006/relationships/image" Target="../media/image7.emf"/><Relationship Id="rId9" Type="http://schemas.openxmlformats.org/officeDocument/2006/relationships/oleObject" Target="Macintosh%20HD:Users:leensoetaert:Downloads:poster%20kerninhoud.docx!OLE_LINK3" TargetMode="External"/><Relationship Id="rId10"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685800" y="945444"/>
            <a:ext cx="7772400" cy="2353567"/>
          </a:xfrm>
        </p:spPr>
        <p:txBody>
          <a:bodyPr>
            <a:noAutofit/>
          </a:bodyPr>
          <a:lstStyle/>
          <a:p>
            <a:r>
              <a:rPr lang="nl-NL" sz="2400" dirty="0" smtClean="0"/>
              <a:t/>
            </a:r>
            <a:br>
              <a:rPr lang="nl-NL" sz="2400" dirty="0" smtClean="0"/>
            </a:br>
            <a:r>
              <a:rPr lang="nl-NL" sz="2400" dirty="0" smtClean="0"/>
              <a:t/>
            </a:r>
            <a:br>
              <a:rPr lang="nl-NL" sz="2400" dirty="0" smtClean="0"/>
            </a:br>
            <a:r>
              <a:rPr lang="nl-NL" sz="2400" dirty="0" smtClean="0"/>
              <a:t/>
            </a:r>
            <a:br>
              <a:rPr lang="nl-NL" sz="2400" dirty="0" smtClean="0"/>
            </a:br>
            <a:r>
              <a:rPr lang="nl-NL" sz="2400" dirty="0"/>
              <a:t/>
            </a:r>
            <a:br>
              <a:rPr lang="nl-NL" sz="2400" dirty="0"/>
            </a:br>
            <a:r>
              <a:rPr lang="nl-NL" sz="2400" dirty="0" smtClean="0"/>
              <a:t/>
            </a:r>
            <a:br>
              <a:rPr lang="nl-NL" sz="2400" dirty="0" smtClean="0"/>
            </a:br>
            <a:r>
              <a:rPr lang="nl-NL" sz="2400" dirty="0"/>
              <a:t/>
            </a:r>
            <a:br>
              <a:rPr lang="nl-NL" sz="2400" dirty="0"/>
            </a:br>
            <a:r>
              <a:rPr lang="nl-NL" sz="2400" dirty="0" smtClean="0"/>
              <a:t/>
            </a:r>
            <a:br>
              <a:rPr lang="nl-NL" sz="2400" dirty="0" smtClean="0"/>
            </a:br>
            <a:r>
              <a:rPr lang="nl-NL" sz="2400" dirty="0" smtClean="0"/>
              <a:t/>
            </a:r>
            <a:br>
              <a:rPr lang="nl-NL" sz="2400" dirty="0" smtClean="0"/>
            </a:br>
            <a:r>
              <a:rPr lang="nl-NL" sz="2400" dirty="0" smtClean="0"/>
              <a:t> </a:t>
            </a:r>
            <a:r>
              <a:rPr lang="nl-NL" sz="2400" dirty="0"/>
              <a:t/>
            </a:r>
            <a:br>
              <a:rPr lang="nl-NL" sz="2400" dirty="0"/>
            </a:br>
            <a:endParaRPr lang="nl-NL" sz="3200" dirty="0" smtClean="0"/>
          </a:p>
        </p:txBody>
      </p:sp>
      <p:sp>
        <p:nvSpPr>
          <p:cNvPr id="4" name="Subtitel 3"/>
          <p:cNvSpPr>
            <a:spLocks noGrp="1"/>
          </p:cNvSpPr>
          <p:nvPr>
            <p:ph type="subTitle" idx="1"/>
          </p:nvPr>
        </p:nvSpPr>
        <p:spPr/>
        <p:txBody>
          <a:bodyPr/>
          <a:lstStyle/>
          <a:p>
            <a:endParaRPr lang="nl-NL" dirty="0" smtClean="0"/>
          </a:p>
          <a:p>
            <a:endParaRPr lang="nl-NL" dirty="0" smtClean="0"/>
          </a:p>
          <a:p>
            <a:endParaRPr lang="nl-NL" dirty="0"/>
          </a:p>
          <a:p>
            <a:endParaRPr lang="nl-NL" dirty="0"/>
          </a:p>
        </p:txBody>
      </p:sp>
      <p:sp>
        <p:nvSpPr>
          <p:cNvPr id="5" name="Rechthoek 4"/>
          <p:cNvSpPr/>
          <p:nvPr/>
        </p:nvSpPr>
        <p:spPr>
          <a:xfrm>
            <a:off x="2102932" y="2389547"/>
            <a:ext cx="4755068" cy="1877437"/>
          </a:xfrm>
          <a:prstGeom prst="rect">
            <a:avLst/>
          </a:prstGeom>
        </p:spPr>
        <p:txBody>
          <a:bodyPr wrap="square">
            <a:spAutoFit/>
          </a:bodyPr>
          <a:lstStyle/>
          <a:p>
            <a:endParaRPr lang="nl-NL"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endPar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endParaRPr lang="nl-NL"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endParaRPr lang="nl-NL" dirty="0"/>
          </a:p>
          <a:p>
            <a:endParaRPr lang="nl-NL" sz="2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ndParaRPr>
          </a:p>
          <a:p>
            <a:endParaRPr lang="nl-NL" sz="2400" dirty="0" smtClean="0"/>
          </a:p>
        </p:txBody>
      </p:sp>
      <p:sp>
        <p:nvSpPr>
          <p:cNvPr id="6" name="Tekstvak 5"/>
          <p:cNvSpPr txBox="1"/>
          <p:nvPr/>
        </p:nvSpPr>
        <p:spPr>
          <a:xfrm>
            <a:off x="1543061" y="2116667"/>
            <a:ext cx="6344379" cy="830997"/>
          </a:xfrm>
          <a:prstGeom prst="rect">
            <a:avLst/>
          </a:prstGeom>
          <a:noFill/>
        </p:spPr>
        <p:txBody>
          <a:bodyPr wrap="square" rtlCol="0">
            <a:spAutoFit/>
          </a:bodyPr>
          <a:lstStyle/>
          <a:p>
            <a:r>
              <a:rPr lang="nl-NL" sz="2400" dirty="0" smtClean="0">
                <a:solidFill>
                  <a:schemeClr val="bg2">
                    <a:lumMod val="50000"/>
                  </a:schemeClr>
                </a:solidFill>
              </a:rPr>
              <a:t>    Hulp op maat bij communicatie &amp;</a:t>
            </a:r>
          </a:p>
          <a:p>
            <a:r>
              <a:rPr lang="nl-NL" sz="2400" dirty="0" smtClean="0">
                <a:solidFill>
                  <a:schemeClr val="bg2">
                    <a:lumMod val="50000"/>
                  </a:schemeClr>
                </a:solidFill>
              </a:rPr>
              <a:t>    taalvragen met VIB/VHT en Hanen</a:t>
            </a:r>
            <a:endParaRPr lang="nl-NL" sz="2000" dirty="0">
              <a:solidFill>
                <a:schemeClr val="bg2">
                  <a:lumMod val="50000"/>
                </a:schemeClr>
              </a:solidFill>
            </a:endParaRP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890889" y="3299011"/>
            <a:ext cx="1447473" cy="911265"/>
          </a:xfrm>
          <a:prstGeom prst="rect">
            <a:avLst/>
          </a:prstGeom>
          <a:noFill/>
          <a:ln w="19080">
            <a:solidFill>
              <a:srgbClr val="007471"/>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Rechthoek 1"/>
          <p:cNvSpPr/>
          <p:nvPr/>
        </p:nvSpPr>
        <p:spPr>
          <a:xfrm>
            <a:off x="1734236" y="4956603"/>
            <a:ext cx="6086843" cy="1446550"/>
          </a:xfrm>
          <a:prstGeom prst="rect">
            <a:avLst/>
          </a:prstGeom>
        </p:spPr>
        <p:txBody>
          <a:bodyPr wrap="square">
            <a:spAutoFit/>
          </a:bodyPr>
          <a:lstStyle/>
          <a:p>
            <a:pPr lvl="0"/>
            <a:r>
              <a:rPr lang="nl-NL" sz="2000" b="1" spc="300" dirty="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 </a:t>
            </a:r>
            <a:r>
              <a:rPr lang="nl-NL" sz="2000" b="1" spc="300" dirty="0" smtClean="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 </a:t>
            </a:r>
            <a:r>
              <a:rPr lang="nl-NL" sz="1600" b="1" spc="300" dirty="0" smtClean="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door Marleen Van Renterghem</a:t>
            </a:r>
          </a:p>
          <a:p>
            <a:pPr lvl="0"/>
            <a:r>
              <a:rPr lang="nl-NL" sz="1600" b="1" spc="300" dirty="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 </a:t>
            </a:r>
            <a:r>
              <a:rPr lang="nl-NL" sz="1600" b="1" spc="300" dirty="0" smtClean="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 en </a:t>
            </a:r>
          </a:p>
          <a:p>
            <a:pPr lvl="0"/>
            <a:r>
              <a:rPr lang="nl-NL" sz="1600" b="1" spc="300" dirty="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 </a:t>
            </a:r>
            <a:r>
              <a:rPr lang="nl-NL" sz="1600" b="1" spc="300" dirty="0" smtClean="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rPr>
              <a:t> Leen Soetaert   </a:t>
            </a:r>
          </a:p>
          <a:p>
            <a:pPr marL="285750" lvl="0" indent="-285750">
              <a:buFont typeface="Wingdings" charset="2"/>
              <a:buChar char="ü"/>
            </a:pPr>
            <a:endParaRPr lang="nl-NL" sz="1600" b="1" spc="300" dirty="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endParaRPr>
          </a:p>
          <a:p>
            <a:pPr lvl="0"/>
            <a:endParaRPr lang="nl-NL" sz="2000" b="1" spc="300" dirty="0">
              <a:ln w="11430" cmpd="sng">
                <a:solidFill>
                  <a:srgbClr val="2C7C9F">
                    <a:tint val="10000"/>
                  </a:srgbClr>
                </a:solidFill>
                <a:prstDash val="solid"/>
                <a:miter lim="800000"/>
              </a:ln>
              <a:gradFill>
                <a:gsLst>
                  <a:gs pos="10000">
                    <a:srgbClr val="2C7C9F">
                      <a:tint val="83000"/>
                      <a:shade val="100000"/>
                      <a:satMod val="200000"/>
                    </a:srgbClr>
                  </a:gs>
                  <a:gs pos="75000">
                    <a:srgbClr val="2C7C9F">
                      <a:tint val="100000"/>
                      <a:shade val="50000"/>
                      <a:satMod val="150000"/>
                    </a:srgbClr>
                  </a:gs>
                </a:gsLst>
                <a:lin ang="5400000"/>
              </a:gradFill>
              <a:effectLst>
                <a:glow rad="45500">
                  <a:srgbClr val="2C7C9F">
                    <a:satMod val="220000"/>
                    <a:alpha val="35000"/>
                  </a:srgbClr>
                </a:glow>
              </a:effectLst>
            </a:endParaRPr>
          </a:p>
        </p:txBody>
      </p:sp>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270986" y="3004289"/>
            <a:ext cx="1587015" cy="138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 name="Tijdelijke aanduiding voor inhoud 3" descr="Hanen logo.gif"/>
          <p:cNvPicPr>
            <a:picLocks/>
          </p:cNvPicPr>
          <p:nvPr/>
        </p:nvPicPr>
        <p:blipFill>
          <a:blip r:embed="rId5" cstate="print"/>
          <a:srcRect t="2071" b="2071"/>
          <a:stretch>
            <a:fillRect/>
          </a:stretch>
        </p:blipFill>
        <p:spPr>
          <a:xfrm>
            <a:off x="8132308" y="6202434"/>
            <a:ext cx="1011692" cy="655566"/>
          </a:xfrm>
          <a:prstGeom prst="rect">
            <a:avLst/>
          </a:prstGeom>
        </p:spPr>
      </p:pic>
    </p:spTree>
    <p:extLst>
      <p:ext uri="{BB962C8B-B14F-4D97-AF65-F5344CB8AC3E}">
        <p14:creationId xmlns:p14="http://schemas.microsoft.com/office/powerpoint/2010/main" val="214873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eaLnBrk="1">
              <a:defRPr/>
            </a:pPr>
            <a:r>
              <a:rPr lang="nl-NL" sz="3600" dirty="0" smtClean="0"/>
              <a:t>VIB/VHT en Hanen</a:t>
            </a:r>
            <a:endParaRPr lang="nl-NL" sz="3600" dirty="0"/>
          </a:p>
        </p:txBody>
      </p:sp>
      <p:grpSp>
        <p:nvGrpSpPr>
          <p:cNvPr id="8" name="Groeperen 7"/>
          <p:cNvGrpSpPr/>
          <p:nvPr/>
        </p:nvGrpSpPr>
        <p:grpSpPr>
          <a:xfrm>
            <a:off x="3488176" y="1981078"/>
            <a:ext cx="2110900" cy="2374763"/>
            <a:chOff x="6055517" y="0"/>
            <a:chExt cx="2243931" cy="2243931"/>
          </a:xfrm>
          <a:scene3d>
            <a:camera prst="orthographicFront">
              <a:rot lat="0" lon="0" rev="0"/>
            </a:camera>
            <a:lightRig rig="contrasting" dir="t">
              <a:rot lat="0" lon="0" rev="1200000"/>
            </a:lightRig>
          </a:scene3d>
        </p:grpSpPr>
        <p:sp>
          <p:nvSpPr>
            <p:cNvPr id="9" name="Vorm 8"/>
            <p:cNvSpPr/>
            <p:nvPr/>
          </p:nvSpPr>
          <p:spPr>
            <a:xfrm>
              <a:off x="6055517" y="0"/>
              <a:ext cx="2243931" cy="2243931"/>
            </a:xfrm>
            <a:prstGeom prst="gear9">
              <a:avLst/>
            </a:prstGeom>
            <a:sp3d contourW="19050" prstMaterial="metal">
              <a:bevelT w="88900" h="203200"/>
              <a:bevelB w="165100" h="254000"/>
            </a:sp3d>
          </p:spPr>
          <p:style>
            <a:lnRef idx="0">
              <a:schemeClr val="lt1">
                <a:hueOff val="0"/>
                <a:satOff val="0"/>
                <a:lumOff val="0"/>
                <a:alphaOff val="0"/>
              </a:schemeClr>
            </a:lnRef>
            <a:fillRef idx="1">
              <a:schemeClr val="accent6">
                <a:shade val="50000"/>
                <a:hueOff val="0"/>
                <a:satOff val="0"/>
                <a:lumOff val="0"/>
                <a:alphaOff val="0"/>
              </a:schemeClr>
            </a:fillRef>
            <a:effectRef idx="2">
              <a:schemeClr val="accent6">
                <a:shade val="50000"/>
                <a:hueOff val="0"/>
                <a:satOff val="0"/>
                <a:lumOff val="0"/>
                <a:alphaOff val="0"/>
              </a:schemeClr>
            </a:effectRef>
            <a:fontRef idx="minor">
              <a:schemeClr val="lt1"/>
            </a:fontRef>
          </p:style>
        </p:sp>
        <p:sp>
          <p:nvSpPr>
            <p:cNvPr id="10" name="Vorm 4"/>
            <p:cNvSpPr/>
            <p:nvPr/>
          </p:nvSpPr>
          <p:spPr>
            <a:xfrm>
              <a:off x="6506647" y="525630"/>
              <a:ext cx="1341671" cy="1153427"/>
            </a:xfrm>
            <a:prstGeom prst="rect">
              <a:avLst/>
            </a:prstGeom>
            <a:sp3d/>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a:lnSpc>
                  <a:spcPct val="90000"/>
                </a:lnSpc>
                <a:spcAft>
                  <a:spcPct val="35000"/>
                </a:spcAft>
                <a:defRPr/>
              </a:pPr>
              <a:endParaRPr lang="nl-NL" sz="1400" dirty="0">
                <a:solidFill>
                  <a:schemeClr val="bg2">
                    <a:lumMod val="50000"/>
                  </a:schemeClr>
                </a:solidFill>
              </a:endParaRPr>
            </a:p>
            <a:p>
              <a:pPr algn="ctr" defTabSz="622300">
                <a:lnSpc>
                  <a:spcPct val="90000"/>
                </a:lnSpc>
                <a:spcAft>
                  <a:spcPct val="35000"/>
                </a:spcAft>
                <a:defRPr/>
              </a:pPr>
              <a:r>
                <a:rPr lang="nl-NL" sz="1400" dirty="0">
                  <a:solidFill>
                    <a:schemeClr val="bg2">
                      <a:lumMod val="50000"/>
                    </a:schemeClr>
                  </a:solidFill>
                </a:rPr>
                <a:t>Contact interactie</a:t>
              </a:r>
            </a:p>
            <a:p>
              <a:pPr algn="ctr" defTabSz="622300">
                <a:lnSpc>
                  <a:spcPct val="90000"/>
                </a:lnSpc>
                <a:spcAft>
                  <a:spcPct val="35000"/>
                </a:spcAft>
                <a:defRPr/>
              </a:pPr>
              <a:r>
                <a:rPr lang="nl-NL" sz="1400" dirty="0">
                  <a:solidFill>
                    <a:schemeClr val="bg2">
                      <a:lumMod val="50000"/>
                    </a:schemeClr>
                  </a:solidFill>
                </a:rPr>
                <a:t>communicatie</a:t>
              </a:r>
            </a:p>
          </p:txBody>
        </p:sp>
      </p:grpSp>
      <p:grpSp>
        <p:nvGrpSpPr>
          <p:cNvPr id="12" name="Groeperen 11"/>
          <p:cNvGrpSpPr/>
          <p:nvPr/>
        </p:nvGrpSpPr>
        <p:grpSpPr>
          <a:xfrm>
            <a:off x="4775217" y="4267270"/>
            <a:ext cx="1535200" cy="1727100"/>
            <a:chOff x="5000216" y="-206212"/>
            <a:chExt cx="1631950" cy="1631950"/>
          </a:xfrm>
          <a:scene3d>
            <a:camera prst="orthographicFront">
              <a:rot lat="0" lon="0" rev="0"/>
            </a:camera>
            <a:lightRig rig="contrasting" dir="t">
              <a:rot lat="0" lon="0" rev="1200000"/>
            </a:lightRig>
          </a:scene3d>
        </p:grpSpPr>
        <p:sp>
          <p:nvSpPr>
            <p:cNvPr id="13" name="Vorm 12"/>
            <p:cNvSpPr/>
            <p:nvPr/>
          </p:nvSpPr>
          <p:spPr>
            <a:xfrm>
              <a:off x="5000216" y="-206212"/>
              <a:ext cx="1631950" cy="1631950"/>
            </a:xfrm>
            <a:prstGeom prst="gear6">
              <a:avLst>
                <a:gd name="adj1" fmla="val 20000"/>
                <a:gd name="adj2" fmla="val 3526"/>
              </a:avLst>
            </a:prstGeom>
            <a:sp3d contourW="19050" prstMaterial="metal">
              <a:bevelT w="88900" h="203200"/>
              <a:bevelB w="165100" h="254000"/>
            </a:sp3d>
          </p:spPr>
          <p:style>
            <a:lnRef idx="0">
              <a:schemeClr val="lt1">
                <a:hueOff val="0"/>
                <a:satOff val="0"/>
                <a:lumOff val="0"/>
                <a:alphaOff val="0"/>
              </a:schemeClr>
            </a:lnRef>
            <a:fillRef idx="1">
              <a:schemeClr val="accent6">
                <a:shade val="50000"/>
                <a:hueOff val="0"/>
                <a:satOff val="-18489"/>
                <a:lumOff val="30889"/>
                <a:alphaOff val="0"/>
              </a:schemeClr>
            </a:fillRef>
            <a:effectRef idx="2">
              <a:schemeClr val="accent6">
                <a:shade val="50000"/>
                <a:hueOff val="0"/>
                <a:satOff val="-18489"/>
                <a:lumOff val="30889"/>
                <a:alphaOff val="0"/>
              </a:schemeClr>
            </a:effectRef>
            <a:fontRef idx="minor">
              <a:schemeClr val="lt1"/>
            </a:fontRef>
          </p:style>
        </p:sp>
        <p:sp>
          <p:nvSpPr>
            <p:cNvPr id="14" name="Vorm 4"/>
            <p:cNvSpPr/>
            <p:nvPr/>
          </p:nvSpPr>
          <p:spPr>
            <a:xfrm>
              <a:off x="5432264" y="153828"/>
              <a:ext cx="810254" cy="812507"/>
            </a:xfrm>
            <a:prstGeom prst="rect">
              <a:avLst/>
            </a:prstGeom>
            <a:sp3d/>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a:lnSpc>
                  <a:spcPct val="90000"/>
                </a:lnSpc>
                <a:spcAft>
                  <a:spcPct val="35000"/>
                </a:spcAft>
                <a:defRPr/>
              </a:pPr>
              <a:r>
                <a:rPr lang="nl-NL" sz="1400" dirty="0">
                  <a:solidFill>
                    <a:schemeClr val="bg2">
                      <a:lumMod val="50000"/>
                    </a:schemeClr>
                  </a:solidFill>
                </a:rPr>
                <a:t>HANEN</a:t>
              </a:r>
            </a:p>
          </p:txBody>
        </p:sp>
      </p:grpSp>
      <p:grpSp>
        <p:nvGrpSpPr>
          <p:cNvPr id="16" name="Groeperen 15"/>
          <p:cNvGrpSpPr/>
          <p:nvPr/>
        </p:nvGrpSpPr>
        <p:grpSpPr>
          <a:xfrm>
            <a:off x="2780196" y="4142110"/>
            <a:ext cx="1434567" cy="1713190"/>
            <a:chOff x="1094872" y="6168590"/>
            <a:chExt cx="1524975" cy="1618806"/>
          </a:xfrm>
          <a:scene3d>
            <a:camera prst="orthographicFront">
              <a:rot lat="0" lon="0" rev="0"/>
            </a:camera>
            <a:lightRig rig="contrasting" dir="t">
              <a:rot lat="0" lon="0" rev="1200000"/>
            </a:lightRig>
          </a:scene3d>
        </p:grpSpPr>
        <p:sp>
          <p:nvSpPr>
            <p:cNvPr id="17" name="Vorm 16"/>
            <p:cNvSpPr/>
            <p:nvPr/>
          </p:nvSpPr>
          <p:spPr>
            <a:xfrm rot="20700000">
              <a:off x="1094872" y="6168590"/>
              <a:ext cx="1524975" cy="1618806"/>
            </a:xfrm>
            <a:prstGeom prst="gear6">
              <a:avLst/>
            </a:prstGeom>
            <a:sp3d contourW="19050" prstMaterial="metal">
              <a:bevelT w="88900" h="203200"/>
              <a:bevelB w="165100" h="254000"/>
            </a:sp3d>
          </p:spPr>
          <p:style>
            <a:lnRef idx="0">
              <a:schemeClr val="lt1">
                <a:hueOff val="0"/>
                <a:satOff val="0"/>
                <a:lumOff val="0"/>
                <a:alphaOff val="0"/>
              </a:schemeClr>
            </a:lnRef>
            <a:fillRef idx="1">
              <a:schemeClr val="accent6">
                <a:shade val="50000"/>
                <a:hueOff val="0"/>
                <a:satOff val="-18489"/>
                <a:lumOff val="30889"/>
                <a:alphaOff val="0"/>
              </a:schemeClr>
            </a:fillRef>
            <a:effectRef idx="2">
              <a:schemeClr val="accent6">
                <a:shade val="50000"/>
                <a:hueOff val="0"/>
                <a:satOff val="-18489"/>
                <a:lumOff val="30889"/>
                <a:alphaOff val="0"/>
              </a:schemeClr>
            </a:effectRef>
            <a:fontRef idx="minor">
              <a:schemeClr val="lt1"/>
            </a:fontRef>
          </p:style>
        </p:sp>
        <p:sp>
          <p:nvSpPr>
            <p:cNvPr id="18" name="Vorm 4"/>
            <p:cNvSpPr/>
            <p:nvPr/>
          </p:nvSpPr>
          <p:spPr>
            <a:xfrm>
              <a:off x="1415421" y="6502879"/>
              <a:ext cx="867162" cy="894891"/>
            </a:xfrm>
            <a:prstGeom prst="rect">
              <a:avLst/>
            </a:prstGeom>
            <a:sp3d/>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a:lnSpc>
                  <a:spcPct val="90000"/>
                </a:lnSpc>
                <a:spcAft>
                  <a:spcPct val="35000"/>
                </a:spcAft>
                <a:defRPr/>
              </a:pPr>
              <a:r>
                <a:rPr lang="nl-NL" sz="1400" dirty="0">
                  <a:solidFill>
                    <a:schemeClr val="bg2">
                      <a:lumMod val="50000"/>
                    </a:schemeClr>
                  </a:solidFill>
                </a:rPr>
                <a:t>VIB/VHT</a:t>
              </a:r>
            </a:p>
          </p:txBody>
        </p:sp>
      </p:grpSp>
      <p:sp>
        <p:nvSpPr>
          <p:cNvPr id="20" name="Ronde pijl 19"/>
          <p:cNvSpPr/>
          <p:nvPr/>
        </p:nvSpPr>
        <p:spPr>
          <a:xfrm rot="19608238">
            <a:off x="3332034" y="1576800"/>
            <a:ext cx="2701953" cy="3039697"/>
          </a:xfrm>
          <a:prstGeom prst="circularArrow">
            <a:avLst>
              <a:gd name="adj1" fmla="val 4688"/>
              <a:gd name="adj2" fmla="val 299029"/>
              <a:gd name="adj3" fmla="val 2513478"/>
              <a:gd name="adj4" fmla="val 15867079"/>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6">
              <a:shade val="90000"/>
              <a:hueOff val="0"/>
              <a:satOff val="0"/>
              <a:lumOff val="0"/>
              <a:alphaOff val="0"/>
            </a:schemeClr>
          </a:lnRef>
          <a:fillRef idx="1">
            <a:schemeClr val="accent6">
              <a:shade val="90000"/>
              <a:hueOff val="0"/>
              <a:satOff val="0"/>
              <a:lumOff val="0"/>
              <a:alphaOff val="0"/>
            </a:schemeClr>
          </a:fillRef>
          <a:effectRef idx="0">
            <a:schemeClr val="accent6">
              <a:shade val="90000"/>
              <a:hueOff val="0"/>
              <a:satOff val="0"/>
              <a:lumOff val="0"/>
              <a:alphaOff val="0"/>
            </a:schemeClr>
          </a:effectRef>
          <a:fontRef idx="minor">
            <a:schemeClr val="lt1"/>
          </a:fontRef>
        </p:style>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8"/>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16"/>
                                        </p:tgtEl>
                                        <p:attrNameLst>
                                          <p:attrName>r</p:attrName>
                                        </p:attrNameLst>
                                      </p:cBhvr>
                                    </p:animRot>
                                  </p:childTnLst>
                                </p:cTn>
                              </p:par>
                              <p:par>
                                <p:cTn id="9" presetID="8" presetClass="emph" presetSubtype="0" fill="hold" nodeType="withEffect">
                                  <p:stCondLst>
                                    <p:cond delay="0"/>
                                  </p:stCondLst>
                                  <p:childTnLst>
                                    <p:animRot by="21600000">
                                      <p:cBhvr>
                                        <p:cTn id="10" dur="52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eaLnBrk="1">
              <a:defRPr/>
            </a:pPr>
            <a:endParaRPr lang="nl-NL" dirty="0"/>
          </a:p>
        </p:txBody>
      </p:sp>
      <p:pic>
        <p:nvPicPr>
          <p:cNvPr id="99330" name="Afbeelding 2" descr="interacti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745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a:t>
            </a:r>
            <a:r>
              <a:rPr lang="nl-NL"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genda</a:t>
            </a:r>
            <a:endParaRPr lang="nl-NL" sz="3200" dirty="0"/>
          </a:p>
        </p:txBody>
      </p:sp>
      <p:sp>
        <p:nvSpPr>
          <p:cNvPr id="3" name="Tijdelijke aanduiding voor inhoud 2"/>
          <p:cNvSpPr>
            <a:spLocks noGrp="1"/>
          </p:cNvSpPr>
          <p:nvPr>
            <p:ph idx="1"/>
          </p:nvPr>
        </p:nvSpPr>
        <p:spPr/>
        <p:txBody>
          <a:bodyPr/>
          <a:lstStyle/>
          <a:p>
            <a:pPr lvl="1"/>
            <a:endParaRPr lang="nl-NL" dirty="0" smtClean="0">
              <a:solidFill>
                <a:schemeClr val="bg2">
                  <a:lumMod val="75000"/>
                </a:schemeClr>
              </a:solidFill>
            </a:endParaRPr>
          </a:p>
          <a:p>
            <a:pPr lvl="1"/>
            <a:r>
              <a:rPr lang="nl-NL" dirty="0" smtClean="0">
                <a:solidFill>
                  <a:schemeClr val="bg2">
                    <a:lumMod val="75000"/>
                  </a:schemeClr>
                </a:solidFill>
              </a:rPr>
              <a:t>Voorstelling</a:t>
            </a:r>
            <a:r>
              <a:rPr lang="nl-NL" dirty="0">
                <a:solidFill>
                  <a:schemeClr val="bg2">
                    <a:lumMod val="75000"/>
                  </a:schemeClr>
                </a:solidFill>
              </a:rPr>
              <a:t> </a:t>
            </a:r>
            <a:endParaRPr lang="nl-NL" dirty="0" smtClean="0">
              <a:solidFill>
                <a:schemeClr val="bg2">
                  <a:lumMod val="75000"/>
                </a:schemeClr>
              </a:solidFill>
            </a:endParaRPr>
          </a:p>
          <a:p>
            <a:pPr lvl="1"/>
            <a:endParaRPr lang="nl-NL" dirty="0">
              <a:solidFill>
                <a:schemeClr val="bg2">
                  <a:lumMod val="75000"/>
                </a:schemeClr>
              </a:solidFill>
            </a:endParaRPr>
          </a:p>
          <a:p>
            <a:pPr lvl="1"/>
            <a:r>
              <a:rPr lang="nl-NL" dirty="0" smtClean="0">
                <a:solidFill>
                  <a:schemeClr val="bg2">
                    <a:lumMod val="75000"/>
                  </a:schemeClr>
                </a:solidFill>
              </a:rPr>
              <a:t>Presentatie</a:t>
            </a:r>
          </a:p>
          <a:p>
            <a:pPr lvl="1"/>
            <a:endParaRPr lang="nl-NL" dirty="0">
              <a:solidFill>
                <a:schemeClr val="bg2">
                  <a:lumMod val="75000"/>
                </a:schemeClr>
              </a:solidFill>
            </a:endParaRPr>
          </a:p>
          <a:p>
            <a:pPr lvl="1"/>
            <a:r>
              <a:rPr lang="nl-NL" dirty="0" smtClean="0">
                <a:solidFill>
                  <a:schemeClr val="bg2">
                    <a:lumMod val="75000"/>
                  </a:schemeClr>
                </a:solidFill>
              </a:rPr>
              <a:t>2 praktijkvoorbeelden</a:t>
            </a:r>
          </a:p>
          <a:p>
            <a:pPr lvl="1"/>
            <a:endParaRPr lang="nl-NL" dirty="0" smtClean="0">
              <a:solidFill>
                <a:schemeClr val="bg2">
                  <a:lumMod val="75000"/>
                </a:schemeClr>
              </a:solidFill>
            </a:endParaRPr>
          </a:p>
          <a:p>
            <a:pPr lvl="1"/>
            <a:r>
              <a:rPr lang="nl-NL" dirty="0" smtClean="0">
                <a:solidFill>
                  <a:schemeClr val="bg2">
                    <a:lumMod val="75000"/>
                  </a:schemeClr>
                </a:solidFill>
              </a:rPr>
              <a:t>getuigenis</a:t>
            </a:r>
            <a:endParaRPr lang="nl-NL" dirty="0">
              <a:solidFill>
                <a:schemeClr val="bg2">
                  <a:lumMod val="75000"/>
                </a:schemeClr>
              </a:solidFill>
            </a:endParaRPr>
          </a:p>
        </p:txBody>
      </p:sp>
    </p:spTree>
    <p:extLst>
      <p:ext uri="{BB962C8B-B14F-4D97-AF65-F5344CB8AC3E}">
        <p14:creationId xmlns:p14="http://schemas.microsoft.com/office/powerpoint/2010/main" val="12091984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86119" y="1244623"/>
            <a:ext cx="9167723" cy="923330"/>
          </a:xfrm>
          <a:prstGeom prst="rect">
            <a:avLst/>
          </a:prstGeom>
        </p:spPr>
        <p:txBody>
          <a:bodyPr wrap="square">
            <a:spAutoFit/>
          </a:bodyPr>
          <a:lstStyle/>
          <a:p>
            <a:pPr marL="1079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smtClean="0"/>
          </a:p>
          <a:p>
            <a:pPr marL="1079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smtClean="0"/>
          </a:p>
          <a:p>
            <a:pPr marL="1079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smtClean="0"/>
              <a:t>1.De kracht van elk kind om </a:t>
            </a:r>
            <a:r>
              <a:rPr lang="nl-BE" b="1" dirty="0" smtClean="0"/>
              <a:t>contactinitiatieven </a:t>
            </a:r>
            <a:r>
              <a:rPr lang="nl-BE" dirty="0" smtClean="0"/>
              <a:t>te  nemen</a:t>
            </a:r>
            <a:endParaRPr lang="nl-BE" dirty="0"/>
          </a:p>
        </p:txBody>
      </p:sp>
      <p:sp>
        <p:nvSpPr>
          <p:cNvPr id="3" name="Tekstvak 2"/>
          <p:cNvSpPr txBox="1"/>
          <p:nvPr/>
        </p:nvSpPr>
        <p:spPr>
          <a:xfrm>
            <a:off x="629691" y="782958"/>
            <a:ext cx="6945068" cy="1138773"/>
          </a:xfrm>
          <a:prstGeom prst="rect">
            <a:avLst/>
          </a:prstGeom>
          <a:noFill/>
        </p:spPr>
        <p:txBody>
          <a:bodyPr wrap="square" rtlCol="0">
            <a:spAutoFit/>
          </a:bodyPr>
          <a:lstStyle/>
          <a:p>
            <a:r>
              <a:rPr lang="nl-NL"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Uitgangspunten VIB/VHT</a:t>
            </a:r>
          </a:p>
          <a:p>
            <a:endParaRPr lang="nl-NL" dirty="0"/>
          </a:p>
          <a:p>
            <a:endParaRPr lang="nl-NL" dirty="0"/>
          </a:p>
        </p:txBody>
      </p:sp>
      <p:sp>
        <p:nvSpPr>
          <p:cNvPr id="4" name="Rechthoek 3"/>
          <p:cNvSpPr/>
          <p:nvPr/>
        </p:nvSpPr>
        <p:spPr>
          <a:xfrm>
            <a:off x="629690" y="1839506"/>
            <a:ext cx="7780382" cy="1200329"/>
          </a:xfrm>
          <a:prstGeom prst="rect">
            <a:avLst/>
          </a:prstGeom>
        </p:spPr>
        <p:txBody>
          <a:bodyPr wrap="square">
            <a:spAutoFit/>
          </a:bodyPr>
          <a:lstStyle/>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smtClean="0">
                <a:solidFill>
                  <a:schemeClr val="bg2">
                    <a:lumMod val="50000"/>
                  </a:schemeClr>
                </a:solidFill>
              </a:rPr>
              <a:t> </a:t>
            </a: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smtClean="0">
              <a:solidFill>
                <a:schemeClr val="bg2">
                  <a:lumMod val="50000"/>
                </a:schemeClr>
              </a:solidFill>
            </a:endParaRP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smtClean="0">
                <a:solidFill>
                  <a:schemeClr val="bg2">
                    <a:lumMod val="50000"/>
                  </a:schemeClr>
                </a:solidFill>
              </a:rPr>
              <a:t> 2. De </a:t>
            </a:r>
            <a:r>
              <a:rPr lang="nl-BE" dirty="0">
                <a:solidFill>
                  <a:schemeClr val="bg2">
                    <a:lumMod val="50000"/>
                  </a:schemeClr>
                </a:solidFill>
              </a:rPr>
              <a:t>kracht van elke ouder om </a:t>
            </a:r>
            <a:r>
              <a:rPr lang="nl-BE" b="1" dirty="0">
                <a:solidFill>
                  <a:schemeClr val="bg2">
                    <a:lumMod val="50000"/>
                  </a:schemeClr>
                </a:solidFill>
              </a:rPr>
              <a:t>intuïtief en actief </a:t>
            </a:r>
            <a:r>
              <a:rPr lang="nl-BE" dirty="0">
                <a:solidFill>
                  <a:schemeClr val="bg2">
                    <a:lumMod val="50000"/>
                  </a:schemeClr>
                </a:solidFill>
              </a:rPr>
              <a:t>contact te </a:t>
            </a:r>
            <a:r>
              <a:rPr lang="nl-BE" dirty="0" smtClean="0">
                <a:solidFill>
                  <a:schemeClr val="bg2">
                    <a:lumMod val="50000"/>
                  </a:schemeClr>
                </a:solidFill>
              </a:rPr>
              <a:t>maken met </a:t>
            </a:r>
            <a:r>
              <a:rPr lang="nl-BE" dirty="0">
                <a:solidFill>
                  <a:schemeClr val="bg2">
                    <a:lumMod val="50000"/>
                  </a:schemeClr>
                </a:solidFill>
              </a:rPr>
              <a:t>zijn kind</a:t>
            </a:r>
            <a:endParaRPr lang="nl-BE" sz="1600" dirty="0">
              <a:solidFill>
                <a:schemeClr val="bg2">
                  <a:lumMod val="50000"/>
                </a:schemeClr>
              </a:solidFill>
            </a:endParaRPr>
          </a:p>
        </p:txBody>
      </p:sp>
      <p:sp>
        <p:nvSpPr>
          <p:cNvPr id="5" name="Rechthoek 4"/>
          <p:cNvSpPr/>
          <p:nvPr/>
        </p:nvSpPr>
        <p:spPr>
          <a:xfrm>
            <a:off x="686119" y="2967335"/>
            <a:ext cx="9313705" cy="2862323"/>
          </a:xfrm>
          <a:prstGeom prst="rect">
            <a:avLst/>
          </a:prstGeom>
        </p:spPr>
        <p:txBody>
          <a:bodyPr wrap="square">
            <a:spAutoFit/>
          </a:bodyPr>
          <a:lstStyle/>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smtClean="0">
                <a:solidFill>
                  <a:schemeClr val="bg2">
                    <a:lumMod val="50000"/>
                  </a:schemeClr>
                </a:solidFill>
              </a:rPr>
              <a:t>3</a:t>
            </a:r>
            <a:r>
              <a:rPr lang="nl-BE" dirty="0" smtClean="0">
                <a:solidFill>
                  <a:srgbClr val="2F97B5"/>
                </a:solidFill>
              </a:rPr>
              <a:t>. De fundamentele betrokkenheid tussen ouder en kind</a:t>
            </a: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smtClean="0">
              <a:solidFill>
                <a:srgbClr val="2F97B5"/>
              </a:solidFill>
            </a:endParaRP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a:solidFill>
                <a:srgbClr val="2F97B5"/>
              </a:solidFill>
            </a:endParaRP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smtClean="0">
                <a:solidFill>
                  <a:srgbClr val="2F97B5"/>
                </a:solidFill>
              </a:rPr>
              <a:t>4. De focus op geslaagde contactmomenten </a:t>
            </a: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a:solidFill>
                <a:srgbClr val="2F97B5"/>
              </a:solidFill>
            </a:endParaRP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smtClean="0">
              <a:solidFill>
                <a:srgbClr val="2F97B5"/>
              </a:solidFill>
            </a:endParaRP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a:solidFill>
                  <a:srgbClr val="2F97B5"/>
                </a:solidFill>
              </a:rPr>
              <a:t>5. Het </a:t>
            </a:r>
            <a:r>
              <a:rPr lang="nl-BE" b="1" dirty="0">
                <a:solidFill>
                  <a:srgbClr val="2F97B5"/>
                </a:solidFill>
              </a:rPr>
              <a:t>ontvangen</a:t>
            </a:r>
            <a:r>
              <a:rPr lang="nl-BE" dirty="0">
                <a:solidFill>
                  <a:srgbClr val="2F97B5"/>
                </a:solidFill>
              </a:rPr>
              <a:t> van de initiatieven van het kind</a:t>
            </a: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dirty="0">
                <a:solidFill>
                  <a:srgbClr val="2F97B5"/>
                </a:solidFill>
              </a:rPr>
              <a:t>    = steun geven aan de ontwikkeling</a:t>
            </a:r>
          </a:p>
          <a:p>
            <a:pPr marL="431800" indent="-323850">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a:p>
        </p:txBody>
      </p:sp>
      <p:sp>
        <p:nvSpPr>
          <p:cNvPr id="6" name="Rechthoek 5"/>
          <p:cNvSpPr/>
          <p:nvPr/>
        </p:nvSpPr>
        <p:spPr>
          <a:xfrm>
            <a:off x="2286000" y="3105835"/>
            <a:ext cx="4572000" cy="369332"/>
          </a:xfrm>
          <a:prstGeom prst="rect">
            <a:avLst/>
          </a:prstGeom>
        </p:spPr>
        <p:txBody>
          <a:bodyPr>
            <a:spAutoFit/>
          </a:bodyPr>
          <a:lstStyle/>
          <a:p>
            <a:r>
              <a:rPr lang="nl-BE" b="1" dirty="0" smtClean="0"/>
              <a:t> </a:t>
            </a:r>
            <a:endParaRPr lang="nl-NL" dirty="0"/>
          </a:p>
        </p:txBody>
      </p:sp>
      <p:sp>
        <p:nvSpPr>
          <p:cNvPr id="8" name="Titel 7"/>
          <p:cNvSpPr>
            <a:spLocks noGrp="1"/>
          </p:cNvSpPr>
          <p:nvPr>
            <p:ph type="title"/>
          </p:nvPr>
        </p:nvSpPr>
        <p:spPr>
          <a:xfrm>
            <a:off x="0" y="504018"/>
            <a:ext cx="8479443" cy="1142440"/>
          </a:xfrm>
        </p:spPr>
        <p:txBody>
          <a:bodyPr>
            <a:normAutofit fontScale="90000"/>
          </a:bodyPr>
          <a:lstStyle/>
          <a:p>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endParaRPr lang="nl-NL"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Tekstvak 6"/>
          <p:cNvSpPr txBox="1"/>
          <p:nvPr/>
        </p:nvSpPr>
        <p:spPr>
          <a:xfrm flipH="1">
            <a:off x="686119" y="1646458"/>
            <a:ext cx="6651659" cy="369332"/>
          </a:xfrm>
          <a:prstGeom prst="rect">
            <a:avLst/>
          </a:prstGeom>
          <a:noFill/>
        </p:spPr>
        <p:txBody>
          <a:bodyPr wrap="square" rtlCol="0">
            <a:spAutoFit/>
          </a:bodyPr>
          <a:lstStyle/>
          <a:p>
            <a:r>
              <a:rPr lang="nl-NL" dirty="0" smtClean="0">
                <a:solidFill>
                  <a:schemeClr val="bg2">
                    <a:lumMod val="50000"/>
                  </a:schemeClr>
                </a:solidFill>
              </a:rPr>
              <a:t> </a:t>
            </a:r>
            <a:endParaRPr lang="nl-NL" dirty="0">
              <a:solidFill>
                <a:schemeClr val="bg2">
                  <a:lumMod val="50000"/>
                </a:schemeClr>
              </a:solidFill>
            </a:endParaRPr>
          </a:p>
        </p:txBody>
      </p:sp>
    </p:spTree>
    <p:extLst>
      <p:ext uri="{BB962C8B-B14F-4D97-AF65-F5344CB8AC3E}">
        <p14:creationId xmlns:p14="http://schemas.microsoft.com/office/powerpoint/2010/main" val="3590581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descr="Hanen logo.gif"/>
          <p:cNvPicPr>
            <a:picLocks noGrp="1"/>
          </p:cNvPicPr>
          <p:nvPr>
            <p:ph idx="4294967295"/>
          </p:nvPr>
        </p:nvPicPr>
        <p:blipFill>
          <a:blip r:embed="rId4" cstate="print"/>
          <a:srcRect t="2071" b="2071"/>
          <a:stretch>
            <a:fillRect/>
          </a:stretch>
        </p:blipFill>
        <p:spPr>
          <a:xfrm>
            <a:off x="8263044" y="6143976"/>
            <a:ext cx="878523" cy="714024"/>
          </a:xfrm>
        </p:spPr>
      </p:pic>
      <p:graphicFrame>
        <p:nvGraphicFramePr>
          <p:cNvPr id="59394" name="Object 4"/>
          <p:cNvGraphicFramePr>
            <a:graphicFrameLocks noChangeAspect="1"/>
          </p:cNvGraphicFramePr>
          <p:nvPr/>
        </p:nvGraphicFramePr>
        <p:xfrm>
          <a:off x="304650" y="2058073"/>
          <a:ext cx="5758495" cy="4005260"/>
        </p:xfrm>
        <a:graphic>
          <a:graphicData uri="http://schemas.openxmlformats.org/presentationml/2006/ole">
            <mc:AlternateContent xmlns:mc="http://schemas.openxmlformats.org/markup-compatibility/2006">
              <mc:Choice xmlns:v="urn:schemas-microsoft-com:vml" Requires="v">
                <p:oleObj spid="_x0000_s9474" name="Document" r:id="rId5" imgW="6121400" imgH="3784600" progId="Word.Document.12">
                  <p:link updateAutomatic="1"/>
                </p:oleObj>
              </mc:Choice>
              <mc:Fallback>
                <p:oleObj name="Document" r:id="rId5" imgW="6121400" imgH="3784600" progId="Word.Document.12">
                  <p:link updateAutomatic="1"/>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650" y="2058073"/>
                        <a:ext cx="5758495" cy="400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5" name="Object 5"/>
          <p:cNvGraphicFramePr>
            <a:graphicFrameLocks noChangeAspect="1"/>
          </p:cNvGraphicFramePr>
          <p:nvPr>
            <p:extLst>
              <p:ext uri="{D42A27DB-BD31-4B8C-83A1-F6EECF244321}">
                <p14:modId xmlns:p14="http://schemas.microsoft.com/office/powerpoint/2010/main" val="2458986638"/>
              </p:ext>
            </p:extLst>
          </p:nvPr>
        </p:nvGraphicFramePr>
        <p:xfrm>
          <a:off x="3115201" y="1939003"/>
          <a:ext cx="5758495" cy="4448796"/>
        </p:xfrm>
        <a:graphic>
          <a:graphicData uri="http://schemas.openxmlformats.org/presentationml/2006/ole">
            <mc:AlternateContent xmlns:mc="http://schemas.openxmlformats.org/markup-compatibility/2006">
              <mc:Choice xmlns:v="urn:schemas-microsoft-com:vml" Requires="v">
                <p:oleObj spid="_x0000_s9475" name="Document" r:id="rId7" imgW="6121400" imgH="4203700" progId="Word.Document.12">
                  <p:link updateAutomatic="1"/>
                </p:oleObj>
              </mc:Choice>
              <mc:Fallback>
                <p:oleObj name="Document" r:id="rId7" imgW="6121400" imgH="4203700" progId="Word.Document.12">
                  <p:link updateAutomatic="1"/>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5201" y="1939003"/>
                        <a:ext cx="5758495" cy="444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6" name="Object 6"/>
          <p:cNvGraphicFramePr>
            <a:graphicFrameLocks noChangeAspect="1"/>
          </p:cNvGraphicFramePr>
          <p:nvPr/>
        </p:nvGraphicFramePr>
        <p:xfrm>
          <a:off x="5994449" y="2058073"/>
          <a:ext cx="5758495" cy="4085903"/>
        </p:xfrm>
        <a:graphic>
          <a:graphicData uri="http://schemas.openxmlformats.org/presentationml/2006/ole">
            <mc:AlternateContent xmlns:mc="http://schemas.openxmlformats.org/markup-compatibility/2006">
              <mc:Choice xmlns:v="urn:schemas-microsoft-com:vml" Requires="v">
                <p:oleObj spid="_x0000_s9476" name="Document" r:id="rId9" imgW="6121400" imgH="3860800" progId="Word.Document.12">
                  <p:link updateAutomatic="1"/>
                </p:oleObj>
              </mc:Choice>
              <mc:Fallback>
                <p:oleObj name="Document" r:id="rId9" imgW="6121400" imgH="3860800" progId="Word.Document.12">
                  <p:link updateAutomatic="1"/>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4449" y="2058073"/>
                        <a:ext cx="5758495" cy="408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7" name="Tekstvak 7"/>
          <p:cNvSpPr txBox="1">
            <a:spLocks noChangeArrowheads="1"/>
          </p:cNvSpPr>
          <p:nvPr/>
        </p:nvSpPr>
        <p:spPr bwMode="auto">
          <a:xfrm>
            <a:off x="2674655" y="456976"/>
            <a:ext cx="4403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l-NL" sz="2400" dirty="0"/>
              <a:t> </a:t>
            </a:r>
            <a:r>
              <a:rPr lang="nl-NL" sz="2400" dirty="0" smtClean="0"/>
              <a:t>        </a:t>
            </a:r>
            <a:r>
              <a:rPr lang="nl-NL" sz="2400" dirty="0"/>
              <a:t>HANEN</a:t>
            </a:r>
          </a:p>
        </p:txBody>
      </p:sp>
    </p:spTree>
  </p:cSld>
  <p:clrMapOvr>
    <a:masterClrMapping/>
  </p:clrMapOvr>
  <p:transition xmlns:p14="http://schemas.microsoft.com/office/powerpoint/2010/main" spd="slow" advTm="536"/>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72024" y="112890"/>
            <a:ext cx="7807419" cy="1143000"/>
          </a:xfrm>
        </p:spPr>
        <p:txBody>
          <a:bodyPr/>
          <a:lstStyle/>
          <a:p>
            <a:pPr eaLnBrk="1">
              <a:defRPr/>
            </a:pPr>
            <a:r>
              <a:rPr lang="nl-NL"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Interactie als verbinding</a:t>
            </a:r>
            <a:endParaRPr lang="nl-NL"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6" name="Tijdelijke aanduiding voor tekst 5"/>
          <p:cNvSpPr>
            <a:spLocks noGrp="1"/>
          </p:cNvSpPr>
          <p:nvPr>
            <p:ph type="body" idx="4294967295"/>
          </p:nvPr>
        </p:nvSpPr>
        <p:spPr>
          <a:xfrm>
            <a:off x="0" y="1600200"/>
            <a:ext cx="4041775" cy="639763"/>
          </a:xfrm>
        </p:spPr>
        <p:txBody>
          <a:bodyPr>
            <a:normAutofit/>
          </a:bodyPr>
          <a:lstStyle/>
          <a:p>
            <a:pPr marL="0" indent="0" eaLnBrk="1">
              <a:buNone/>
              <a:defRPr/>
            </a:pPr>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nl-NL"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VIB</a:t>
            </a:r>
            <a:endParaRPr lang="nl-NL"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Tijdelijke aanduiding voor inhoud 6"/>
          <p:cNvSpPr>
            <a:spLocks noGrp="1"/>
          </p:cNvSpPr>
          <p:nvPr>
            <p:ph sz="half" idx="4294967295"/>
          </p:nvPr>
        </p:nvSpPr>
        <p:spPr>
          <a:xfrm>
            <a:off x="0" y="1600200"/>
            <a:ext cx="4041775" cy="4332288"/>
          </a:xfrm>
        </p:spPr>
        <p:txBody>
          <a:bodyPr>
            <a:normAutofit fontScale="25000" lnSpcReduction="20000"/>
          </a:bodyPr>
          <a:lstStyle/>
          <a:p>
            <a:pPr marL="0" indent="0" eaLnBrk="1">
              <a:buNone/>
              <a:defRPr/>
            </a:pPr>
            <a:r>
              <a:rPr lang="nl-NL" sz="7200" dirty="0" smtClean="0">
                <a:solidFill>
                  <a:schemeClr val="bg2">
                    <a:lumMod val="50000"/>
                  </a:schemeClr>
                </a:solidFill>
                <a:latin typeface="Arial" charset="0"/>
                <a:ea typeface="ＭＳ Ｐゴシック" charset="0"/>
              </a:rPr>
              <a:t>          </a:t>
            </a:r>
          </a:p>
          <a:p>
            <a:pPr marL="0" indent="0" eaLnBrk="1">
              <a:buNone/>
              <a:defRPr/>
            </a:pPr>
            <a:r>
              <a:rPr lang="nl-NL" sz="7200" dirty="0" smtClean="0">
                <a:solidFill>
                  <a:schemeClr val="bg2">
                    <a:lumMod val="50000"/>
                  </a:schemeClr>
                </a:solidFill>
                <a:latin typeface="Arial" charset="0"/>
                <a:ea typeface="ＭＳ Ｐゴシック" charset="0"/>
              </a:rPr>
              <a:t>  attentie</a:t>
            </a:r>
            <a:r>
              <a:rPr lang="nl-NL" sz="7200" dirty="0">
                <a:solidFill>
                  <a:schemeClr val="bg2">
                    <a:lumMod val="50000"/>
                  </a:schemeClr>
                </a:solidFill>
                <a:latin typeface="Arial" charset="0"/>
                <a:ea typeface="ＭＳ Ｐゴシック" charset="0"/>
              </a:rPr>
              <a:t>, </a:t>
            </a:r>
            <a:r>
              <a:rPr lang="nl-NL" sz="7200" dirty="0" smtClean="0">
                <a:solidFill>
                  <a:schemeClr val="bg2">
                    <a:lumMod val="50000"/>
                  </a:schemeClr>
                </a:solidFill>
                <a:latin typeface="Arial" charset="0"/>
                <a:ea typeface="ＭＳ Ｐゴシック" charset="0"/>
              </a:rPr>
              <a:t>instemming</a:t>
            </a:r>
            <a:endParaRPr lang="nl-NL" sz="7200" dirty="0">
              <a:solidFill>
                <a:schemeClr val="bg2">
                  <a:lumMod val="50000"/>
                </a:schemeClr>
              </a:solidFill>
              <a:latin typeface="Arial" charset="0"/>
              <a:ea typeface="ＭＳ Ｐゴシック" charset="0"/>
            </a:endParaRPr>
          </a:p>
          <a:p>
            <a:pPr marL="0" indent="0" eaLnBrk="1">
              <a:buNone/>
              <a:defRPr/>
            </a:pPr>
            <a:r>
              <a:rPr lang="nl-NL" sz="7200" dirty="0" smtClean="0">
                <a:solidFill>
                  <a:schemeClr val="bg2">
                    <a:lumMod val="50000"/>
                  </a:schemeClr>
                </a:solidFill>
                <a:latin typeface="Arial" charset="0"/>
                <a:ea typeface="ＭＳ Ｐゴシック" charset="0"/>
              </a:rPr>
              <a:t>  conversatie </a:t>
            </a:r>
            <a:endParaRPr lang="nl-NL" sz="7200" dirty="0">
              <a:solidFill>
                <a:schemeClr val="bg2">
                  <a:lumMod val="50000"/>
                </a:schemeClr>
              </a:solidFill>
              <a:latin typeface="Arial" charset="0"/>
              <a:ea typeface="ＭＳ Ｐゴシック" charset="0"/>
            </a:endParaRPr>
          </a:p>
          <a:p>
            <a:pPr marL="0" indent="0" eaLnBrk="1">
              <a:buNone/>
              <a:defRPr/>
            </a:pPr>
            <a:r>
              <a:rPr lang="nl-NL" sz="7200" dirty="0" smtClean="0">
                <a:solidFill>
                  <a:schemeClr val="bg2">
                    <a:lumMod val="50000"/>
                  </a:schemeClr>
                </a:solidFill>
                <a:latin typeface="Arial" charset="0"/>
                <a:ea typeface="ＭＳ Ｐゴシック" charset="0"/>
              </a:rPr>
              <a:t>  beurtverdeling</a:t>
            </a:r>
            <a:endParaRPr lang="nl-NL" sz="7200" dirty="0">
              <a:solidFill>
                <a:schemeClr val="bg2">
                  <a:lumMod val="50000"/>
                </a:schemeClr>
              </a:solidFill>
              <a:latin typeface="Arial" charset="0"/>
              <a:ea typeface="ＭＳ Ｐゴシック" charset="0"/>
            </a:endParaRPr>
          </a:p>
          <a:p>
            <a:pPr marL="0" indent="0" eaLnBrk="1">
              <a:buNone/>
              <a:defRPr/>
            </a:pPr>
            <a:r>
              <a:rPr lang="nl-NL" sz="7200" dirty="0" smtClean="0">
                <a:solidFill>
                  <a:schemeClr val="bg2">
                    <a:lumMod val="50000"/>
                  </a:schemeClr>
                </a:solidFill>
                <a:latin typeface="Arial" charset="0"/>
                <a:ea typeface="ＭＳ Ｐゴシック" charset="0"/>
              </a:rPr>
              <a:t>  prettig </a:t>
            </a:r>
            <a:r>
              <a:rPr lang="nl-NL" sz="7200" dirty="0">
                <a:solidFill>
                  <a:schemeClr val="bg2">
                    <a:lumMod val="50000"/>
                  </a:schemeClr>
                </a:solidFill>
                <a:latin typeface="Arial" charset="0"/>
                <a:ea typeface="ＭＳ Ｐゴシック" charset="0"/>
              </a:rPr>
              <a:t>leiding geven  </a:t>
            </a:r>
          </a:p>
          <a:p>
            <a:pPr marL="0" indent="0" eaLnBrk="1">
              <a:buNone/>
              <a:defRPr/>
            </a:pPr>
            <a:r>
              <a:rPr lang="nl-NL" sz="7200" b="1" dirty="0" smtClean="0">
                <a:solidFill>
                  <a:schemeClr val="bg2">
                    <a:lumMod val="50000"/>
                  </a:schemeClr>
                </a:solidFill>
                <a:latin typeface="Arial" charset="0"/>
                <a:ea typeface="ＭＳ Ｐゴシック" charset="0"/>
              </a:rPr>
              <a:t>                               </a:t>
            </a:r>
            <a:endParaRPr lang="nl-NL" sz="7200" b="1" dirty="0">
              <a:solidFill>
                <a:schemeClr val="bg2">
                  <a:lumMod val="50000"/>
                </a:schemeClr>
              </a:solidFill>
              <a:latin typeface="Arial" charset="0"/>
              <a:ea typeface="ＭＳ Ｐゴシック" charset="0"/>
            </a:endParaRPr>
          </a:p>
          <a:p>
            <a:pPr marL="0" indent="0" eaLnBrk="1">
              <a:buNone/>
              <a:defRPr/>
            </a:pPr>
            <a:endParaRPr lang="nl-NL" sz="7200" b="1" dirty="0">
              <a:solidFill>
                <a:schemeClr val="bg2">
                  <a:lumMod val="50000"/>
                </a:schemeClr>
              </a:solidFill>
              <a:latin typeface="Arial" charset="0"/>
              <a:ea typeface="ＭＳ Ｐゴシック" charset="0"/>
            </a:endParaRPr>
          </a:p>
          <a:p>
            <a:pPr marL="0" indent="0" eaLnBrk="1">
              <a:buNone/>
              <a:defRPr/>
            </a:pPr>
            <a:r>
              <a:rPr lang="nl-NL" sz="7200" dirty="0" smtClean="0">
                <a:solidFill>
                  <a:schemeClr val="bg2">
                    <a:lumMod val="50000"/>
                  </a:schemeClr>
                </a:solidFill>
                <a:latin typeface="Arial" charset="0"/>
                <a:ea typeface="ＭＳ Ｐゴシック" charset="0"/>
              </a:rPr>
              <a:t>  ouders </a:t>
            </a:r>
            <a:r>
              <a:rPr lang="nl-NL" sz="7200" dirty="0">
                <a:solidFill>
                  <a:schemeClr val="bg2">
                    <a:lumMod val="50000"/>
                  </a:schemeClr>
                </a:solidFill>
                <a:latin typeface="Arial" charset="0"/>
                <a:ea typeface="ＭＳ Ｐゴシック" charset="0"/>
              </a:rPr>
              <a:t>sterken in  </a:t>
            </a:r>
            <a:r>
              <a:rPr lang="nl-NL" sz="7200" dirty="0" smtClean="0">
                <a:solidFill>
                  <a:schemeClr val="bg2">
                    <a:lumMod val="50000"/>
                  </a:schemeClr>
                </a:solidFill>
                <a:latin typeface="Arial" charset="0"/>
                <a:ea typeface="ＭＳ Ｐゴシック" charset="0"/>
              </a:rPr>
              <a:t>hun </a:t>
            </a:r>
            <a:endParaRPr lang="nl-NL" sz="7200" dirty="0">
              <a:solidFill>
                <a:schemeClr val="bg2">
                  <a:lumMod val="50000"/>
                </a:schemeClr>
              </a:solidFill>
              <a:latin typeface="Arial" charset="0"/>
              <a:ea typeface="ＭＳ Ｐゴシック" charset="0"/>
            </a:endParaRPr>
          </a:p>
          <a:p>
            <a:pPr marL="0" indent="0" eaLnBrk="1">
              <a:buNone/>
              <a:defRPr/>
            </a:pPr>
            <a:r>
              <a:rPr lang="nl-NL" sz="7200" b="1" dirty="0" smtClean="0">
                <a:solidFill>
                  <a:schemeClr val="bg2">
                    <a:lumMod val="50000"/>
                  </a:schemeClr>
                </a:solidFill>
                <a:latin typeface="Arial" charset="0"/>
                <a:ea typeface="ＭＳ Ｐゴシック" charset="0"/>
              </a:rPr>
              <a:t>  intuïtief </a:t>
            </a:r>
            <a:r>
              <a:rPr lang="nl-NL" sz="7200" b="1" dirty="0">
                <a:solidFill>
                  <a:schemeClr val="bg2">
                    <a:lumMod val="50000"/>
                  </a:schemeClr>
                </a:solidFill>
                <a:latin typeface="Arial" charset="0"/>
                <a:ea typeface="ＭＳ Ｐゴシック" charset="0"/>
              </a:rPr>
              <a:t>ouderschap </a:t>
            </a:r>
            <a:r>
              <a:rPr lang="nl-NL" sz="7200" dirty="0">
                <a:solidFill>
                  <a:schemeClr val="bg2">
                    <a:lumMod val="50000"/>
                  </a:schemeClr>
                </a:solidFill>
                <a:latin typeface="Arial" charset="0"/>
                <a:ea typeface="ＭＳ Ｐゴシック" charset="0"/>
              </a:rPr>
              <a:t>om</a:t>
            </a:r>
            <a:endParaRPr lang="nl-NL" sz="7200" b="1" dirty="0">
              <a:solidFill>
                <a:schemeClr val="bg2">
                  <a:lumMod val="50000"/>
                </a:schemeClr>
              </a:solidFill>
              <a:latin typeface="Arial" charset="0"/>
              <a:ea typeface="ＭＳ Ｐゴシック" charset="0"/>
            </a:endParaRPr>
          </a:p>
          <a:p>
            <a:pPr marL="0" indent="0" eaLnBrk="1">
              <a:buNone/>
              <a:defRPr/>
            </a:pPr>
            <a:r>
              <a:rPr lang="nl-NL" sz="7200" dirty="0" smtClean="0">
                <a:solidFill>
                  <a:schemeClr val="bg2">
                    <a:lumMod val="50000"/>
                  </a:schemeClr>
                </a:solidFill>
                <a:latin typeface="Arial" charset="0"/>
                <a:ea typeface="ＭＳ Ｐゴシック" charset="0"/>
              </a:rPr>
              <a:t>  steun </a:t>
            </a:r>
            <a:r>
              <a:rPr lang="nl-NL" sz="7200" dirty="0">
                <a:solidFill>
                  <a:schemeClr val="bg2">
                    <a:lumMod val="50000"/>
                  </a:schemeClr>
                </a:solidFill>
                <a:latin typeface="Arial" charset="0"/>
                <a:ea typeface="ＭＳ Ｐゴシック" charset="0"/>
              </a:rPr>
              <a:t>te geven aan</a:t>
            </a:r>
          </a:p>
          <a:p>
            <a:pPr marL="0" indent="0" eaLnBrk="1">
              <a:defRPr/>
            </a:pPr>
            <a:r>
              <a:rPr lang="nl-NL" sz="7200" dirty="0">
                <a:solidFill>
                  <a:schemeClr val="bg2">
                    <a:lumMod val="50000"/>
                  </a:schemeClr>
                </a:solidFill>
                <a:latin typeface="Arial" charset="0"/>
                <a:ea typeface="ＭＳ Ｐゴシック" charset="0"/>
              </a:rPr>
              <a:t>ontwikkeling</a:t>
            </a:r>
          </a:p>
          <a:p>
            <a:pPr marL="0" indent="0" eaLnBrk="1">
              <a:defRPr/>
            </a:pPr>
            <a:endParaRPr lang="nl-NL" sz="2400" dirty="0">
              <a:solidFill>
                <a:schemeClr val="bg2">
                  <a:lumMod val="50000"/>
                </a:schemeClr>
              </a:solidFill>
              <a:latin typeface="Arial" charset="0"/>
              <a:ea typeface="ＭＳ Ｐゴシック" charset="0"/>
            </a:endParaRPr>
          </a:p>
          <a:p>
            <a:pPr marL="0" indent="0" eaLnBrk="1">
              <a:defRPr/>
            </a:pPr>
            <a:endParaRPr lang="nl-NL" sz="2400" dirty="0">
              <a:solidFill>
                <a:schemeClr val="bg2">
                  <a:lumMod val="50000"/>
                </a:schemeClr>
              </a:solidFill>
              <a:latin typeface="Arial" charset="0"/>
              <a:ea typeface="ＭＳ Ｐゴシック" charset="0"/>
            </a:endParaRPr>
          </a:p>
          <a:p>
            <a:pPr marL="0" indent="0">
              <a:defRPr/>
            </a:pPr>
            <a:r>
              <a:rPr lang="nl-NL" sz="2400" dirty="0">
                <a:solidFill>
                  <a:schemeClr val="bg2">
                    <a:lumMod val="50000"/>
                  </a:schemeClr>
                </a:solidFill>
                <a:latin typeface="Arial" charset="0"/>
                <a:ea typeface="ＭＳ Ｐゴシック" charset="0"/>
              </a:rPr>
              <a:t> </a:t>
            </a:r>
            <a:r>
              <a:rPr lang="nl-NL" dirty="0">
                <a:solidFill>
                  <a:schemeClr val="bg2">
                    <a:lumMod val="50000"/>
                  </a:schemeClr>
                </a:solidFill>
                <a:latin typeface="Arial" charset="0"/>
                <a:ea typeface="ＭＳ Ｐゴシック" charset="0"/>
              </a:rPr>
              <a:t>INTERACTIE </a:t>
            </a:r>
          </a:p>
          <a:p>
            <a:pPr marL="0" indent="0" eaLnBrk="1">
              <a:defRPr/>
            </a:pPr>
            <a:endParaRPr lang="nl-NL" sz="2400" dirty="0">
              <a:solidFill>
                <a:schemeClr val="bg2">
                  <a:lumMod val="50000"/>
                </a:schemeClr>
              </a:solidFill>
              <a:latin typeface="Arial" charset="0"/>
              <a:ea typeface="ＭＳ Ｐゴシック" charset="0"/>
            </a:endParaRPr>
          </a:p>
        </p:txBody>
      </p:sp>
      <p:sp>
        <p:nvSpPr>
          <p:cNvPr id="8" name="Tijdelijke aanduiding voor tekst 7"/>
          <p:cNvSpPr>
            <a:spLocks noGrp="1"/>
          </p:cNvSpPr>
          <p:nvPr>
            <p:ph type="body" sz="quarter" idx="4294967295"/>
          </p:nvPr>
        </p:nvSpPr>
        <p:spPr>
          <a:xfrm>
            <a:off x="4437063" y="1600200"/>
            <a:ext cx="4706937" cy="609600"/>
          </a:xfrm>
        </p:spPr>
        <p:txBody>
          <a:bodyPr>
            <a:normAutofit/>
          </a:bodyPr>
          <a:lstStyle/>
          <a:p>
            <a:pPr marL="0" indent="0" eaLnBrk="1">
              <a:buNone/>
              <a:defRPr/>
            </a:pPr>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ＭＳ Ｐゴシック" charset="0"/>
              </a:rPr>
              <a:t>Hanen</a:t>
            </a:r>
          </a:p>
          <a:p>
            <a:pPr marL="0" indent="0" eaLnBrk="1">
              <a:defRPr/>
            </a:pPr>
            <a:endParaRPr lang="nl-NL" b="1" dirty="0">
              <a:latin typeface="Arial" charset="0"/>
              <a:ea typeface="ＭＳ Ｐゴシック" charset="0"/>
            </a:endParaRPr>
          </a:p>
          <a:p>
            <a:pPr marL="0" indent="0" eaLnBrk="1">
              <a:defRPr/>
            </a:pPr>
            <a:endParaRPr lang="nl-NL" b="1" dirty="0">
              <a:latin typeface="Arial" charset="0"/>
              <a:ea typeface="ＭＳ Ｐゴシック" charset="0"/>
            </a:endParaRPr>
          </a:p>
          <a:p>
            <a:pPr marL="0" indent="0" eaLnBrk="1">
              <a:defRPr/>
            </a:pPr>
            <a:endParaRPr lang="nl-NL" b="1" dirty="0">
              <a:latin typeface="Arial" charset="0"/>
              <a:ea typeface="ＭＳ Ｐゴシック" charset="0"/>
            </a:endParaRPr>
          </a:p>
        </p:txBody>
      </p:sp>
      <p:sp>
        <p:nvSpPr>
          <p:cNvPr id="9" name="Tijdelijke aanduiding voor inhoud 8"/>
          <p:cNvSpPr>
            <a:spLocks noGrp="1"/>
          </p:cNvSpPr>
          <p:nvPr>
            <p:ph sz="quarter" idx="4294967295"/>
          </p:nvPr>
        </p:nvSpPr>
        <p:spPr>
          <a:xfrm>
            <a:off x="4176889" y="2102556"/>
            <a:ext cx="4967111" cy="4361744"/>
          </a:xfrm>
        </p:spPr>
        <p:txBody>
          <a:bodyPr>
            <a:normAutofit fontScale="25000" lnSpcReduction="20000"/>
          </a:bodyPr>
          <a:lstStyle/>
          <a:p>
            <a:pPr marL="0" indent="0" eaLnBrk="1">
              <a:buNone/>
              <a:defRPr/>
            </a:pPr>
            <a:r>
              <a:rPr lang="nl-NL" sz="7200" dirty="0">
                <a:solidFill>
                  <a:schemeClr val="bg2">
                    <a:lumMod val="50000"/>
                  </a:schemeClr>
                </a:solidFill>
                <a:latin typeface="Arial" charset="0"/>
                <a:ea typeface="ＭＳ Ｐゴシック" charset="0"/>
              </a:rPr>
              <a:t>ooghoogte</a:t>
            </a:r>
            <a:r>
              <a:rPr lang="nl-NL" sz="5500" dirty="0">
                <a:solidFill>
                  <a:schemeClr val="bg2">
                    <a:lumMod val="50000"/>
                  </a:schemeClr>
                </a:solidFill>
                <a:latin typeface="Arial" charset="0"/>
                <a:ea typeface="ＭＳ Ｐゴシック" charset="0"/>
              </a:rPr>
              <a:t>, KWL+</a:t>
            </a:r>
          </a:p>
          <a:p>
            <a:pPr marL="0" indent="0" eaLnBrk="1">
              <a:buNone/>
              <a:defRPr/>
            </a:pPr>
            <a:r>
              <a:rPr lang="nl-NL" sz="7200" dirty="0">
                <a:solidFill>
                  <a:schemeClr val="bg2">
                    <a:lumMod val="50000"/>
                  </a:schemeClr>
                </a:solidFill>
                <a:latin typeface="Arial" charset="0"/>
                <a:ea typeface="ＭＳ Ｐゴシック" charset="0"/>
              </a:rPr>
              <a:t>v</a:t>
            </a:r>
            <a:r>
              <a:rPr lang="nl-NL" sz="7200" dirty="0" smtClean="0">
                <a:solidFill>
                  <a:schemeClr val="bg2">
                    <a:lumMod val="50000"/>
                  </a:schemeClr>
                </a:solidFill>
                <a:latin typeface="Arial" charset="0"/>
                <a:ea typeface="ＭＳ Ｐゴシック" charset="0"/>
              </a:rPr>
              <a:t>olg </a:t>
            </a:r>
            <a:r>
              <a:rPr lang="nl-NL" sz="7200" dirty="0">
                <a:solidFill>
                  <a:schemeClr val="bg2">
                    <a:lumMod val="50000"/>
                  </a:schemeClr>
                </a:solidFill>
                <a:latin typeface="Arial" charset="0"/>
                <a:ea typeface="ＭＳ Ｐゴシック" charset="0"/>
              </a:rPr>
              <a:t>je </a:t>
            </a:r>
            <a:r>
              <a:rPr lang="nl-NL" sz="7200" dirty="0" smtClean="0">
                <a:solidFill>
                  <a:schemeClr val="bg2">
                    <a:lumMod val="50000"/>
                  </a:schemeClr>
                </a:solidFill>
                <a:latin typeface="Arial" charset="0"/>
                <a:ea typeface="ＭＳ Ｐゴシック" charset="0"/>
              </a:rPr>
              <a:t>kind</a:t>
            </a:r>
            <a:endParaRPr lang="nl-NL" sz="7200" dirty="0">
              <a:solidFill>
                <a:schemeClr val="bg2">
                  <a:lumMod val="50000"/>
                </a:schemeClr>
              </a:solidFill>
              <a:latin typeface="Arial" charset="0"/>
              <a:ea typeface="ＭＳ Ｐゴシック" charset="0"/>
            </a:endParaRPr>
          </a:p>
          <a:p>
            <a:pPr marL="0" indent="0" eaLnBrk="1">
              <a:buNone/>
              <a:defRPr/>
            </a:pPr>
            <a:r>
              <a:rPr lang="nl-NL" sz="7200" dirty="0">
                <a:solidFill>
                  <a:schemeClr val="bg2">
                    <a:lumMod val="50000"/>
                  </a:schemeClr>
                </a:solidFill>
                <a:latin typeface="Arial" charset="0"/>
                <a:ea typeface="ＭＳ Ｐゴシック" charset="0"/>
              </a:rPr>
              <a:t>geef/neem </a:t>
            </a:r>
            <a:r>
              <a:rPr lang="nl-NL" sz="7200" dirty="0" smtClean="0">
                <a:solidFill>
                  <a:schemeClr val="bg2">
                    <a:lumMod val="50000"/>
                  </a:schemeClr>
                </a:solidFill>
                <a:latin typeface="Arial" charset="0"/>
                <a:ea typeface="ＭＳ Ｐゴシック" charset="0"/>
              </a:rPr>
              <a:t>beurten</a:t>
            </a:r>
            <a:endParaRPr lang="nl-NL" sz="7200" dirty="0">
              <a:solidFill>
                <a:schemeClr val="bg2">
                  <a:lumMod val="50000"/>
                </a:schemeClr>
              </a:solidFill>
              <a:latin typeface="Arial" charset="0"/>
              <a:ea typeface="ＭＳ Ｐゴシック" charset="0"/>
            </a:endParaRPr>
          </a:p>
          <a:p>
            <a:pPr marL="0" indent="0" eaLnBrk="1">
              <a:buNone/>
              <a:defRPr/>
            </a:pPr>
            <a:r>
              <a:rPr lang="nl-NL" sz="7200" dirty="0">
                <a:solidFill>
                  <a:schemeClr val="bg2">
                    <a:lumMod val="50000"/>
                  </a:schemeClr>
                </a:solidFill>
                <a:latin typeface="Arial" charset="0"/>
                <a:ea typeface="ＭＳ Ｐゴシック" charset="0"/>
              </a:rPr>
              <a:t>geef teken, stel </a:t>
            </a:r>
            <a:r>
              <a:rPr lang="nl-NL" sz="7200" dirty="0" smtClean="0">
                <a:solidFill>
                  <a:schemeClr val="bg2">
                    <a:lumMod val="50000"/>
                  </a:schemeClr>
                </a:solidFill>
                <a:latin typeface="Arial" charset="0"/>
                <a:ea typeface="ＭＳ Ｐゴシック" charset="0"/>
              </a:rPr>
              <a:t>vragen</a:t>
            </a:r>
          </a:p>
          <a:p>
            <a:pPr marL="0" indent="0" eaLnBrk="1">
              <a:buNone/>
              <a:defRPr/>
            </a:pPr>
            <a:endParaRPr lang="nl-NL" sz="7200" dirty="0" smtClean="0">
              <a:solidFill>
                <a:schemeClr val="bg2">
                  <a:lumMod val="50000"/>
                </a:schemeClr>
              </a:solidFill>
              <a:latin typeface="Arial" charset="0"/>
              <a:ea typeface="ＭＳ Ｐゴシック" charset="0"/>
            </a:endParaRPr>
          </a:p>
          <a:p>
            <a:pPr marL="0" indent="0">
              <a:buNone/>
              <a:defRPr/>
            </a:pPr>
            <a:endParaRPr lang="nl-NL" sz="7200" dirty="0" smtClean="0">
              <a:solidFill>
                <a:schemeClr val="bg2">
                  <a:lumMod val="50000"/>
                </a:schemeClr>
              </a:solidFill>
              <a:latin typeface="Arial" charset="0"/>
              <a:ea typeface="ＭＳ Ｐゴシック" charset="0"/>
            </a:endParaRPr>
          </a:p>
          <a:p>
            <a:pPr marL="0" indent="0">
              <a:buNone/>
              <a:defRPr/>
            </a:pPr>
            <a:r>
              <a:rPr lang="nl-NL" sz="7200" dirty="0" smtClean="0">
                <a:solidFill>
                  <a:schemeClr val="bg2">
                    <a:lumMod val="50000"/>
                  </a:schemeClr>
                </a:solidFill>
                <a:latin typeface="Arial" charset="0"/>
                <a:ea typeface="ＭＳ Ｐゴシック" charset="0"/>
              </a:rPr>
              <a:t>ouders </a:t>
            </a:r>
            <a:r>
              <a:rPr lang="nl-NL" sz="7200" dirty="0">
                <a:solidFill>
                  <a:schemeClr val="bg2">
                    <a:lumMod val="50000"/>
                  </a:schemeClr>
                </a:solidFill>
                <a:latin typeface="Arial" charset="0"/>
                <a:ea typeface="ＭＳ Ｐゴシック" charset="0"/>
              </a:rPr>
              <a:t>sterken in hun kracht als</a:t>
            </a:r>
          </a:p>
          <a:p>
            <a:pPr marL="0" indent="0">
              <a:buNone/>
              <a:defRPr/>
            </a:pPr>
            <a:r>
              <a:rPr lang="nl-NL" sz="7200" b="1" dirty="0">
                <a:solidFill>
                  <a:schemeClr val="bg2">
                    <a:lumMod val="50000"/>
                  </a:schemeClr>
                </a:solidFill>
                <a:latin typeface="Arial" charset="0"/>
                <a:ea typeface="ＭＳ Ｐゴシック" charset="0"/>
              </a:rPr>
              <a:t>responsieve ouder </a:t>
            </a:r>
            <a:r>
              <a:rPr lang="nl-NL" sz="7200" dirty="0">
                <a:solidFill>
                  <a:schemeClr val="bg2">
                    <a:lumMod val="50000"/>
                  </a:schemeClr>
                </a:solidFill>
                <a:latin typeface="Arial" charset="0"/>
                <a:ea typeface="ＭＳ Ｐゴシック" charset="0"/>
              </a:rPr>
              <a:t>om</a:t>
            </a:r>
            <a:r>
              <a:rPr lang="nl-NL" sz="7200" b="1" dirty="0">
                <a:solidFill>
                  <a:schemeClr val="bg2">
                    <a:lumMod val="50000"/>
                  </a:schemeClr>
                </a:solidFill>
                <a:latin typeface="Arial" charset="0"/>
                <a:ea typeface="ＭＳ Ｐゴシック" charset="0"/>
              </a:rPr>
              <a:t> non-verbale</a:t>
            </a:r>
          </a:p>
          <a:p>
            <a:pPr marL="0" indent="0">
              <a:buNone/>
              <a:defRPr/>
            </a:pPr>
            <a:r>
              <a:rPr lang="nl-NL" sz="7200" dirty="0">
                <a:solidFill>
                  <a:schemeClr val="bg2">
                    <a:lumMod val="50000"/>
                  </a:schemeClr>
                </a:solidFill>
                <a:latin typeface="Arial" charset="0"/>
                <a:ea typeface="ＭＳ Ｐゴシック" charset="0"/>
              </a:rPr>
              <a:t>en </a:t>
            </a:r>
            <a:r>
              <a:rPr lang="nl-NL" sz="7200" b="1" dirty="0">
                <a:solidFill>
                  <a:schemeClr val="bg2">
                    <a:lumMod val="50000"/>
                  </a:schemeClr>
                </a:solidFill>
                <a:latin typeface="Arial" charset="0"/>
                <a:ea typeface="ＭＳ Ｐゴシック" charset="0"/>
              </a:rPr>
              <a:t>verbale taalontwikkeling </a:t>
            </a:r>
            <a:r>
              <a:rPr lang="nl-NL" sz="7200" dirty="0">
                <a:solidFill>
                  <a:schemeClr val="bg2">
                    <a:lumMod val="50000"/>
                  </a:schemeClr>
                </a:solidFill>
                <a:latin typeface="Arial" charset="0"/>
                <a:ea typeface="ＭＳ Ｐゴシック" charset="0"/>
              </a:rPr>
              <a:t>te</a:t>
            </a:r>
          </a:p>
          <a:p>
            <a:pPr marL="0" indent="0">
              <a:buNone/>
              <a:defRPr/>
            </a:pPr>
            <a:r>
              <a:rPr lang="nl-NL" sz="7200" dirty="0">
                <a:solidFill>
                  <a:schemeClr val="bg2">
                    <a:lumMod val="50000"/>
                  </a:schemeClr>
                </a:solidFill>
                <a:latin typeface="Arial" charset="0"/>
                <a:ea typeface="ＭＳ Ｐゴシック" charset="0"/>
              </a:rPr>
              <a:t>stimuleren</a:t>
            </a:r>
          </a:p>
          <a:p>
            <a:pPr marL="0" indent="0">
              <a:defRPr/>
            </a:pPr>
            <a:r>
              <a:rPr lang="nl-NL" sz="5500" dirty="0">
                <a:latin typeface="Arial" charset="0"/>
                <a:ea typeface="ＭＳ Ｐゴシック" charset="0"/>
              </a:rPr>
              <a:t>     </a:t>
            </a:r>
          </a:p>
          <a:p>
            <a:pPr marL="0" indent="0" eaLnBrk="1">
              <a:defRPr/>
            </a:pPr>
            <a:endParaRPr lang="nl-NL" sz="7200" b="1" dirty="0">
              <a:solidFill>
                <a:schemeClr val="bg2">
                  <a:lumMod val="50000"/>
                </a:schemeClr>
              </a:solidFill>
              <a:latin typeface="Arial" charset="0"/>
              <a:ea typeface="ＭＳ Ｐゴシック" charset="0"/>
            </a:endParaRPr>
          </a:p>
          <a:p>
            <a:pPr marL="0" indent="0" eaLnBrk="1">
              <a:defRPr/>
            </a:pPr>
            <a:endParaRPr lang="nl-NL" sz="7200" b="1" dirty="0">
              <a:solidFill>
                <a:schemeClr val="bg2">
                  <a:lumMod val="50000"/>
                </a:schemeClr>
              </a:solidFill>
              <a:latin typeface="Arial" charset="0"/>
              <a:ea typeface="ＭＳ Ｐゴシック" charset="0"/>
            </a:endParaRPr>
          </a:p>
          <a:p>
            <a:pPr marL="0" indent="0" eaLnBrk="1">
              <a:defRPr/>
            </a:pPr>
            <a:r>
              <a:rPr lang="nl-NL" sz="1800" dirty="0" smtClean="0">
                <a:latin typeface="Arial" charset="0"/>
                <a:ea typeface="ＭＳ Ｐゴシック" charset="0"/>
              </a:rPr>
              <a:t>i</a:t>
            </a:r>
            <a:endParaRPr lang="nl-NL" sz="1800" dirty="0">
              <a:latin typeface="Arial" charset="0"/>
              <a:ea typeface="ＭＳ Ｐゴシック" charset="0"/>
            </a:endParaRPr>
          </a:p>
        </p:txBody>
      </p:sp>
      <p:sp>
        <p:nvSpPr>
          <p:cNvPr id="2" name="Tekstvak 1"/>
          <p:cNvSpPr txBox="1"/>
          <p:nvPr/>
        </p:nvSpPr>
        <p:spPr>
          <a:xfrm>
            <a:off x="3062111" y="4233333"/>
            <a:ext cx="2140708" cy="369332"/>
          </a:xfrm>
          <a:prstGeom prst="rect">
            <a:avLst/>
          </a:prstGeom>
          <a:noFill/>
        </p:spPr>
        <p:txBody>
          <a:bodyPr wrap="square" rtlCol="0">
            <a:spAutoFit/>
          </a:bodyPr>
          <a:lstStyle/>
          <a:p>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INTERACTIE</a:t>
            </a:r>
            <a:endParaRPr lang="nl-NL" b="1" dirty="0">
              <a:solidFill>
                <a:schemeClr val="bg2">
                  <a:lumMod val="50000"/>
                </a:schemeClr>
              </a:solidFill>
            </a:endParaRPr>
          </a:p>
        </p:txBody>
      </p:sp>
    </p:spTree>
  </p:cSld>
  <p:clrMapOvr>
    <a:masterClrMapping/>
  </p:clrMapOvr>
  <p:transition xmlns:p14="http://schemas.microsoft.com/office/powerpoint/2010/main" spd="slow" advTm="8208"/>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Mathias</a:t>
            </a:r>
            <a:endParaRPr lang="nl-NL" dirty="0"/>
          </a:p>
        </p:txBody>
      </p:sp>
      <p:sp>
        <p:nvSpPr>
          <p:cNvPr id="3" name="Tekstvak 2"/>
          <p:cNvSpPr txBox="1"/>
          <p:nvPr/>
        </p:nvSpPr>
        <p:spPr>
          <a:xfrm>
            <a:off x="1982685" y="3265406"/>
            <a:ext cx="6418682" cy="369332"/>
          </a:xfrm>
          <a:prstGeom prst="rect">
            <a:avLst/>
          </a:prstGeom>
          <a:noFill/>
        </p:spPr>
        <p:txBody>
          <a:bodyPr wrap="none" rtlCol="0">
            <a:spAutoFit/>
          </a:bodyPr>
          <a:lstStyle/>
          <a:p>
            <a:r>
              <a:rPr lang="nl-NL" dirty="0" smtClean="0"/>
              <a:t>      </a:t>
            </a:r>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Van VIB/VHT naar Hanen: 3 fragmenten</a:t>
            </a:r>
            <a:endParaRPr lang="nl-NL"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2231773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672024" y="504018"/>
            <a:ext cx="7808913" cy="1145800"/>
          </a:xfrm>
        </p:spPr>
        <p:txBody>
          <a:bodyPr tIns="24695"/>
          <a:lstStyle/>
          <a:p>
            <a:pPr eaLnBrk="1">
              <a:tabLst>
                <a:tab pos="708025" algn="l"/>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VIB/VHT in Hanen</a:t>
            </a:r>
            <a:endParaRPr lang="nl-BE"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7890" name="Rectangle 2"/>
          <p:cNvSpPr>
            <a:spLocks noGrp="1" noChangeArrowheads="1"/>
          </p:cNvSpPr>
          <p:nvPr>
            <p:ph idx="1"/>
          </p:nvPr>
        </p:nvSpPr>
        <p:spPr>
          <a:xfrm>
            <a:off x="667544" y="1906867"/>
            <a:ext cx="7808912" cy="4321111"/>
          </a:xfrm>
        </p:spPr>
        <p:txBody>
          <a:bodyPr>
            <a:normAutofit fontScale="55000" lnSpcReduction="20000"/>
          </a:bodyPr>
          <a:lstStyle/>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dirty="0"/>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900" b="1" dirty="0" smtClean="0">
                <a:solidFill>
                  <a:schemeClr val="bg2">
                    <a:lumMod val="50000"/>
                  </a:schemeClr>
                </a:solidFill>
              </a:rPr>
              <a:t>Micro-analyse</a:t>
            </a:r>
            <a:r>
              <a:rPr lang="nl-BE" sz="2900" dirty="0" smtClean="0">
                <a:solidFill>
                  <a:schemeClr val="bg2">
                    <a:lumMod val="50000"/>
                  </a:schemeClr>
                </a:solidFill>
              </a:rPr>
              <a:t> interactie, nonverbale/verbale taaluitingen </a:t>
            </a: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900" dirty="0" smtClean="0">
                <a:solidFill>
                  <a:schemeClr val="bg2">
                    <a:lumMod val="50000"/>
                  </a:schemeClr>
                </a:solidFill>
              </a:rPr>
              <a:t>Tijdens videohuisbezoeken: </a:t>
            </a:r>
            <a:r>
              <a:rPr lang="nl-BE" sz="2900" b="1" dirty="0" smtClean="0">
                <a:solidFill>
                  <a:schemeClr val="bg2">
                    <a:lumMod val="50000"/>
                  </a:schemeClr>
                </a:solidFill>
              </a:rPr>
              <a:t>beeld voor beeld</a:t>
            </a: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nl-BE" sz="2900" dirty="0">
              <a:solidFill>
                <a:schemeClr val="bg2">
                  <a:lumMod val="50000"/>
                </a:schemeClr>
              </a:solidFill>
            </a:endParaRP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900" b="1" dirty="0" smtClean="0">
                <a:solidFill>
                  <a:schemeClr val="bg2">
                    <a:lumMod val="50000"/>
                  </a:schemeClr>
                </a:solidFill>
              </a:rPr>
              <a:t> </a:t>
            </a: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900" b="1" dirty="0">
                <a:solidFill>
                  <a:schemeClr val="bg2">
                    <a:lumMod val="50000"/>
                  </a:schemeClr>
                </a:solidFill>
              </a:rPr>
              <a:t>F</a:t>
            </a:r>
            <a:r>
              <a:rPr lang="nl-BE" sz="2900" b="1" dirty="0" smtClean="0">
                <a:solidFill>
                  <a:schemeClr val="bg2">
                    <a:lumMod val="50000"/>
                  </a:schemeClr>
                </a:solidFill>
              </a:rPr>
              <a:t>eedbackgesprekken VIB-bril</a:t>
            </a:r>
            <a:r>
              <a:rPr lang="nl-BE" sz="2900" dirty="0" smtClean="0">
                <a:solidFill>
                  <a:schemeClr val="bg2">
                    <a:lumMod val="50000"/>
                  </a:schemeClr>
                </a:solidFill>
              </a:rPr>
              <a:t> </a:t>
            </a: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900" dirty="0" smtClean="0">
                <a:solidFill>
                  <a:schemeClr val="bg2">
                    <a:lumMod val="50000"/>
                  </a:schemeClr>
                </a:solidFill>
              </a:rPr>
              <a:t>afstemming, activeren, eerste beurt, oplossingsgericht </a:t>
            </a: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900" dirty="0">
                <a:solidFill>
                  <a:schemeClr val="bg2">
                    <a:lumMod val="50000"/>
                  </a:schemeClr>
                </a:solidFill>
              </a:rPr>
              <a:t> </a:t>
            </a:r>
            <a:r>
              <a:rPr lang="nl-BE" sz="2900" dirty="0" smtClean="0">
                <a:solidFill>
                  <a:schemeClr val="bg2">
                    <a:lumMod val="50000"/>
                  </a:schemeClr>
                </a:solidFill>
              </a:rPr>
              <a:t>      </a:t>
            </a:r>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400" dirty="0" smtClean="0"/>
              <a:t>   </a:t>
            </a:r>
            <a:endParaRPr lang="nl-BE" sz="2400" dirty="0"/>
          </a:p>
          <a:p>
            <a:pPr marL="431800" indent="-323850" eaLnBrk="1">
              <a:buClr>
                <a:srgbClr val="0E594D"/>
              </a:buClr>
              <a:buSzPct val="45000"/>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nl-BE" sz="2000" dirty="0" smtClean="0"/>
              <a:t>        </a:t>
            </a:r>
            <a:endParaRPr lang="nl-BE" sz="2000" dirty="0"/>
          </a:p>
        </p:txBody>
      </p:sp>
      <p:pic>
        <p:nvPicPr>
          <p:cNvPr id="75779" name="Afbeelding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8852" y="5169542"/>
            <a:ext cx="1965295" cy="167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Caro</a:t>
            </a:r>
            <a:endParaRPr lang="nl-NL" dirty="0"/>
          </a:p>
        </p:txBody>
      </p:sp>
      <p:sp>
        <p:nvSpPr>
          <p:cNvPr id="3" name="Tijdelijke aanduiding voor inhoud 2"/>
          <p:cNvSpPr>
            <a:spLocks noGrp="1"/>
          </p:cNvSpPr>
          <p:nvPr>
            <p:ph idx="1"/>
          </p:nvPr>
        </p:nvSpPr>
        <p:spPr/>
        <p:txBody>
          <a:bodyPr/>
          <a:lstStyle/>
          <a:p>
            <a:endPar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endParaRPr lang="nl-NL"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marL="0" indent="0">
              <a:buNone/>
            </a:pPr>
            <a:r>
              <a:rPr lang="nl-NL"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VIB/VHT in Hanen</a:t>
            </a:r>
            <a:endParaRPr lang="nl-NL"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270835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esje">
  <a:themeElements>
    <a:clrScheme name="Briesj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iesj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iesj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Briesje.thmx</Template>
  <TotalTime>394</TotalTime>
  <Words>943</Words>
  <Application>Microsoft Macintosh PowerPoint</Application>
  <PresentationFormat>Diavoorstelling (4:3)</PresentationFormat>
  <Paragraphs>179</Paragraphs>
  <Slides>10</Slides>
  <Notes>9</Notes>
  <HiddenSlides>0</HiddenSlides>
  <MMClips>0</MMClips>
  <ScaleCrop>false</ScaleCrop>
  <HeadingPairs>
    <vt:vector size="6" baseType="variant">
      <vt:variant>
        <vt:lpstr>Thema</vt:lpstr>
      </vt:variant>
      <vt:variant>
        <vt:i4>1</vt:i4>
      </vt:variant>
      <vt:variant>
        <vt:lpstr>Koppelingen</vt:lpstr>
      </vt:variant>
      <vt:variant>
        <vt:i4>3</vt:i4>
      </vt:variant>
      <vt:variant>
        <vt:lpstr>Diatitels</vt:lpstr>
      </vt:variant>
      <vt:variant>
        <vt:i4>10</vt:i4>
      </vt:variant>
    </vt:vector>
  </HeadingPairs>
  <TitlesOfParts>
    <vt:vector size="14" baseType="lpstr">
      <vt:lpstr>Briesje</vt:lpstr>
      <vt:lpstr>Macintosh HD:Users:leensoetaert:Downloads:poster kerninhoud.docx!OLE_LINK1</vt:lpstr>
      <vt:lpstr>Macintosh HD:Users:leensoetaert:Downloads:poster kerninhoud.docx!OLE_LINK2</vt:lpstr>
      <vt:lpstr>Macintosh HD:Users:leensoetaert:Downloads:poster kerninhoud.docx!OLE_LINK3</vt:lpstr>
      <vt:lpstr>          </vt:lpstr>
      <vt:lpstr>PowerPoint-presentatie</vt:lpstr>
      <vt:lpstr>Agenda</vt:lpstr>
      <vt:lpstr>  </vt:lpstr>
      <vt:lpstr>PowerPoint-presentatie</vt:lpstr>
      <vt:lpstr>Interactie als verbinding</vt:lpstr>
      <vt:lpstr>Mathias</vt:lpstr>
      <vt:lpstr>VIB/VHT in Hanen</vt:lpstr>
      <vt:lpstr>Caro</vt:lpstr>
      <vt:lpstr>VIB/VHT en Hanen</vt:lpstr>
    </vt:vector>
  </TitlesOfParts>
  <Company>thuis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VIB/VHT                  Hanen</dc:title>
  <dc:creator>leen soetaert</dc:creator>
  <cp:lastModifiedBy>leen soetaert</cp:lastModifiedBy>
  <cp:revision>73</cp:revision>
  <cp:lastPrinted>2011-10-24T07:47:33Z</cp:lastPrinted>
  <dcterms:created xsi:type="dcterms:W3CDTF">2011-06-24T13:06:28Z</dcterms:created>
  <dcterms:modified xsi:type="dcterms:W3CDTF">2011-11-10T07:05:50Z</dcterms:modified>
</cp:coreProperties>
</file>