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90" r:id="rId3"/>
    <p:sldId id="257" r:id="rId4"/>
    <p:sldId id="258" r:id="rId5"/>
    <p:sldId id="259" r:id="rId6"/>
    <p:sldId id="260" r:id="rId7"/>
    <p:sldId id="287" r:id="rId8"/>
    <p:sldId id="262" r:id="rId9"/>
    <p:sldId id="263" r:id="rId10"/>
    <p:sldId id="265" r:id="rId11"/>
    <p:sldId id="266" r:id="rId12"/>
    <p:sldId id="288" r:id="rId13"/>
    <p:sldId id="267" r:id="rId14"/>
    <p:sldId id="269" r:id="rId15"/>
    <p:sldId id="271" r:id="rId16"/>
    <p:sldId id="274" r:id="rId17"/>
    <p:sldId id="275" r:id="rId18"/>
    <p:sldId id="277" r:id="rId19"/>
    <p:sldId id="279" r:id="rId20"/>
    <p:sldId id="282" r:id="rId21"/>
    <p:sldId id="276" r:id="rId22"/>
    <p:sldId id="278" r:id="rId23"/>
    <p:sldId id="281" r:id="rId24"/>
    <p:sldId id="280" r:id="rId25"/>
    <p:sldId id="283" r:id="rId26"/>
    <p:sldId id="284" r:id="rId27"/>
    <p:sldId id="285" r:id="rId28"/>
    <p:sldId id="286" r:id="rId29"/>
    <p:sldId id="289" r:id="rId30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4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745" autoAdjust="0"/>
  </p:normalViewPr>
  <p:slideViewPr>
    <p:cSldViewPr>
      <p:cViewPr varScale="1">
        <p:scale>
          <a:sx n="78" d="100"/>
          <a:sy n="78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484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78465C-BC14-4C66-8500-A846474D2DC0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20EA00-DDF3-4581-AF1D-29C025415FDB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smtClean="0"/>
              <a:t>Voorstelling van mezelf…</a:t>
            </a:r>
            <a:endParaRPr lang="nl-BE" smtClean="0"/>
          </a:p>
        </p:txBody>
      </p:sp>
      <p:sp>
        <p:nvSpPr>
          <p:cNvPr id="1536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2B0EF0-E3B8-403A-B1BA-AC04B15CDE91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smtClean="0"/>
              <a:t>Beelden van mama die dit verwoordt</a:t>
            </a:r>
          </a:p>
        </p:txBody>
      </p:sp>
      <p:sp>
        <p:nvSpPr>
          <p:cNvPr id="512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D2FB84-97D8-4D5C-9FD5-2D10730B9E9D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>
              <a:latin typeface="Arial" charset="0"/>
              <a:cs typeface="Arial" charset="0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EEDE6-8A7C-41AF-BEDA-F3A78B2DD06B}" type="slidenum">
              <a:rPr lang="nl-NL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nl-NL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smtClean="0"/>
              <a:t>Hoe slecht situatie ook gaat en ervaren wordt…</a:t>
            </a:r>
            <a:endParaRPr lang="nl-BE" smtClean="0"/>
          </a:p>
        </p:txBody>
      </p:sp>
      <p:sp>
        <p:nvSpPr>
          <p:cNvPr id="2355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A7179B-F95E-4173-A587-8701F604AF22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smtClean="0"/>
              <a:t>Video van Eline en haar mama tijdens spel</a:t>
            </a:r>
          </a:p>
        </p:txBody>
      </p:sp>
      <p:sp>
        <p:nvSpPr>
          <p:cNvPr id="256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17B90-3446-4567-BD85-96E45AF4D38D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smtClean="0"/>
              <a:t>Het aktief beleven van die gevoelens bij mama</a:t>
            </a:r>
            <a:endParaRPr lang="nl-BE" smtClean="0"/>
          </a:p>
        </p:txBody>
      </p:sp>
      <p:sp>
        <p:nvSpPr>
          <p:cNvPr id="2867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8D2DC5-2F0B-44CC-A7A3-4C5F2C360AA7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smtClean="0"/>
              <a:t>Beelden van Eline waar ze het gebaar van gedaan doet</a:t>
            </a:r>
            <a:endParaRPr lang="nl-BE" smtClean="0"/>
          </a:p>
        </p:txBody>
      </p:sp>
      <p:sp>
        <p:nvSpPr>
          <p:cNvPr id="3072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45962C-7C19-417C-8549-3119B5B5384D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smtClean="0"/>
              <a:t>Beeld van mama die dit ontdekt en het wil delen met opa</a:t>
            </a:r>
            <a:endParaRPr lang="nl-BE" smtClean="0"/>
          </a:p>
        </p:txBody>
      </p:sp>
      <p:sp>
        <p:nvSpPr>
          <p:cNvPr id="3481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6A4D9D-FB8B-49D1-8F27-3CC060DE1A81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BE" smtClean="0"/>
              <a:t>Beelden waar mama van Eline veel moeite doet om met Eline te spelen.</a:t>
            </a:r>
            <a:endParaRPr lang="nl-BE" smtClean="0"/>
          </a:p>
        </p:txBody>
      </p:sp>
      <p:sp>
        <p:nvSpPr>
          <p:cNvPr id="3686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2A6AA2-DFD6-4496-8ABF-7B586A3B0E88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smtClean="0"/>
              <a:t>Beeld van mama van Eline waar de initiatieven van Eline juist worden aangevoeld en ontvangen.</a:t>
            </a:r>
          </a:p>
        </p:txBody>
      </p:sp>
      <p:sp>
        <p:nvSpPr>
          <p:cNvPr id="3993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0E5C47-9C48-49D0-A714-32CF8282E5A3}" type="slidenum">
              <a:rPr lang="nl-B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C452-8140-426B-A759-0B46717DB459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51AB4-F22F-4C77-9905-E094A0369B3D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E763A-90C4-4C1C-A2AA-1E1FAF699E45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67FC2-F8AF-4C8D-B6F7-5B3B278DC6FB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9AF7D-452D-4F9F-8B53-5D5B8B033126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3353C-CB51-41DB-94AC-20DC7A0B49F7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40D05-5ADF-4206-9B2F-72A253B3DC68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E0CD2-EA75-4A55-A8AB-B83D20EDC2E1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D662-AFFC-4284-8E13-FE03C36413D4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CEF76-2DC7-4E89-B259-509A2D06CC3F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72D3D-E146-4B38-A7AA-2EE578FE654E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65AB2-EF45-45D3-80B8-BE1CB4AC4362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0EAF-619B-480C-81C2-BD162CF1C248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0429-37EE-4A98-996A-2B5B62F765A6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743A1-A79F-422F-A24C-7B346008BEAA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20C03-0D98-4425-90CE-9C47654CD0C1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C11BE-E2CF-49D0-802D-7E179C58DE60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99EAD-98B7-4388-9B89-8A521F7D6A65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12063-ECBC-4A10-95EA-2898CC8C2824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7496E-F001-478E-8A42-C51FBE2E4DAA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2FA7-45CB-4E85-A413-A6BD6FBDB0B1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98F32-C117-416C-A793-CB0F8E54340D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D46D2C-897C-46FA-A9C7-23B1C8A4AAF4}" type="datetimeFigureOut">
              <a:rPr lang="nl-BE"/>
              <a:pPr>
                <a:defRPr/>
              </a:pPr>
              <a:t>24/10/2011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7D1A2B-223D-4BA1-999D-7D37A0BFDBB9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Activeren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behulp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B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BE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BE" dirty="0" smtClean="0"/>
              <a:t>An </a:t>
            </a:r>
            <a:r>
              <a:rPr lang="fr-BE" dirty="0" err="1" smtClean="0"/>
              <a:t>Verstappen</a:t>
            </a:r>
            <a:r>
              <a:rPr lang="fr-BE" dirty="0" smtClean="0"/>
              <a:t> (</a:t>
            </a:r>
            <a:r>
              <a:rPr lang="fr-BE" dirty="0" err="1" smtClean="0"/>
              <a:t>Thuisbegeleidster</a:t>
            </a:r>
            <a:r>
              <a:rPr lang="fr-BE" dirty="0" smtClean="0"/>
              <a:t> BDT)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belang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die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Vib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laat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geslaagd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contact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omdat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emoties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sterk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gaan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spelen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geactiveerd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worden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plezierige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contactmomenten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bekrachtigen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die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positieve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gevoelens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laten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weer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genieten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elkaar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/>
              <a:t/>
            </a:r>
            <a:br>
              <a:rPr lang="fr-BE" b="1" dirty="0" smtClean="0"/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mama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zien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geslaagd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contact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/>
              <a:t/>
            </a:r>
            <a:br>
              <a:rPr lang="fr-BE" b="1" dirty="0" smtClean="0"/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rond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contactinitiatieven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kinderen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beperking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Is de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biologische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uitrusting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om contact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maken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soms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beperkter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vb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ASS,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motorische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beperking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,…).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ook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hun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arsenaal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aan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mogelijkheden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om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aktief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contact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vragen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kleiner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Bovendien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zijn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hun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initiatieven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tot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contact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vaak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moeilijker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herkennen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begrijpen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voor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omgeving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Belang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die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videobeelden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Via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kunnen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contactinitiatieven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beperking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uitvergroten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Door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aktief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laten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mee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kijken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naar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die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helpen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om de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signalen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hun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gaan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ontdekken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/>
              <a:t/>
            </a:r>
            <a:br>
              <a:rPr lang="fr-BE" b="1" dirty="0" smtClean="0"/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rond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aktief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ontdekken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signalen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tot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contact 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/>
              <a:t/>
            </a:r>
            <a:br>
              <a:rPr lang="fr-BE" b="1" dirty="0" smtClean="0"/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1 rond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aktief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gericht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zijn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op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scheppen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goede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sfeer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kinderen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beperking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Ontstaat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er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echter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meer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stress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zijn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soms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meer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kwetsbaar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Worden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soms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onzeker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hebben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soms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gevoel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falen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Hebben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soms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moeite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om die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initiatieven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voelen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vallen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dan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stil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reageren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onzeker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/>
              <a:t/>
            </a:r>
            <a:br>
              <a:rPr lang="fr-BE" b="1" dirty="0" smtClean="0"/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2 rond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aktief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gericht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zijn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op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scheppen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goede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sfeer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Activerend terugkijken is gericht op :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nl-BE" smtClean="0">
              <a:solidFill>
                <a:srgbClr val="376092"/>
              </a:solidFill>
            </a:endParaRPr>
          </a:p>
          <a:p>
            <a:pPr eaLnBrk="1" hangingPunct="1"/>
            <a:r>
              <a:rPr lang="nl-BE" smtClean="0">
                <a:solidFill>
                  <a:srgbClr val="376092"/>
                </a:solidFill>
              </a:rPr>
              <a:t>Het activeren van een belevingsverandering bij ouders.</a:t>
            </a:r>
            <a:endParaRPr lang="nl-BE" smtClean="0"/>
          </a:p>
          <a:p>
            <a:pPr eaLnBrk="1" hangingPunct="1"/>
            <a:r>
              <a:rPr lang="nl-BE" smtClean="0">
                <a:solidFill>
                  <a:srgbClr val="376092"/>
                </a:solidFill>
              </a:rPr>
              <a:t>Het activeren en versterken van de eigen krachten van ouders.</a:t>
            </a:r>
          </a:p>
          <a:p>
            <a:pPr eaLnBrk="1" hangingPunct="1"/>
            <a:r>
              <a:rPr lang="nl-BE" smtClean="0">
                <a:solidFill>
                  <a:srgbClr val="376092"/>
                </a:solidFill>
              </a:rPr>
              <a:t>Het activeren van het zelfoplossend vermogen van ouders.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b="1" smtClean="0">
                <a:solidFill>
                  <a:srgbClr val="2A64AA"/>
                </a:solidFill>
              </a:rPr>
              <a:t>Doel van deze workshop :</a:t>
            </a:r>
            <a:endParaRPr lang="nl-NL" b="1" smtClean="0">
              <a:solidFill>
                <a:srgbClr val="2A64AA"/>
              </a:solidFill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BE" smtClean="0">
              <a:solidFill>
                <a:schemeClr val="tx2"/>
              </a:solidFill>
            </a:endParaRPr>
          </a:p>
          <a:p>
            <a:pPr eaLnBrk="1" hangingPunct="1"/>
            <a:r>
              <a:rPr lang="nl-BE" b="1" smtClean="0">
                <a:solidFill>
                  <a:srgbClr val="2A64AA"/>
                </a:solidFill>
              </a:rPr>
              <a:t>Waarom</a:t>
            </a:r>
            <a:r>
              <a:rPr lang="nl-BE" smtClean="0">
                <a:solidFill>
                  <a:srgbClr val="2A64AA"/>
                </a:solidFill>
              </a:rPr>
              <a:t> activeren we ouders binnen de terugkijk ?</a:t>
            </a:r>
          </a:p>
          <a:p>
            <a:pPr eaLnBrk="1" hangingPunct="1">
              <a:buFont typeface="Arial" charset="0"/>
              <a:buNone/>
            </a:pPr>
            <a:endParaRPr lang="nl-BE" smtClean="0">
              <a:solidFill>
                <a:srgbClr val="2A64AA"/>
              </a:solidFill>
            </a:endParaRPr>
          </a:p>
          <a:p>
            <a:pPr eaLnBrk="1" hangingPunct="1"/>
            <a:r>
              <a:rPr lang="nl-BE" b="1" smtClean="0">
                <a:solidFill>
                  <a:srgbClr val="2A64AA"/>
                </a:solidFill>
              </a:rPr>
              <a:t>Hoe</a:t>
            </a:r>
            <a:r>
              <a:rPr lang="nl-BE" smtClean="0">
                <a:solidFill>
                  <a:srgbClr val="2A64AA"/>
                </a:solidFill>
              </a:rPr>
              <a:t> activeren we ouders binnen de terugkijk?</a:t>
            </a:r>
            <a:endParaRPr lang="nl-NL" smtClean="0">
              <a:solidFill>
                <a:srgbClr val="2A64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Videobeeld rond het activeren van de verandering van de beleving bij ouders.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Belang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werken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geslaagde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interacties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helpen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om hun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bekwaamheid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te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aktief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bekijken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beelden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via microanalyse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maakt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krachten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meer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zichtbaar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Opvoedingsvaardigheden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worden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hierdoor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bekrachtigd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uitgebreid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naar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moeilijke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momenten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/>
              <a:t/>
            </a:r>
            <a:br>
              <a:rPr lang="fr-BE" b="1" dirty="0" smtClean="0"/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mama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die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haar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krachten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herkent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b="1" dirty="0" smtClean="0"/>
              <a:t/>
            </a:r>
            <a:br>
              <a:rPr lang="nl-BE" b="1" dirty="0" smtClean="0"/>
            </a:b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Videobeeld  rond de </a:t>
            </a:r>
            <a:r>
              <a:rPr lang="nl-BE" b="1" dirty="0" err="1" smtClean="0">
                <a:solidFill>
                  <a:schemeClr val="accent1">
                    <a:lumMod val="75000"/>
                  </a:schemeClr>
                </a:solidFill>
              </a:rPr>
              <a:t>activatie</a:t>
            </a: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 van het zelfoplossend vermogen van ouders.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Welke principes hanteren we bij het terugkijken ?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nl-B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Afstemming tussen ouders en begeleider.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Vertrekken vanuit de vraag van de ouders.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We geven ouders het eerste woord.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De beelden laten spreken en verwoorden wat we zien vanuit het kind.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We laten ouders hun krachten </a:t>
            </a:r>
            <a:r>
              <a:rPr lang="nl-BE" i="1" dirty="0" smtClean="0">
                <a:solidFill>
                  <a:schemeClr val="accent1">
                    <a:lumMod val="75000"/>
                  </a:schemeClr>
                </a:solidFill>
              </a:rPr>
              <a:t>zien.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Hoe activeren we ouders bij de terugkijk ?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nl-B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Vragen stellen:-open vragen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 			         	 -halve vragen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Tijd geven om te antwoorden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Ontvangstbevestiging geven/vragen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Kring maken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Prettig leiding geven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Videobeeld rond vraagstelling ter </a:t>
            </a:r>
            <a:r>
              <a:rPr lang="nl-BE" b="1" dirty="0" err="1" smtClean="0">
                <a:solidFill>
                  <a:schemeClr val="accent1">
                    <a:lumMod val="75000"/>
                  </a:schemeClr>
                </a:solidFill>
              </a:rPr>
              <a:t>activatie</a:t>
            </a: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 van de ouders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Effect van activerend terugkijken :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178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nl-BE" smtClean="0"/>
          </a:p>
          <a:p>
            <a:pPr eaLnBrk="1" hangingPunct="1">
              <a:buFont typeface="Arial" charset="0"/>
              <a:buNone/>
            </a:pPr>
            <a:r>
              <a:rPr lang="nl-BE" smtClean="0">
                <a:solidFill>
                  <a:srgbClr val="376092"/>
                </a:solidFill>
              </a:rPr>
              <a:t>	Beelden spreken tot je hart en brengen een </a:t>
            </a:r>
          </a:p>
          <a:p>
            <a:pPr eaLnBrk="1" hangingPunct="1">
              <a:buFont typeface="Arial" charset="0"/>
              <a:buNone/>
            </a:pPr>
            <a:r>
              <a:rPr lang="nl-BE" smtClean="0">
                <a:solidFill>
                  <a:srgbClr val="376092"/>
                </a:solidFill>
              </a:rPr>
              <a:t>	verandering in de relatie met zich mee, </a:t>
            </a:r>
          </a:p>
          <a:p>
            <a:pPr eaLnBrk="1" hangingPunct="1">
              <a:buFont typeface="Arial" charset="0"/>
              <a:buNone/>
            </a:pPr>
            <a:r>
              <a:rPr lang="nl-BE" smtClean="0">
                <a:solidFill>
                  <a:srgbClr val="376092"/>
                </a:solidFill>
              </a:rPr>
              <a:t>	waardoor er een nieuwe dynamiek kan ontstaan.</a:t>
            </a:r>
          </a:p>
          <a:p>
            <a:pPr eaLnBrk="1" hangingPunct="1">
              <a:buFont typeface="Arial" charset="0"/>
              <a:buNone/>
            </a:pPr>
            <a:endParaRPr lang="fr-BE" smtClean="0"/>
          </a:p>
          <a:p>
            <a:pPr eaLnBrk="1" hangingPunct="1">
              <a:buFont typeface="Arial" charset="0"/>
              <a:buNone/>
            </a:pPr>
            <a:endParaRPr lang="fr-BE" smtClean="0"/>
          </a:p>
          <a:p>
            <a:pPr eaLnBrk="1" hangingPunct="1">
              <a:buFont typeface="Arial" charset="0"/>
              <a:buNone/>
            </a:pPr>
            <a:endParaRPr lang="nl-BE" smtClean="0"/>
          </a:p>
          <a:p>
            <a:pPr eaLnBrk="1" hangingPunct="1"/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b="1" dirty="0" smtClean="0"/>
              <a:t/>
            </a:r>
            <a:br>
              <a:rPr lang="nl-BE" b="1" dirty="0" smtClean="0"/>
            </a:br>
            <a:r>
              <a:rPr lang="nl-BE" b="1" dirty="0" smtClean="0">
                <a:solidFill>
                  <a:schemeClr val="accent1">
                    <a:lumMod val="75000"/>
                  </a:schemeClr>
                </a:solidFill>
              </a:rPr>
              <a:t>Videobeeld ter bevestiging dat beelden meer zeggen dan duizend woorden!!!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b="1" smtClean="0">
                <a:solidFill>
                  <a:srgbClr val="2A64AA"/>
                </a:solidFill>
              </a:rPr>
              <a:t>Einde</a:t>
            </a:r>
            <a:endParaRPr lang="nl-NL" b="1" smtClean="0">
              <a:solidFill>
                <a:srgbClr val="2A64AA"/>
              </a:solidFill>
            </a:endParaRPr>
          </a:p>
        </p:txBody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smtClean="0">
                <a:solidFill>
                  <a:srgbClr val="2A64AA"/>
                </a:solidFill>
              </a:rPr>
              <a:t>Met speciale dank aan de ouders van Eline om deze videobeelden te mogen gebruiken.</a:t>
            </a:r>
          </a:p>
          <a:p>
            <a:pPr eaLnBrk="1" hangingPunct="1"/>
            <a:endParaRPr lang="nl-BE" smtClean="0">
              <a:solidFill>
                <a:srgbClr val="2A64AA"/>
              </a:solidFill>
            </a:endParaRPr>
          </a:p>
          <a:p>
            <a:pPr eaLnBrk="1" hangingPunct="1"/>
            <a:r>
              <a:rPr lang="nl-BE" smtClean="0">
                <a:solidFill>
                  <a:srgbClr val="2A64AA"/>
                </a:solidFill>
              </a:rPr>
              <a:t>Vragen ???</a:t>
            </a:r>
          </a:p>
          <a:p>
            <a:pPr eaLnBrk="1" hangingPunct="1"/>
            <a:endParaRPr lang="nl-BE" smtClean="0">
              <a:solidFill>
                <a:srgbClr val="2A64AA"/>
              </a:solidFill>
            </a:endParaRPr>
          </a:p>
          <a:p>
            <a:pPr eaLnBrk="1" hangingPunct="1"/>
            <a:r>
              <a:rPr lang="nl-BE" smtClean="0">
                <a:solidFill>
                  <a:srgbClr val="2A64AA"/>
                </a:solidFill>
              </a:rPr>
              <a:t>Nog een boeiende dag verder !!!</a:t>
            </a:r>
            <a:endParaRPr lang="nl-NL" smtClean="0">
              <a:solidFill>
                <a:srgbClr val="2A64A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Kern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de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methodiek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1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BE" sz="3000" smtClean="0">
                <a:solidFill>
                  <a:srgbClr val="376092"/>
                </a:solidFill>
              </a:rPr>
              <a:t>Vht/Vib is gericht op het herstel of het ondersteunen van het contact en de communicatie tussen ouder en kind.</a:t>
            </a:r>
          </a:p>
          <a:p>
            <a:pPr eaLnBrk="1" hangingPunct="1">
              <a:lnSpc>
                <a:spcPct val="80000"/>
              </a:lnSpc>
            </a:pPr>
            <a:endParaRPr lang="fr-BE" sz="3000" smtClean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BE" sz="3000" smtClean="0">
                <a:solidFill>
                  <a:srgbClr val="376092"/>
                </a:solidFill>
              </a:rPr>
              <a:t>Om zo een verbetering te brengen in de opvoedingsrelatie,</a:t>
            </a:r>
          </a:p>
          <a:p>
            <a:pPr eaLnBrk="1" hangingPunct="1">
              <a:lnSpc>
                <a:spcPct val="80000"/>
              </a:lnSpc>
            </a:pPr>
            <a:endParaRPr lang="fr-BE" sz="3000" smtClean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BE" sz="3000" smtClean="0">
                <a:solidFill>
                  <a:srgbClr val="376092"/>
                </a:solidFill>
              </a:rPr>
              <a:t>Zodat </a:t>
            </a:r>
            <a:r>
              <a:rPr lang="fr-BE" sz="3000" b="1" smtClean="0">
                <a:solidFill>
                  <a:srgbClr val="376092"/>
                </a:solidFill>
              </a:rPr>
              <a:t>kinderen</a:t>
            </a:r>
            <a:r>
              <a:rPr lang="fr-BE" sz="3000" smtClean="0">
                <a:solidFill>
                  <a:srgbClr val="376092"/>
                </a:solidFill>
              </a:rPr>
              <a:t> zo goed mogelijk ondersteund worden in hun ontwikkeling en </a:t>
            </a:r>
            <a:r>
              <a:rPr lang="fr-BE" sz="3000" b="1" smtClean="0">
                <a:solidFill>
                  <a:srgbClr val="376092"/>
                </a:solidFill>
              </a:rPr>
              <a:t>ouders</a:t>
            </a:r>
            <a:r>
              <a:rPr lang="fr-BE" sz="3000" smtClean="0">
                <a:solidFill>
                  <a:srgbClr val="376092"/>
                </a:solidFill>
              </a:rPr>
              <a:t> zich beter, en ook sterker voelen in hun rol als ouder.</a:t>
            </a:r>
            <a:endParaRPr lang="nl-BE" sz="3000" smtClean="0">
              <a:solidFill>
                <a:srgbClr val="3760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Die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basiscommunicatie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kan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worden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verstoord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door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allerlei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stressfactoren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Vroeggeboorte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ziekte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,…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Moeilijk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gedrag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moeilijke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situaties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Chronische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ziekte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Ontwikkelingsproblemen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Handicap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Met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ib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vht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gaan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we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natuurlijke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intuïtieve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oudergedrag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activeren</a:t>
            </a:r>
            <a:endParaRPr lang="fr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zelfoplossend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vermogen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vergroten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Aanknoping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met de 5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uitgangspunten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vib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vht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activeren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2"/>
          <p:cNvSpPr>
            <a:spLocks noChangeShapeType="1"/>
          </p:cNvSpPr>
          <p:nvPr/>
        </p:nvSpPr>
        <p:spPr bwMode="auto">
          <a:xfrm>
            <a:off x="4500563" y="333375"/>
            <a:ext cx="431800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06" name="Line 3"/>
          <p:cNvSpPr>
            <a:spLocks noChangeShapeType="1"/>
          </p:cNvSpPr>
          <p:nvPr/>
        </p:nvSpPr>
        <p:spPr bwMode="auto">
          <a:xfrm flipH="1">
            <a:off x="4067175" y="333375"/>
            <a:ext cx="433388" cy="10080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 flipH="1" flipV="1">
            <a:off x="4500563" y="5084763"/>
            <a:ext cx="352742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6877050" y="4508500"/>
            <a:ext cx="1150938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1331913" y="5084763"/>
            <a:ext cx="31686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>
            <a:off x="1331913" y="4508500"/>
            <a:ext cx="1008062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4500563" y="2205038"/>
            <a:ext cx="2447925" cy="2160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>
              <a:latin typeface="Calibri" pitchFamily="34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1908175" y="2349500"/>
            <a:ext cx="2665413" cy="2159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>
              <a:latin typeface="Calibri" pitchFamily="34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179388" y="1844675"/>
            <a:ext cx="2232025" cy="7921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Kinderen nemen</a:t>
            </a:r>
          </a:p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vanaf de geboorte</a:t>
            </a:r>
          </a:p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contactinitiatieven</a:t>
            </a:r>
            <a:r>
              <a:rPr lang="nl-BE">
                <a:latin typeface="Calibri" pitchFamily="34" charset="0"/>
              </a:rPr>
              <a:t> </a:t>
            </a:r>
            <a:endParaRPr lang="nl-NL">
              <a:latin typeface="Calibri" pitchFamily="34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6659563" y="1844675"/>
            <a:ext cx="2089150" cy="7921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Actief en intuïtief</a:t>
            </a:r>
          </a:p>
          <a:p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ouderschap</a:t>
            </a:r>
            <a:endParaRPr lang="nl-NL" sz="1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971550" y="5157788"/>
            <a:ext cx="1944688" cy="7921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Behoefte aan</a:t>
            </a:r>
          </a:p>
          <a:p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aandacht en </a:t>
            </a:r>
          </a:p>
          <a:p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contact</a:t>
            </a:r>
            <a:endParaRPr lang="nl-NL" sz="1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6516688" y="5229225"/>
            <a:ext cx="2016125" cy="7921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Positieve sfeer en</a:t>
            </a:r>
          </a:p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geslaagd contact</a:t>
            </a:r>
            <a:endParaRPr lang="nl-NL" sz="1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3492500" y="476250"/>
            <a:ext cx="1800225" cy="8413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Fundamentele </a:t>
            </a:r>
          </a:p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Betrokkenheid</a:t>
            </a:r>
          </a:p>
          <a:p>
            <a:pPr algn="ctr"/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tussen ouder en kind</a:t>
            </a:r>
            <a:endParaRPr lang="nl-NL" sz="1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1619250" y="2924175"/>
            <a:ext cx="2663825" cy="1585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>
                <a:latin typeface="Calibri" pitchFamily="34" charset="0"/>
              </a:rPr>
              <a:t>Contact/exploratiebehoefte</a:t>
            </a:r>
          </a:p>
          <a:p>
            <a:pPr algn="ctr"/>
            <a:endParaRPr lang="nl-BE">
              <a:latin typeface="Calibri" pitchFamily="34" charset="0"/>
            </a:endParaRPr>
          </a:p>
          <a:p>
            <a:pPr algn="ctr"/>
            <a:endParaRPr lang="nl-BE">
              <a:latin typeface="Calibri" pitchFamily="34" charset="0"/>
            </a:endParaRPr>
          </a:p>
          <a:p>
            <a:pPr algn="ctr"/>
            <a:endParaRPr lang="nl-BE">
              <a:solidFill>
                <a:schemeClr val="accent1"/>
              </a:solidFill>
              <a:latin typeface="Calibri" pitchFamily="34" charset="0"/>
            </a:endParaRPr>
          </a:p>
          <a:p>
            <a:pPr algn="ctr"/>
            <a:r>
              <a:rPr lang="nl-BE">
                <a:latin typeface="Calibri" pitchFamily="34" charset="0"/>
              </a:rPr>
              <a:t>Hechting/ontwikkeling</a:t>
            </a:r>
            <a:endParaRPr lang="nl-NL">
              <a:latin typeface="Calibri" pitchFamily="34" charset="0"/>
            </a:endParaRP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4643438" y="2924175"/>
            <a:ext cx="3024187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latin typeface="Calibri" pitchFamily="34" charset="0"/>
            </a:endParaRPr>
          </a:p>
          <a:p>
            <a:pPr algn="ctr"/>
            <a:r>
              <a:rPr lang="nl-BE">
                <a:latin typeface="Calibri" pitchFamily="34" charset="0"/>
              </a:rPr>
              <a:t>Sensitiviteit/ empathie</a:t>
            </a:r>
          </a:p>
          <a:p>
            <a:pPr algn="ctr"/>
            <a:endParaRPr lang="nl-BE">
              <a:latin typeface="Calibri" pitchFamily="34" charset="0"/>
            </a:endParaRPr>
          </a:p>
          <a:p>
            <a:pPr algn="ctr"/>
            <a:endParaRPr lang="nl-BE">
              <a:latin typeface="Calibri" pitchFamily="34" charset="0"/>
            </a:endParaRPr>
          </a:p>
          <a:p>
            <a:pPr algn="ctr"/>
            <a:endParaRPr lang="nl-BE">
              <a:latin typeface="Calibri" pitchFamily="34" charset="0"/>
            </a:endParaRPr>
          </a:p>
          <a:p>
            <a:pPr algn="ctr"/>
            <a:r>
              <a:rPr lang="nl-BE">
                <a:latin typeface="Calibri" pitchFamily="34" charset="0"/>
              </a:rPr>
              <a:t>Responsiviteit/ ondersteuning</a:t>
            </a:r>
          </a:p>
          <a:p>
            <a:pPr algn="ctr"/>
            <a:endParaRPr lang="nl-NL">
              <a:latin typeface="Calibri" pitchFamily="34" charset="0"/>
            </a:endParaRP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1763713" y="3357563"/>
            <a:ext cx="5832475" cy="7921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>
                <a:solidFill>
                  <a:schemeClr val="bg1"/>
                </a:solidFill>
                <a:latin typeface="Calibri" pitchFamily="34" charset="0"/>
              </a:rPr>
              <a:t>AFSTEMMING</a:t>
            </a:r>
          </a:p>
          <a:p>
            <a:pPr algn="ctr"/>
            <a:endParaRPr lang="nl-BE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nl-BE">
                <a:solidFill>
                  <a:schemeClr val="bg1"/>
                </a:solidFill>
                <a:latin typeface="Calibri" pitchFamily="34" charset="0"/>
              </a:rPr>
              <a:t>INTERACTIE</a:t>
            </a:r>
            <a:endParaRPr lang="nl-NL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>
            <a:off x="4427538" y="3716338"/>
            <a:ext cx="576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H="1">
            <a:off x="3924300" y="3716338"/>
            <a:ext cx="5032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1835150" y="3429000"/>
            <a:ext cx="79533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BE" sz="1200">
              <a:latin typeface="Calibri" pitchFamily="34" charset="0"/>
            </a:endParaRPr>
          </a:p>
          <a:p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Initiatief</a:t>
            </a:r>
          </a:p>
          <a:p>
            <a:endParaRPr lang="nl-BE" sz="1400">
              <a:solidFill>
                <a:schemeClr val="bg1"/>
              </a:solidFill>
              <a:latin typeface="Calibri" pitchFamily="34" charset="0"/>
            </a:endParaRPr>
          </a:p>
          <a:p>
            <a:endParaRPr lang="nl-NL">
              <a:latin typeface="Calibri" pitchFamily="34" charset="0"/>
            </a:endParaRP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6516688" y="3644900"/>
            <a:ext cx="1403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>
                <a:solidFill>
                  <a:schemeClr val="bg1"/>
                </a:solidFill>
                <a:latin typeface="Calibri" pitchFamily="34" charset="0"/>
              </a:rPr>
              <a:t>Ontvangst</a:t>
            </a:r>
          </a:p>
          <a:p>
            <a:endParaRPr lang="nl-BE" sz="1400">
              <a:solidFill>
                <a:schemeClr val="bg1"/>
              </a:solidFill>
              <a:latin typeface="Calibri" pitchFamily="34" charset="0"/>
            </a:endParaRPr>
          </a:p>
          <a:p>
            <a:endParaRPr lang="nl-NL" sz="1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 flipV="1">
            <a:off x="2124075" y="393382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>
            <a:off x="2124075" y="335756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 flipV="1">
            <a:off x="6948488" y="393382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28" name="Line 25"/>
          <p:cNvSpPr>
            <a:spLocks noChangeShapeType="1"/>
          </p:cNvSpPr>
          <p:nvPr/>
        </p:nvSpPr>
        <p:spPr bwMode="auto">
          <a:xfrm>
            <a:off x="6948488" y="335756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29" name="Line 26"/>
          <p:cNvSpPr>
            <a:spLocks noChangeShapeType="1"/>
          </p:cNvSpPr>
          <p:nvPr/>
        </p:nvSpPr>
        <p:spPr bwMode="auto">
          <a:xfrm flipH="1">
            <a:off x="3059113" y="3573463"/>
            <a:ext cx="720725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>
            <a:off x="5580063" y="3573463"/>
            <a:ext cx="576262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2771775" y="23495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latin typeface="Calibri" pitchFamily="34" charset="0"/>
              </a:rPr>
              <a:t>kind</a:t>
            </a:r>
            <a:endParaRPr lang="nl-NL">
              <a:latin typeface="Calibri" pitchFamily="34" charset="0"/>
            </a:endParaRPr>
          </a:p>
        </p:txBody>
      </p:sp>
      <p:sp>
        <p:nvSpPr>
          <p:cNvPr id="21532" name="Text Box 29"/>
          <p:cNvSpPr txBox="1">
            <a:spLocks noChangeArrowheads="1"/>
          </p:cNvSpPr>
          <p:nvPr/>
        </p:nvSpPr>
        <p:spPr bwMode="auto">
          <a:xfrm>
            <a:off x="5848350" y="22971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latin typeface="Calibri" pitchFamily="34" charset="0"/>
              </a:rPr>
              <a:t>ouder</a:t>
            </a:r>
            <a:endParaRPr lang="nl-NL">
              <a:latin typeface="Calibri" pitchFamily="34" charset="0"/>
            </a:endParaRPr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 flipH="1">
            <a:off x="1116013" y="2708275"/>
            <a:ext cx="23764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>
            <a:off x="1116013" y="2708275"/>
            <a:ext cx="50323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 flipV="1">
            <a:off x="5724525" y="2708275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36" name="Line 33"/>
          <p:cNvSpPr>
            <a:spLocks noChangeShapeType="1"/>
          </p:cNvSpPr>
          <p:nvPr/>
        </p:nvSpPr>
        <p:spPr bwMode="auto">
          <a:xfrm flipH="1">
            <a:off x="7667625" y="2708275"/>
            <a:ext cx="792163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37" name="Line 34"/>
          <p:cNvSpPr>
            <a:spLocks noChangeShapeType="1"/>
          </p:cNvSpPr>
          <p:nvPr/>
        </p:nvSpPr>
        <p:spPr bwMode="auto">
          <a:xfrm flipV="1">
            <a:off x="3492500" y="1341438"/>
            <a:ext cx="574675" cy="136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38" name="Line 35"/>
          <p:cNvSpPr>
            <a:spLocks noChangeShapeType="1"/>
          </p:cNvSpPr>
          <p:nvPr/>
        </p:nvSpPr>
        <p:spPr bwMode="auto">
          <a:xfrm>
            <a:off x="4932363" y="1341438"/>
            <a:ext cx="792162" cy="136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39" name="Text Box 36"/>
          <p:cNvSpPr txBox="1">
            <a:spLocks noChangeArrowheads="1"/>
          </p:cNvSpPr>
          <p:nvPr/>
        </p:nvSpPr>
        <p:spPr bwMode="auto">
          <a:xfrm>
            <a:off x="5651500" y="188913"/>
            <a:ext cx="32178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400">
                <a:latin typeface="Calibri" pitchFamily="34" charset="0"/>
              </a:rPr>
              <a:t>Samenhang tussen de uitgangspunten</a:t>
            </a:r>
          </a:p>
          <a:p>
            <a:r>
              <a:rPr lang="nl-BE" sz="1400">
                <a:latin typeface="Calibri" pitchFamily="34" charset="0"/>
              </a:rPr>
              <a:t>en de kern van de methodiek</a:t>
            </a:r>
            <a:endParaRPr lang="nl-NL" sz="1400">
              <a:latin typeface="Calibri" pitchFamily="34" charset="0"/>
            </a:endParaRPr>
          </a:p>
        </p:txBody>
      </p:sp>
      <p:sp>
        <p:nvSpPr>
          <p:cNvPr id="21540" name="Text Box 38"/>
          <p:cNvSpPr txBox="1">
            <a:spLocks noChangeArrowheads="1"/>
          </p:cNvSpPr>
          <p:nvPr/>
        </p:nvSpPr>
        <p:spPr bwMode="auto">
          <a:xfrm>
            <a:off x="-92075" y="6256338"/>
            <a:ext cx="8767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>
              <a:latin typeface="Calibri" pitchFamily="34" charset="0"/>
            </a:endParaRPr>
          </a:p>
        </p:txBody>
      </p:sp>
      <p:sp>
        <p:nvSpPr>
          <p:cNvPr id="21541" name="Text Box 39"/>
          <p:cNvSpPr txBox="1">
            <a:spLocks noChangeArrowheads="1"/>
          </p:cNvSpPr>
          <p:nvPr/>
        </p:nvSpPr>
        <p:spPr bwMode="auto">
          <a:xfrm>
            <a:off x="158750" y="6283325"/>
            <a:ext cx="44910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000">
                <a:latin typeface="Calibri" pitchFamily="34" charset="0"/>
              </a:rPr>
              <a:t>Bron: Eliens M., Prinsen B.</a:t>
            </a:r>
          </a:p>
          <a:p>
            <a:r>
              <a:rPr lang="nl-BE" sz="1000">
                <a:latin typeface="Calibri" pitchFamily="34" charset="0"/>
              </a:rPr>
              <a:t>Handleiding kortdurende video-hometraining in gezinnen met jonge kinderen.</a:t>
            </a:r>
          </a:p>
          <a:p>
            <a:endParaRPr lang="nl-NL" sz="1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Fundamentele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betrokkenheid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BE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verlangen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naar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goed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contact met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elkaar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blijft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bestaan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ondanks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ingrijpende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gebeurtenissen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zijn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blij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elkaar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wanneer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goed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gaat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Ouders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ervaren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contact met hun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als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plezierig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als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zij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begrijpen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wat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er in hem/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haar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dirty="0" err="1" smtClean="0">
                <a:solidFill>
                  <a:schemeClr val="accent1">
                    <a:lumMod val="75000"/>
                  </a:schemeClr>
                </a:solidFill>
              </a:rPr>
              <a:t>omgaat</a:t>
            </a:r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Videobeeld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rond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fundamentele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betrokkenheid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het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genieten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tussen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ouder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804</Words>
  <Application>Microsoft Office PowerPoint</Application>
  <PresentationFormat>Diavoorstelling (4:3)</PresentationFormat>
  <Paragraphs>159</Paragraphs>
  <Slides>29</Slides>
  <Notes>10</Notes>
  <HiddenSlides>0</HiddenSlides>
  <MMClips>0</MMClips>
  <ScaleCrop>false</ScaleCrop>
  <HeadingPairs>
    <vt:vector size="6" baseType="variant">
      <vt:variant>
        <vt:lpstr>Gebruikte lettertypen </vt:lpstr>
      </vt:variant>
      <vt:variant>
        <vt:i4>2</vt:i4>
      </vt:variant>
      <vt:variant>
        <vt:lpstr>Ontwerpsjabloon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Office-thema</vt:lpstr>
      <vt:lpstr>Activeren van ouders met behulp van video-beelden</vt:lpstr>
      <vt:lpstr>Doel van deze workshop :</vt:lpstr>
      <vt:lpstr>Kern van de methodiek :</vt:lpstr>
      <vt:lpstr>Die basiscommunicatie kan worden verstoord door allerlei stressfactoren:</vt:lpstr>
      <vt:lpstr>Met vib/vht gaan we</vt:lpstr>
      <vt:lpstr>  Aanknoping met de 5 uitgangspunten van vib/vht bij het activeren</vt:lpstr>
      <vt:lpstr>Dia 7</vt:lpstr>
      <vt:lpstr>Fundamentele betrokkenheid:</vt:lpstr>
      <vt:lpstr> Videobeeld rond fundamentele betrokkenheid : het genieten tussen ouder en kind</vt:lpstr>
      <vt:lpstr>Het belang van die videobeelden :</vt:lpstr>
      <vt:lpstr> Videobeeld van een mama bij het zien van geslaagd contact</vt:lpstr>
      <vt:lpstr> Videobeelden rond contactinitiatieven van het kind</vt:lpstr>
      <vt:lpstr>Bij kinderen met een beperking…</vt:lpstr>
      <vt:lpstr>Belang van die videobeelden</vt:lpstr>
      <vt:lpstr> Videobeelden rond het aktief ontdekken van signalen tot contact </vt:lpstr>
      <vt:lpstr> Videobeeld 1 rond aktief gericht zijn op het scheppen van een goede sfeer. </vt:lpstr>
      <vt:lpstr>Bij kinderen met een beperking :</vt:lpstr>
      <vt:lpstr> Videobeeld 2 rond aktief gericht zijn op het scheppen van een goede sfeer.</vt:lpstr>
      <vt:lpstr>Activerend terugkijken is gericht op :</vt:lpstr>
      <vt:lpstr>  Videobeeld rond het activeren van de verandering van de beleving bij ouders.</vt:lpstr>
      <vt:lpstr>Belang van werken met beelden</vt:lpstr>
      <vt:lpstr> Videobeelden van een mama die haar krachten herkent</vt:lpstr>
      <vt:lpstr> Videobeeld  rond de activatie van het zelfoplossend vermogen van ouders.</vt:lpstr>
      <vt:lpstr>Welke principes hanteren we bij het terugkijken ?</vt:lpstr>
      <vt:lpstr>Hoe activeren we ouders bij de terugkijk ?</vt:lpstr>
      <vt:lpstr>Videobeeld rond vraagstelling ter activatie van de ouders</vt:lpstr>
      <vt:lpstr>Effect van activerend terugkijken :</vt:lpstr>
      <vt:lpstr> Videobeeld ter bevestiging dat beelden meer zeggen dan duizend woorden!!!</vt:lpstr>
      <vt:lpstr>Einde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Activeren van ouders met behulp van video-beelden</dc:title>
  <dc:creator>an.verstappen</dc:creator>
  <cp:lastModifiedBy>Verstappen Karel</cp:lastModifiedBy>
  <cp:revision>46</cp:revision>
  <dcterms:created xsi:type="dcterms:W3CDTF">2011-09-13T07:42:38Z</dcterms:created>
  <dcterms:modified xsi:type="dcterms:W3CDTF">2011-10-24T07:17:30Z</dcterms:modified>
</cp:coreProperties>
</file>