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22"/>
  </p:notesMasterIdLst>
  <p:handoutMasterIdLst>
    <p:handoutMasterId r:id="rId23"/>
  </p:handoutMasterIdLst>
  <p:sldIdLst>
    <p:sldId id="256" r:id="rId4"/>
    <p:sldId id="258" r:id="rId5"/>
    <p:sldId id="257" r:id="rId6"/>
    <p:sldId id="279" r:id="rId7"/>
    <p:sldId id="284" r:id="rId8"/>
    <p:sldId id="281" r:id="rId9"/>
    <p:sldId id="297" r:id="rId10"/>
    <p:sldId id="298" r:id="rId11"/>
    <p:sldId id="287" r:id="rId12"/>
    <p:sldId id="288" r:id="rId13"/>
    <p:sldId id="289" r:id="rId14"/>
    <p:sldId id="267" r:id="rId15"/>
    <p:sldId id="265" r:id="rId16"/>
    <p:sldId id="266" r:id="rId17"/>
    <p:sldId id="292" r:id="rId18"/>
    <p:sldId id="293" r:id="rId19"/>
    <p:sldId id="294" r:id="rId20"/>
    <p:sldId id="295" r:id="rId21"/>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30" autoAdjust="0"/>
  </p:normalViewPr>
  <p:slideViewPr>
    <p:cSldViewPr>
      <p:cViewPr>
        <p:scale>
          <a:sx n="70" d="100"/>
          <a:sy n="70" d="100"/>
        </p:scale>
        <p:origin x="-840"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A1066A-695F-4B3A-8707-2846A92E79DF}" type="datetimeFigureOut">
              <a:rPr lang="nl-BE" smtClean="0"/>
              <a:t>8/11/2011</a:t>
            </a:fld>
            <a:endParaRPr lang="nl-BE"/>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3A64F4-DCC5-44AE-A239-810449F14F70}" type="slidenum">
              <a:rPr lang="nl-BE" smtClean="0"/>
              <a:t>‹nr.›</a:t>
            </a:fld>
            <a:endParaRPr lang="nl-BE"/>
          </a:p>
        </p:txBody>
      </p:sp>
    </p:spTree>
    <p:extLst>
      <p:ext uri="{BB962C8B-B14F-4D97-AF65-F5344CB8AC3E}">
        <p14:creationId xmlns:p14="http://schemas.microsoft.com/office/powerpoint/2010/main" val="1846613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08B8F-2D92-4430-BDA7-CE9C192B0D4D}" type="datetimeFigureOut">
              <a:rPr lang="nl-BE" smtClean="0"/>
              <a:t>8/11/2011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D77DD-505A-457A-B233-D3B1FCCA8D79}" type="slidenum">
              <a:rPr lang="nl-BE" smtClean="0"/>
              <a:t>‹nr.›</a:t>
            </a:fld>
            <a:endParaRPr lang="nl-BE"/>
          </a:p>
        </p:txBody>
      </p:sp>
    </p:spTree>
    <p:extLst>
      <p:ext uri="{BB962C8B-B14F-4D97-AF65-F5344CB8AC3E}">
        <p14:creationId xmlns:p14="http://schemas.microsoft.com/office/powerpoint/2010/main" val="960287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a:t>
            </a:fld>
            <a:endParaRPr lang="nl-BE"/>
          </a:p>
        </p:txBody>
      </p:sp>
    </p:spTree>
    <p:extLst>
      <p:ext uri="{BB962C8B-B14F-4D97-AF65-F5344CB8AC3E}">
        <p14:creationId xmlns:p14="http://schemas.microsoft.com/office/powerpoint/2010/main" val="2177520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10</a:t>
            </a:fld>
            <a:endParaRPr lang="nl-BE"/>
          </a:p>
        </p:txBody>
      </p:sp>
    </p:spTree>
    <p:extLst>
      <p:ext uri="{BB962C8B-B14F-4D97-AF65-F5344CB8AC3E}">
        <p14:creationId xmlns:p14="http://schemas.microsoft.com/office/powerpoint/2010/main" val="3094132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11</a:t>
            </a:fld>
            <a:endParaRPr lang="nl-BE"/>
          </a:p>
        </p:txBody>
      </p:sp>
    </p:spTree>
    <p:extLst>
      <p:ext uri="{BB962C8B-B14F-4D97-AF65-F5344CB8AC3E}">
        <p14:creationId xmlns:p14="http://schemas.microsoft.com/office/powerpoint/2010/main" val="309413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Ondersteunen</a:t>
            </a:r>
            <a:r>
              <a:rPr lang="nl-BE" baseline="0" dirty="0" smtClean="0"/>
              <a:t> van positief contact is niet voldoende</a:t>
            </a:r>
          </a:p>
          <a:p>
            <a:r>
              <a:rPr lang="nl-BE" baseline="0" dirty="0" smtClean="0"/>
              <a:t>Wanneer de moeder van zichzelf een voorstelling heeft dat ze niet waard is om moeder te zijn, dat ze zich schaamt om haar moederschap, zal ze met dit beeld blijven vechten zolang we niet stilstaan bij de betekenis en de oorsprong van haar negatief werkmodel.</a:t>
            </a:r>
          </a:p>
          <a:p>
            <a:endParaRPr lang="nl-BE" baseline="0" dirty="0" smtClean="0"/>
          </a:p>
          <a:p>
            <a:r>
              <a:rPr lang="nl-BE" baseline="0" dirty="0" smtClean="0"/>
              <a:t>Ons intern werkmodel, of de mentale voorstellingen hoe we naar onszelf kijken, hoe we ons voelen als moeder, hoe we denken dat de baby naar ons kijkt, is een mixt van vroegere en actuele ervaringen.</a:t>
            </a:r>
          </a:p>
          <a:p>
            <a:endParaRPr lang="nl-BE" baseline="0" dirty="0" smtClean="0"/>
          </a:p>
          <a:p>
            <a:r>
              <a:rPr lang="nl-BE" baseline="0" dirty="0" smtClean="0"/>
              <a:t>Ik geef enkele </a:t>
            </a:r>
            <a:r>
              <a:rPr lang="nl-BE" baseline="0" dirty="0" err="1" smtClean="0"/>
              <a:t>vbn</a:t>
            </a:r>
            <a:r>
              <a:rPr lang="nl-BE" baseline="0" dirty="0" smtClean="0"/>
              <a:t>:</a:t>
            </a:r>
          </a:p>
          <a:p>
            <a:pPr marL="171450" indent="-171450">
              <a:buFontTx/>
              <a:buChar char="-"/>
            </a:pPr>
            <a:r>
              <a:rPr lang="nl-BE" baseline="0" dirty="0" smtClean="0"/>
              <a:t>Sociale glimlach wordt beleefd als uitlachen</a:t>
            </a:r>
          </a:p>
          <a:p>
            <a:pPr marL="171450" indent="-171450">
              <a:buFontTx/>
              <a:buChar char="-"/>
            </a:pPr>
            <a:r>
              <a:rPr lang="nl-BE" baseline="0" dirty="0" smtClean="0"/>
              <a:t>Als de baby huilt is dit een bevestiging dat ze het niet goed doet als moeder</a:t>
            </a:r>
          </a:p>
          <a:p>
            <a:pPr marL="171450" indent="-171450">
              <a:buFontTx/>
              <a:buChar char="-"/>
            </a:pPr>
            <a:endParaRPr lang="nl-BE" baseline="0" dirty="0" smtClean="0"/>
          </a:p>
          <a:p>
            <a:pPr marL="0" indent="0">
              <a:buFontTx/>
              <a:buNone/>
            </a:pPr>
            <a:r>
              <a:rPr lang="nl-BE" baseline="0" dirty="0" smtClean="0"/>
              <a:t>Uiteraard kleurt een depressie het intern werkmodel: zoals op alle domeinen wordt alles door een donkere bril gezien, uiteraard ook het moederschap.</a:t>
            </a:r>
          </a:p>
          <a:p>
            <a:pPr marL="0" indent="0">
              <a:buFontTx/>
              <a:buNone/>
            </a:pPr>
            <a:endParaRPr lang="nl-BE" baseline="0" dirty="0" smtClean="0"/>
          </a:p>
          <a:p>
            <a:pPr marL="0" indent="0">
              <a:buFontTx/>
              <a:buNone/>
            </a:pPr>
            <a:r>
              <a:rPr lang="nl-BE" baseline="0" dirty="0" smtClean="0"/>
              <a:t>Maar ook vroegere ervaringen:</a:t>
            </a:r>
          </a:p>
          <a:p>
            <a:pPr marL="0" indent="0">
              <a:buFontTx/>
              <a:buNone/>
            </a:pPr>
            <a:r>
              <a:rPr lang="nl-BE" baseline="0" dirty="0" smtClean="0"/>
              <a:t>Wanneer een moeder als kind voortdurend negatieve kritiek heeft gekregen en ze overtuigd is dat ze het niet waard is om moeder te zijn. Wanneer haar ouders haar nu nog steeds zo bekijken…..kan er niets anders dan schaamte zijn.</a:t>
            </a:r>
          </a:p>
          <a:p>
            <a:pPr marL="0" indent="0">
              <a:buFontTx/>
              <a:buNone/>
            </a:pPr>
            <a:r>
              <a:rPr lang="nl-BE" baseline="0" dirty="0" smtClean="0"/>
              <a:t>Het is belangrijk de mooie momenten vast te houden, maar het is eveneens belangrijk om de link te leggen naar vroegere en andere kwetsuren/boodschappen die haar zeggen dat ze het niet waard is om moeder te zijn.</a:t>
            </a:r>
          </a:p>
          <a:p>
            <a:pPr marL="0" indent="0">
              <a:buFontTx/>
              <a:buNone/>
            </a:pPr>
            <a:endParaRPr lang="nl-BE" baseline="0" dirty="0" smtClean="0"/>
          </a:p>
          <a:p>
            <a:pPr marL="0" indent="0">
              <a:buFontTx/>
              <a:buNone/>
            </a:pPr>
            <a:r>
              <a:rPr lang="nl-BE" baseline="0" dirty="0" smtClean="0"/>
              <a:t>Wendy</a:t>
            </a:r>
          </a:p>
          <a:p>
            <a:pPr marL="171450" indent="-171450">
              <a:buFontTx/>
              <a:buChar char="-"/>
            </a:pPr>
            <a:r>
              <a:rPr lang="nl-BE" baseline="0" dirty="0" smtClean="0"/>
              <a:t>Geïsoleerd gezin, geen draagvlak in de omgeving, weerstand om hulp toe te laten</a:t>
            </a:r>
          </a:p>
          <a:p>
            <a:pPr marL="171450" indent="-171450">
              <a:buFontTx/>
              <a:buChar char="-"/>
            </a:pPr>
            <a:r>
              <a:rPr lang="nl-BE" baseline="0" dirty="0" smtClean="0"/>
              <a:t>Alle hulp is bedreigend: evenals veroordeling door haar ouders, verwachting van veroordeling door de hulpverleners</a:t>
            </a:r>
          </a:p>
          <a:p>
            <a:pPr marL="171450" indent="-171450">
              <a:buFontTx/>
              <a:buChar char="-"/>
            </a:pPr>
            <a:r>
              <a:rPr lang="nl-BE" baseline="0" dirty="0" smtClean="0"/>
              <a:t>Crisis: opvang voor de kinderen nodig, introductie opvang CKG als recht als noodzakelijk ondersteuning, met maximale flexibiliteit voor de ouders</a:t>
            </a:r>
          </a:p>
          <a:p>
            <a:pPr marL="171450" indent="-171450">
              <a:buFontTx/>
              <a:buChar char="-"/>
            </a:pPr>
            <a:r>
              <a:rPr lang="nl-BE" baseline="0" dirty="0" smtClean="0"/>
              <a:t>Maar: hoe kan moeder dit toelaten. Ouders zijn te weten gekomen dat ze opgenomen is bij ons. In hun ogen krijgen ze gelijk: onze dochter is klaar voor het zothuis. Haar kinderen naar het CKG brengen is dé bevestiging dat ze het niet waard is om moeder te zijn.</a:t>
            </a:r>
          </a:p>
          <a:p>
            <a:pPr marL="171450" indent="-171450">
              <a:buFontTx/>
              <a:buChar char="-"/>
            </a:pPr>
            <a:endParaRPr lang="nl-BE" baseline="0" dirty="0" smtClean="0"/>
          </a:p>
          <a:p>
            <a:pPr marL="0" indent="0">
              <a:buFontTx/>
              <a:buNone/>
            </a:pPr>
            <a:r>
              <a:rPr lang="nl-BE" baseline="0" dirty="0" smtClean="0"/>
              <a:t>Als therapeut belangrijk om ‘the </a:t>
            </a:r>
            <a:r>
              <a:rPr lang="nl-BE" baseline="0" dirty="0" err="1" smtClean="0"/>
              <a:t>ghosts</a:t>
            </a:r>
            <a:r>
              <a:rPr lang="nl-BE" baseline="0" dirty="0" smtClean="0"/>
              <a:t>’ te begrijpen, de spoken die een gezonde relatie in de weg staan.</a:t>
            </a:r>
          </a:p>
          <a:p>
            <a:pPr marL="0" indent="0">
              <a:buFontTx/>
              <a:buNone/>
            </a:pPr>
            <a:r>
              <a:rPr lang="nl-BE" baseline="0" dirty="0" smtClean="0"/>
              <a:t>Uiteraard is het ook belangrijk om ‘the  angels’ in beeld te brengen, want het zijn ‘the angels’ die de jonge moeder kunnen </a:t>
            </a:r>
            <a:r>
              <a:rPr lang="nl-BE" baseline="0" dirty="0" err="1" smtClean="0"/>
              <a:t>ondertsteunen</a:t>
            </a:r>
            <a:r>
              <a:rPr lang="nl-BE" baseline="0" dirty="0" smtClean="0"/>
              <a:t> om zich een goede moeder te voelen.</a:t>
            </a:r>
          </a:p>
          <a:p>
            <a:pPr marL="0" indent="0">
              <a:buFontTx/>
              <a:buNone/>
            </a:pPr>
            <a:endParaRPr lang="nl-BE" baseline="0" dirty="0" smtClean="0"/>
          </a:p>
          <a:p>
            <a:pPr marL="171450" indent="-171450">
              <a:buFontTx/>
              <a:buChar char="-"/>
            </a:pPr>
            <a:endParaRPr lang="nl-BE" baseline="0" dirty="0" smtClean="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12</a:t>
            </a:fld>
            <a:endParaRPr lang="nl-BE"/>
          </a:p>
        </p:txBody>
      </p:sp>
    </p:spTree>
    <p:extLst>
      <p:ext uri="{BB962C8B-B14F-4D97-AF65-F5344CB8AC3E}">
        <p14:creationId xmlns:p14="http://schemas.microsoft.com/office/powerpoint/2010/main" val="4226759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1</a:t>
            </a:r>
            <a:r>
              <a:rPr lang="nl-BE" baseline="30000" dirty="0" smtClean="0"/>
              <a:t>ste</a:t>
            </a:r>
            <a:r>
              <a:rPr lang="nl-BE" dirty="0" smtClean="0"/>
              <a:t> groep:</a:t>
            </a:r>
          </a:p>
          <a:p>
            <a:pPr marL="171450" indent="-171450">
              <a:buFontTx/>
              <a:buChar char="-"/>
            </a:pPr>
            <a:r>
              <a:rPr lang="nl-BE" dirty="0" smtClean="0"/>
              <a:t>Zoeken</a:t>
            </a:r>
            <a:r>
              <a:rPr lang="nl-BE" baseline="0" dirty="0" smtClean="0"/>
              <a:t> naar momenten die je zou kunnen ondersteunen, die je met de mama verder naar voren wilt halen</a:t>
            </a:r>
          </a:p>
          <a:p>
            <a:pPr marL="171450" indent="-171450">
              <a:buFontTx/>
              <a:buChar char="-"/>
            </a:pPr>
            <a:r>
              <a:rPr lang="nl-BE" baseline="0" dirty="0" smtClean="0"/>
              <a:t>Zoeken naar momenten om het contact te ondersteunen</a:t>
            </a:r>
          </a:p>
          <a:p>
            <a:pPr marL="171450" indent="-171450">
              <a:buFontTx/>
              <a:buChar char="-"/>
            </a:pPr>
            <a:endParaRPr lang="nl-BE" baseline="0" dirty="0" smtClean="0"/>
          </a:p>
          <a:p>
            <a:pPr marL="0" indent="0">
              <a:buFontTx/>
              <a:buNone/>
            </a:pPr>
            <a:r>
              <a:rPr lang="nl-BE" baseline="0" dirty="0" smtClean="0"/>
              <a:t>2</a:t>
            </a:r>
            <a:r>
              <a:rPr lang="nl-BE" baseline="30000" dirty="0" smtClean="0"/>
              <a:t>de</a:t>
            </a:r>
            <a:r>
              <a:rPr lang="nl-BE" baseline="0" dirty="0" smtClean="0"/>
              <a:t> groep:</a:t>
            </a:r>
          </a:p>
          <a:p>
            <a:pPr marL="171450" indent="-171450">
              <a:buFontTx/>
              <a:buChar char="-"/>
            </a:pPr>
            <a:r>
              <a:rPr lang="nl-BE" baseline="0" dirty="0" smtClean="0"/>
              <a:t>Focus op beleving van de moeder:</a:t>
            </a:r>
          </a:p>
          <a:p>
            <a:pPr marL="628650" lvl="1" indent="-171450">
              <a:buFontTx/>
              <a:buChar char="-"/>
            </a:pPr>
            <a:r>
              <a:rPr lang="nl-BE" baseline="0" dirty="0" smtClean="0"/>
              <a:t>Hoe denk je dat de moeder zich voelt?</a:t>
            </a:r>
          </a:p>
          <a:p>
            <a:pPr marL="628650" lvl="1" indent="-171450">
              <a:buFontTx/>
              <a:buChar char="-"/>
            </a:pPr>
            <a:r>
              <a:rPr lang="nl-BE" baseline="0" dirty="0" smtClean="0"/>
              <a:t>Hoe denk je dat ze zich als moeder voelt?</a:t>
            </a:r>
          </a:p>
          <a:p>
            <a:pPr marL="628650" lvl="1" indent="-171450">
              <a:buFontTx/>
              <a:buChar char="-"/>
            </a:pPr>
            <a:r>
              <a:rPr lang="nl-BE" baseline="0" dirty="0" smtClean="0"/>
              <a:t>Hoe denk je dat ze zij denkt hoe de baby haar ervaart</a:t>
            </a:r>
          </a:p>
          <a:p>
            <a:pPr marL="171450" lvl="0" indent="-171450">
              <a:buFontTx/>
              <a:buChar char="-"/>
            </a:pPr>
            <a:endParaRPr lang="nl-BE" baseline="0" dirty="0" smtClean="0"/>
          </a:p>
          <a:p>
            <a:pPr marL="0" lvl="0" indent="0">
              <a:buFontTx/>
              <a:buNone/>
            </a:pPr>
            <a:r>
              <a:rPr lang="nl-BE" baseline="0" dirty="0" smtClean="0"/>
              <a:t>3</a:t>
            </a:r>
            <a:r>
              <a:rPr lang="nl-BE" baseline="30000" dirty="0" smtClean="0"/>
              <a:t>de</a:t>
            </a:r>
            <a:r>
              <a:rPr lang="nl-BE" baseline="0" dirty="0" smtClean="0"/>
              <a:t> groep:</a:t>
            </a:r>
          </a:p>
          <a:p>
            <a:pPr marL="171450" lvl="0" indent="-171450">
              <a:buFontTx/>
              <a:buChar char="-"/>
            </a:pPr>
            <a:r>
              <a:rPr lang="nl-BE" baseline="0" dirty="0" smtClean="0"/>
              <a:t>Focus op de baby:</a:t>
            </a:r>
          </a:p>
          <a:p>
            <a:pPr marL="628650" lvl="1" indent="-171450">
              <a:buFontTx/>
              <a:buChar char="-"/>
            </a:pPr>
            <a:r>
              <a:rPr lang="nl-BE" baseline="0" dirty="0" smtClean="0"/>
              <a:t>Hoe denk je dat de baby zich voelt</a:t>
            </a:r>
          </a:p>
          <a:p>
            <a:pPr marL="628650" lvl="1" indent="-171450">
              <a:buFontTx/>
              <a:buChar char="-"/>
            </a:pPr>
            <a:r>
              <a:rPr lang="nl-BE" baseline="0" dirty="0" smtClean="0"/>
              <a:t>Wat geeft de baby aan ?</a:t>
            </a:r>
          </a:p>
          <a:p>
            <a:pPr marL="628650" lvl="1" indent="-171450">
              <a:buFontTx/>
              <a:buChar char="-"/>
            </a:pPr>
            <a:r>
              <a:rPr lang="nl-BE" baseline="0" dirty="0" smtClean="0"/>
              <a:t>Hoe denk je dat de baby haar mama ervaart?</a:t>
            </a:r>
          </a:p>
          <a:p>
            <a:pPr marL="628650" lvl="1" indent="-171450">
              <a:buFontTx/>
              <a:buChar char="-"/>
            </a:pPr>
            <a:endParaRPr lang="nl-BE" baseline="0" dirty="0" smtClean="0"/>
          </a:p>
          <a:p>
            <a:pPr marL="0" lvl="0" indent="0">
              <a:buFontTx/>
              <a:buNone/>
            </a:pPr>
            <a:r>
              <a:rPr lang="nl-BE" baseline="0" dirty="0" smtClean="0"/>
              <a:t>4</a:t>
            </a:r>
            <a:r>
              <a:rPr lang="nl-BE" baseline="30000" dirty="0" smtClean="0"/>
              <a:t>de</a:t>
            </a:r>
            <a:r>
              <a:rPr lang="nl-BE" baseline="0" dirty="0" smtClean="0"/>
              <a:t> groep:</a:t>
            </a:r>
          </a:p>
          <a:p>
            <a:pPr marL="171450" lvl="0" indent="-171450">
              <a:buFontTx/>
              <a:buChar char="-"/>
            </a:pPr>
            <a:r>
              <a:rPr lang="nl-BE" baseline="0" dirty="0" smtClean="0"/>
              <a:t>Focus op de observator</a:t>
            </a:r>
          </a:p>
          <a:p>
            <a:pPr marL="628650" lvl="1" indent="-171450">
              <a:buFontTx/>
              <a:buChar char="-"/>
            </a:pPr>
            <a:r>
              <a:rPr lang="nl-BE" baseline="0" dirty="0" smtClean="0"/>
              <a:t>Wat gaat er in jou om?</a:t>
            </a:r>
          </a:p>
          <a:p>
            <a:pPr marL="628650" lvl="1" indent="-171450">
              <a:buFontTx/>
              <a:buChar char="-"/>
            </a:pPr>
            <a:r>
              <a:rPr lang="nl-BE" baseline="0" dirty="0" smtClean="0"/>
              <a:t>Wat voel je zelf bij deze situatie?</a:t>
            </a:r>
          </a:p>
          <a:p>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13</a:t>
            </a:fld>
            <a:endParaRPr lang="nl-BE"/>
          </a:p>
        </p:txBody>
      </p:sp>
    </p:spTree>
    <p:extLst>
      <p:ext uri="{BB962C8B-B14F-4D97-AF65-F5344CB8AC3E}">
        <p14:creationId xmlns:p14="http://schemas.microsoft.com/office/powerpoint/2010/main" val="40614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14</a:t>
            </a:fld>
            <a:endParaRPr lang="nl-BE"/>
          </a:p>
        </p:txBody>
      </p:sp>
    </p:spTree>
    <p:extLst>
      <p:ext uri="{BB962C8B-B14F-4D97-AF65-F5344CB8AC3E}">
        <p14:creationId xmlns:p14="http://schemas.microsoft.com/office/powerpoint/2010/main" val="139377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15</a:t>
            </a:fld>
            <a:endParaRPr lang="nl-BE"/>
          </a:p>
        </p:txBody>
      </p:sp>
    </p:spTree>
    <p:extLst>
      <p:ext uri="{BB962C8B-B14F-4D97-AF65-F5344CB8AC3E}">
        <p14:creationId xmlns:p14="http://schemas.microsoft.com/office/powerpoint/2010/main" val="4160663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16</a:t>
            </a:fld>
            <a:endParaRPr lang="nl-BE"/>
          </a:p>
        </p:txBody>
      </p:sp>
    </p:spTree>
    <p:extLst>
      <p:ext uri="{BB962C8B-B14F-4D97-AF65-F5344CB8AC3E}">
        <p14:creationId xmlns:p14="http://schemas.microsoft.com/office/powerpoint/2010/main" val="3834944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17</a:t>
            </a:fld>
            <a:endParaRPr lang="nl-BE"/>
          </a:p>
        </p:txBody>
      </p:sp>
    </p:spTree>
    <p:extLst>
      <p:ext uri="{BB962C8B-B14F-4D97-AF65-F5344CB8AC3E}">
        <p14:creationId xmlns:p14="http://schemas.microsoft.com/office/powerpoint/2010/main" val="1683394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18</a:t>
            </a:fld>
            <a:endParaRPr lang="nl-BE"/>
          </a:p>
        </p:txBody>
      </p:sp>
    </p:spTree>
    <p:extLst>
      <p:ext uri="{BB962C8B-B14F-4D97-AF65-F5344CB8AC3E}">
        <p14:creationId xmlns:p14="http://schemas.microsoft.com/office/powerpoint/2010/main" val="39135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Mezelf voorstellen</a:t>
            </a:r>
          </a:p>
          <a:p>
            <a:r>
              <a:rPr lang="nl-BE" dirty="0" smtClean="0"/>
              <a:t>Bezoek</a:t>
            </a:r>
            <a:r>
              <a:rPr lang="nl-BE" baseline="0" dirty="0" smtClean="0"/>
              <a:t> van Benoit die interesse had in de manier waarop ik werkte met videobeelden</a:t>
            </a:r>
          </a:p>
          <a:p>
            <a:endParaRPr lang="nl-BE" baseline="0" dirty="0" smtClean="0"/>
          </a:p>
          <a:p>
            <a:r>
              <a:rPr lang="nl-BE" baseline="0" dirty="0" smtClean="0"/>
              <a:t>Heb hem direct verteld dat ik niet echt geschoold ben als </a:t>
            </a:r>
            <a:r>
              <a:rPr lang="nl-BE" baseline="0" dirty="0" err="1" smtClean="0"/>
              <a:t>VIBegeleider</a:t>
            </a:r>
            <a:r>
              <a:rPr lang="nl-BE" baseline="0" dirty="0" smtClean="0"/>
              <a:t>, dat ik inderdaad video en het kijken naar beeldmateriaal gebruik, maar als hulpmiddel in het therapeutisch proces met moeder en baby.</a:t>
            </a:r>
          </a:p>
          <a:p>
            <a:endParaRPr lang="nl-BE" baseline="0" dirty="0" smtClean="0"/>
          </a:p>
          <a:p>
            <a:r>
              <a:rPr lang="nl-BE" baseline="0" dirty="0" smtClean="0"/>
              <a:t>In de workshop vandaag zal ik dan ook een iets andere invalshoek toelichten .</a:t>
            </a:r>
          </a:p>
          <a:p>
            <a:endParaRPr lang="nl-BE" baseline="0" dirty="0" smtClean="0"/>
          </a:p>
          <a:p>
            <a:r>
              <a:rPr lang="nl-BE" baseline="0" dirty="0" smtClean="0"/>
              <a:t>Misschien wel interessant om te weten dat ik zowel een langdurige opleiding vanuit het psychodynamisch denkmodel heb gevolgd als vanuit het systemische </a:t>
            </a:r>
            <a:r>
              <a:rPr lang="nl-BE" baseline="0" dirty="0" err="1" smtClean="0"/>
              <a:t>gezinstherapeutische</a:t>
            </a:r>
            <a:r>
              <a:rPr lang="nl-BE" baseline="0" dirty="0" smtClean="0"/>
              <a:t> model. Ik probeer beide denkmodellen in mijn werk te integreren.</a:t>
            </a:r>
          </a:p>
          <a:p>
            <a:r>
              <a:rPr lang="nl-BE" baseline="0" dirty="0" smtClean="0"/>
              <a:t>Verder inspireer ik me op de hechtingstheorieën, waarvan John </a:t>
            </a:r>
            <a:r>
              <a:rPr lang="nl-BE" baseline="0" dirty="0" err="1" smtClean="0"/>
              <a:t>Bowlby</a:t>
            </a:r>
            <a:r>
              <a:rPr lang="nl-BE" baseline="0" dirty="0" smtClean="0"/>
              <a:t> de grondlegger was, en het ontwikkelingsmodel zoals beschreven door Greenspan.</a:t>
            </a:r>
          </a:p>
          <a:p>
            <a:endParaRPr lang="nl-BE" baseline="0" dirty="0" smtClean="0"/>
          </a:p>
          <a:p>
            <a:r>
              <a:rPr lang="nl-BE" baseline="0" dirty="0" smtClean="0"/>
              <a:t>Wat het gebruik van video betreft, heb ik me vooral laten inspireren door de baby-</a:t>
            </a:r>
            <a:r>
              <a:rPr lang="nl-BE" baseline="0" dirty="0" err="1" smtClean="0"/>
              <a:t>koppwerking</a:t>
            </a:r>
            <a:r>
              <a:rPr lang="nl-BE" baseline="0" dirty="0" smtClean="0"/>
              <a:t> in Nederland ( en sinds enkele jaren ook overgewaaid naar Vlaanderen). Karin van </a:t>
            </a:r>
            <a:r>
              <a:rPr lang="nl-BE" baseline="0" dirty="0" err="1" smtClean="0"/>
              <a:t>Doesum</a:t>
            </a:r>
            <a:r>
              <a:rPr lang="nl-BE" baseline="0" dirty="0" smtClean="0"/>
              <a:t> heeft onderzoek verricht naar het effect van </a:t>
            </a:r>
            <a:r>
              <a:rPr lang="nl-BE" baseline="0" dirty="0" err="1" smtClean="0"/>
              <a:t>videohomebegeleiding</a:t>
            </a:r>
            <a:r>
              <a:rPr lang="nl-BE" baseline="0" dirty="0" smtClean="0"/>
              <a:t> bij depressieve moeders en hun baby. De interventie is erop gericht dat moeders terug leren te genieten van hun baby.</a:t>
            </a:r>
          </a:p>
          <a:p>
            <a:endParaRPr lang="nl-BE" baseline="0" dirty="0" smtClean="0"/>
          </a:p>
          <a:p>
            <a:r>
              <a:rPr lang="nl-BE" baseline="0" dirty="0" smtClean="0"/>
              <a:t>Voor het interpreteren van videomateriaal heb ik een opleiding gevolgd om de </a:t>
            </a:r>
            <a:r>
              <a:rPr lang="nl-BE" baseline="0" dirty="0" err="1" smtClean="0"/>
              <a:t>Emotional</a:t>
            </a:r>
            <a:r>
              <a:rPr lang="nl-BE" baseline="0" dirty="0" smtClean="0"/>
              <a:t> Availability </a:t>
            </a:r>
            <a:r>
              <a:rPr lang="nl-BE" baseline="0" dirty="0" err="1" smtClean="0"/>
              <a:t>Scales</a:t>
            </a:r>
            <a:r>
              <a:rPr lang="nl-BE" baseline="0" dirty="0" smtClean="0"/>
              <a:t> te kunnen afnemen.</a:t>
            </a:r>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2</a:t>
            </a:fld>
            <a:endParaRPr lang="nl-BE"/>
          </a:p>
        </p:txBody>
      </p:sp>
    </p:spTree>
    <p:extLst>
      <p:ext uri="{BB962C8B-B14F-4D97-AF65-F5344CB8AC3E}">
        <p14:creationId xmlns:p14="http://schemas.microsoft.com/office/powerpoint/2010/main" val="3687943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De EAS is een schaal</a:t>
            </a:r>
            <a:r>
              <a:rPr lang="nl-BE" baseline="0" dirty="0" smtClean="0"/>
              <a:t> om de kwaliteit van de relatie tussen verzorger en kind te beoordelen. Voor jonge kinderen, baby’s is er een aangepaste versie in bijlage.</a:t>
            </a:r>
          </a:p>
          <a:p>
            <a:r>
              <a:rPr lang="nl-BE" baseline="0" dirty="0" smtClean="0"/>
              <a:t>Aan de ouder wordt gevraagd om een tijdje te spelen met haar kind. Aan de ouder wordt uitgelegd dat we met de video willen observeren hoe zij met elkaar omgaan op een moment dat ze tijd hebben om met elkaar te spelen, zonder dat je als ouder andere taken te doen hebt. Je legt verder uit dat het belangrijk is dat ze zo gewoon mogelijk met elkaar omgaan. En dat je zelf gaat kijken hoe haar kindje aangeeft wat hij/zij leuk vindt en wat niet, en hoe je daarop antwoordt. En dit betekent ook dat wanneer de baby weent of even ongemakkelijk is, dat je je niet ongemakkelijk moet voelen tegenover mij, want dat het voor mij even belangrijk is om te mogen zien wat de baby daarmee wil zeggen en hoe jij daarmee omgaat.</a:t>
            </a:r>
          </a:p>
          <a:p>
            <a:endParaRPr lang="nl-BE" baseline="0" dirty="0" smtClean="0"/>
          </a:p>
          <a:p>
            <a:r>
              <a:rPr lang="nl-BE" baseline="0" dirty="0" smtClean="0"/>
              <a:t>De standaardprocedure is een 30-tal minuten. Voor jonge baby’s is dit te lang. Verder is het belangrijk dat de moeders weten dat wanneer het voor hen genoeg is, zij zelf de observatie mogen afbreken.</a:t>
            </a:r>
          </a:p>
          <a:p>
            <a:endParaRPr lang="nl-BE" baseline="0" dirty="0" smtClean="0"/>
          </a:p>
          <a:p>
            <a:r>
              <a:rPr lang="nl-BE" baseline="0" dirty="0" smtClean="0"/>
              <a:t>Er zijn 6 schalen te quoteren: 4 ouder-schalen en 2 kind-schalen.</a:t>
            </a:r>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3</a:t>
            </a:fld>
            <a:endParaRPr lang="nl-BE"/>
          </a:p>
        </p:txBody>
      </p:sp>
    </p:spTree>
    <p:extLst>
      <p:ext uri="{BB962C8B-B14F-4D97-AF65-F5344CB8AC3E}">
        <p14:creationId xmlns:p14="http://schemas.microsoft.com/office/powerpoint/2010/main" val="411052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Ook de titel van de studiedag suggereert:</a:t>
            </a:r>
          </a:p>
          <a:p>
            <a:r>
              <a:rPr lang="nl-BE" dirty="0" smtClean="0"/>
              <a:t>Empowerment</a:t>
            </a:r>
          </a:p>
          <a:p>
            <a:r>
              <a:rPr lang="nl-BE" dirty="0" smtClean="0"/>
              <a:t>Versterken</a:t>
            </a:r>
          </a:p>
          <a:p>
            <a:r>
              <a:rPr lang="nl-BE" dirty="0" err="1" smtClean="0"/>
              <a:t>Evidence</a:t>
            </a:r>
            <a:r>
              <a:rPr lang="nl-BE" dirty="0" smtClean="0"/>
              <a:t> Base</a:t>
            </a:r>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4</a:t>
            </a:fld>
            <a:endParaRPr lang="nl-BE"/>
          </a:p>
        </p:txBody>
      </p:sp>
    </p:spTree>
    <p:extLst>
      <p:ext uri="{BB962C8B-B14F-4D97-AF65-F5344CB8AC3E}">
        <p14:creationId xmlns:p14="http://schemas.microsoft.com/office/powerpoint/2010/main" val="195673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5</a:t>
            </a:fld>
            <a:endParaRPr lang="nl-BE"/>
          </a:p>
        </p:txBody>
      </p:sp>
    </p:spTree>
    <p:extLst>
      <p:ext uri="{BB962C8B-B14F-4D97-AF65-F5344CB8AC3E}">
        <p14:creationId xmlns:p14="http://schemas.microsoft.com/office/powerpoint/2010/main" val="165665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6</a:t>
            </a:fld>
            <a:endParaRPr lang="nl-BE"/>
          </a:p>
        </p:txBody>
      </p:sp>
    </p:spTree>
    <p:extLst>
      <p:ext uri="{BB962C8B-B14F-4D97-AF65-F5344CB8AC3E}">
        <p14:creationId xmlns:p14="http://schemas.microsoft.com/office/powerpoint/2010/main" val="3576009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7</a:t>
            </a:fld>
            <a:endParaRPr lang="nl-BE"/>
          </a:p>
        </p:txBody>
      </p:sp>
    </p:spTree>
    <p:extLst>
      <p:ext uri="{BB962C8B-B14F-4D97-AF65-F5344CB8AC3E}">
        <p14:creationId xmlns:p14="http://schemas.microsoft.com/office/powerpoint/2010/main" val="3576009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8</a:t>
            </a:fld>
            <a:endParaRPr lang="nl-BE"/>
          </a:p>
        </p:txBody>
      </p:sp>
    </p:spTree>
    <p:extLst>
      <p:ext uri="{BB962C8B-B14F-4D97-AF65-F5344CB8AC3E}">
        <p14:creationId xmlns:p14="http://schemas.microsoft.com/office/powerpoint/2010/main" val="357600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12D77DD-505A-457A-B233-D3B1FCCA8D79}" type="slidenum">
              <a:rPr lang="nl-BE" smtClean="0"/>
              <a:t>9</a:t>
            </a:fld>
            <a:endParaRPr lang="nl-BE"/>
          </a:p>
        </p:txBody>
      </p:sp>
    </p:spTree>
    <p:extLst>
      <p:ext uri="{BB962C8B-B14F-4D97-AF65-F5344CB8AC3E}">
        <p14:creationId xmlns:p14="http://schemas.microsoft.com/office/powerpoint/2010/main" val="3094132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1.wmf"/><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1.wmf"/><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1.wmf"/><Relationship Id="rId1" Type="http://schemas.openxmlformats.org/officeDocument/2006/relationships/slideMaster" Target="../slideMasters/slideMaster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0"/>
            <a:ext cx="82073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8"/>
          <p:cNvSpPr txBox="1">
            <a:spLocks noChangeArrowheads="1"/>
          </p:cNvSpPr>
          <p:nvPr/>
        </p:nvSpPr>
        <p:spPr bwMode="auto">
          <a:xfrm>
            <a:off x="1258888" y="188913"/>
            <a:ext cx="604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l-BE" sz="2400">
                <a:latin typeface="Verdana" pitchFamily="34" charset="0"/>
              </a:rPr>
              <a:t>Bethaniënhuis</a:t>
            </a:r>
            <a:r>
              <a:rPr lang="nl-BE" sz="2400"/>
              <a:t> </a:t>
            </a:r>
          </a:p>
          <a:p>
            <a:pPr eaLnBrk="1" hangingPunct="1"/>
            <a:r>
              <a:rPr lang="nl-BE" sz="1600">
                <a:solidFill>
                  <a:schemeClr val="hlink"/>
                </a:solidFill>
                <a:latin typeface="Verdana" pitchFamily="34" charset="0"/>
              </a:rPr>
              <a:t>Psychiatrisch Ziekenhuis</a:t>
            </a:r>
            <a:endParaRPr lang="nl-NL" sz="1600">
              <a:solidFill>
                <a:schemeClr val="hlink"/>
              </a:solidFill>
              <a:latin typeface="Verdana" pitchFamily="34" charset="0"/>
            </a:endParaRPr>
          </a:p>
        </p:txBody>
      </p:sp>
      <p:graphicFrame>
        <p:nvGraphicFramePr>
          <p:cNvPr id="6" name="Group 10"/>
          <p:cNvGraphicFramePr>
            <a:graphicFrameLocks noGrp="1"/>
          </p:cNvGraphicFramePr>
          <p:nvPr/>
        </p:nvGraphicFramePr>
        <p:xfrm>
          <a:off x="49213" y="201613"/>
          <a:ext cx="208000" cy="6337300"/>
        </p:xfrm>
        <a:graphic>
          <a:graphicData uri="http://schemas.openxmlformats.org/drawingml/2006/table">
            <a:tbl>
              <a:tblPr/>
              <a:tblGrid>
                <a:gridCol w="208000"/>
              </a:tblGrid>
              <a:tr h="6337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L="91300" marR="91300"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hlink"/>
                    </a:solidFill>
                  </a:tcPr>
                </a:tc>
              </a:tr>
            </a:tbl>
          </a:graphicData>
        </a:graphic>
      </p:graphicFrame>
      <p:pic>
        <p:nvPicPr>
          <p:cNvPr id="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5876925"/>
            <a:ext cx="863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876925"/>
            <a:ext cx="10795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5876925"/>
            <a:ext cx="10795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876925"/>
            <a:ext cx="627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39163" y="0"/>
            <a:ext cx="60483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685800" y="2130425"/>
            <a:ext cx="7772400" cy="1470025"/>
          </a:xfrm>
        </p:spPr>
        <p:txBody>
          <a:bodyPr/>
          <a:lstStyle>
            <a:lvl1pPr>
              <a:defRPr sz="4000" b="1"/>
            </a:lvl1pPr>
          </a:lstStyle>
          <a:p>
            <a:pPr lvl="0"/>
            <a:r>
              <a:rPr lang="nl-NL" noProof="0" smtClean="0"/>
              <a:t>Klik om de stijl te bewerken</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nl-NL" noProof="0" smtClean="0"/>
              <a:t>Klik om de ondertitelstijl van het model te bewerken</a:t>
            </a:r>
          </a:p>
        </p:txBody>
      </p:sp>
      <p:sp>
        <p:nvSpPr>
          <p:cNvPr id="12" name="Rectangle 4"/>
          <p:cNvSpPr>
            <a:spLocks noGrp="1" noChangeArrowheads="1"/>
          </p:cNvSpPr>
          <p:nvPr>
            <p:ph type="dt" sz="half" idx="10"/>
          </p:nvPr>
        </p:nvSpPr>
        <p:spPr/>
        <p:txBody>
          <a:bodyPr/>
          <a:lstStyle>
            <a:lvl1pPr>
              <a:defRPr smtClean="0"/>
            </a:lvl1pPr>
          </a:lstStyle>
          <a:p>
            <a:pPr>
              <a:defRPr/>
            </a:pPr>
            <a:endParaRPr lang="nl-NL"/>
          </a:p>
        </p:txBody>
      </p:sp>
      <p:sp>
        <p:nvSpPr>
          <p:cNvPr id="13" name="Rectangle 5"/>
          <p:cNvSpPr>
            <a:spLocks noGrp="1" noChangeArrowheads="1"/>
          </p:cNvSpPr>
          <p:nvPr>
            <p:ph type="ftr" sz="quarter" idx="11"/>
          </p:nvPr>
        </p:nvSpPr>
        <p:spPr/>
        <p:txBody>
          <a:bodyPr/>
          <a:lstStyle>
            <a:lvl1pPr>
              <a:defRPr smtClean="0"/>
            </a:lvl1pPr>
          </a:lstStyle>
          <a:p>
            <a:pPr>
              <a:defRPr/>
            </a:pPr>
            <a:endParaRPr lang="nl-NL"/>
          </a:p>
        </p:txBody>
      </p:sp>
      <p:sp>
        <p:nvSpPr>
          <p:cNvPr id="14" name="Rectangle 6"/>
          <p:cNvSpPr>
            <a:spLocks noGrp="1" noChangeArrowheads="1"/>
          </p:cNvSpPr>
          <p:nvPr>
            <p:ph type="sldNum" sz="quarter" idx="12"/>
          </p:nvPr>
        </p:nvSpPr>
        <p:spPr/>
        <p:txBody>
          <a:bodyPr/>
          <a:lstStyle>
            <a:lvl1pPr>
              <a:defRPr smtClean="0"/>
            </a:lvl1pPr>
          </a:lstStyle>
          <a:p>
            <a:pPr>
              <a:defRPr/>
            </a:pPr>
            <a:fld id="{7109E87A-96F9-459A-B967-85FF6C8FC22B}" type="slidenum">
              <a:rPr lang="nl-NL"/>
              <a:pPr>
                <a:defRPr/>
              </a:pPr>
              <a:t>‹nr.›</a:t>
            </a:fld>
            <a:endParaRPr lang="nl-NL"/>
          </a:p>
        </p:txBody>
      </p:sp>
    </p:spTree>
    <p:extLst>
      <p:ext uri="{BB962C8B-B14F-4D97-AF65-F5344CB8AC3E}">
        <p14:creationId xmlns:p14="http://schemas.microsoft.com/office/powerpoint/2010/main" val="184798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nl-NL"/>
          </a:p>
        </p:txBody>
      </p:sp>
      <p:sp>
        <p:nvSpPr>
          <p:cNvPr id="5" name="Rectangle 5"/>
          <p:cNvSpPr>
            <a:spLocks noGrp="1" noChangeArrowheads="1"/>
          </p:cNvSpPr>
          <p:nvPr>
            <p:ph type="ftr" sz="quarter" idx="11"/>
          </p:nvPr>
        </p:nvSpPr>
        <p:spPr>
          <a:ln/>
        </p:spPr>
        <p:txBody>
          <a:bodyPr/>
          <a:lstStyle>
            <a:lvl1pPr>
              <a:defRPr/>
            </a:lvl1pPr>
          </a:lstStyle>
          <a:p>
            <a:pPr>
              <a:defRPr/>
            </a:pPr>
            <a:endParaRPr lang="nl-NL"/>
          </a:p>
        </p:txBody>
      </p:sp>
      <p:sp>
        <p:nvSpPr>
          <p:cNvPr id="6" name="Rectangle 6"/>
          <p:cNvSpPr>
            <a:spLocks noGrp="1" noChangeArrowheads="1"/>
          </p:cNvSpPr>
          <p:nvPr>
            <p:ph type="sldNum" sz="quarter" idx="12"/>
          </p:nvPr>
        </p:nvSpPr>
        <p:spPr>
          <a:ln/>
        </p:spPr>
        <p:txBody>
          <a:bodyPr/>
          <a:lstStyle>
            <a:lvl1pPr>
              <a:defRPr/>
            </a:lvl1pPr>
          </a:lstStyle>
          <a:p>
            <a:pPr>
              <a:defRPr/>
            </a:pPr>
            <a:fld id="{379DB027-94CE-451D-94D2-4DB709842A52}" type="slidenum">
              <a:rPr lang="nl-NL"/>
              <a:pPr>
                <a:defRPr/>
              </a:pPr>
              <a:t>‹nr.›</a:t>
            </a:fld>
            <a:endParaRPr lang="nl-NL"/>
          </a:p>
        </p:txBody>
      </p:sp>
    </p:spTree>
    <p:extLst>
      <p:ext uri="{BB962C8B-B14F-4D97-AF65-F5344CB8AC3E}">
        <p14:creationId xmlns:p14="http://schemas.microsoft.com/office/powerpoint/2010/main" val="224054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40513" y="981075"/>
            <a:ext cx="2057400" cy="5111750"/>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468313" y="981075"/>
            <a:ext cx="6019800" cy="511175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nl-NL"/>
          </a:p>
        </p:txBody>
      </p:sp>
      <p:sp>
        <p:nvSpPr>
          <p:cNvPr id="5" name="Rectangle 5"/>
          <p:cNvSpPr>
            <a:spLocks noGrp="1" noChangeArrowheads="1"/>
          </p:cNvSpPr>
          <p:nvPr>
            <p:ph type="ftr" sz="quarter" idx="11"/>
          </p:nvPr>
        </p:nvSpPr>
        <p:spPr>
          <a:ln/>
        </p:spPr>
        <p:txBody>
          <a:bodyPr/>
          <a:lstStyle>
            <a:lvl1pPr>
              <a:defRPr/>
            </a:lvl1pPr>
          </a:lstStyle>
          <a:p>
            <a:pPr>
              <a:defRPr/>
            </a:pPr>
            <a:endParaRPr lang="nl-NL"/>
          </a:p>
        </p:txBody>
      </p:sp>
      <p:sp>
        <p:nvSpPr>
          <p:cNvPr id="6" name="Rectangle 6"/>
          <p:cNvSpPr>
            <a:spLocks noGrp="1" noChangeArrowheads="1"/>
          </p:cNvSpPr>
          <p:nvPr>
            <p:ph type="sldNum" sz="quarter" idx="12"/>
          </p:nvPr>
        </p:nvSpPr>
        <p:spPr>
          <a:ln/>
        </p:spPr>
        <p:txBody>
          <a:bodyPr/>
          <a:lstStyle>
            <a:lvl1pPr>
              <a:defRPr/>
            </a:lvl1pPr>
          </a:lstStyle>
          <a:p>
            <a:pPr>
              <a:defRPr/>
            </a:pPr>
            <a:fld id="{586A33ED-36B8-4975-AECC-B868EB4E2F85}" type="slidenum">
              <a:rPr lang="nl-NL"/>
              <a:pPr>
                <a:defRPr/>
              </a:pPr>
              <a:t>‹nr.›</a:t>
            </a:fld>
            <a:endParaRPr lang="nl-NL"/>
          </a:p>
        </p:txBody>
      </p:sp>
    </p:spTree>
    <p:extLst>
      <p:ext uri="{BB962C8B-B14F-4D97-AF65-F5344CB8AC3E}">
        <p14:creationId xmlns:p14="http://schemas.microsoft.com/office/powerpoint/2010/main" val="2534566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65570" name="Rectangle 2"/>
          <p:cNvSpPr>
            <a:spLocks noGrp="1" noChangeArrowheads="1"/>
          </p:cNvSpPr>
          <p:nvPr>
            <p:ph type="ctrTitle"/>
          </p:nvPr>
        </p:nvSpPr>
        <p:spPr>
          <a:xfrm>
            <a:off x="685800" y="2130425"/>
            <a:ext cx="7772400" cy="1470025"/>
          </a:xfrm>
        </p:spPr>
        <p:txBody>
          <a:bodyPr/>
          <a:lstStyle>
            <a:lvl1pPr>
              <a:defRPr sz="4000" b="1"/>
            </a:lvl1pPr>
          </a:lstStyle>
          <a:p>
            <a:pPr lvl="0"/>
            <a:r>
              <a:rPr lang="nl-NL" noProof="0" smtClean="0"/>
              <a:t>Klik om het opmaakprofiel te bewerken</a:t>
            </a:r>
          </a:p>
        </p:txBody>
      </p:sp>
      <p:sp>
        <p:nvSpPr>
          <p:cNvPr id="3655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nl-NL" noProof="0" smtClean="0"/>
              <a:t>Klik om het opmaakprofiel van de modelondertitel te bewerken</a:t>
            </a:r>
          </a:p>
        </p:txBody>
      </p:sp>
      <p:sp>
        <p:nvSpPr>
          <p:cNvPr id="365572" name="Rectangle 4"/>
          <p:cNvSpPr>
            <a:spLocks noGrp="1" noChangeArrowheads="1"/>
          </p:cNvSpPr>
          <p:nvPr>
            <p:ph type="dt" sz="half" idx="2"/>
          </p:nvPr>
        </p:nvSpPr>
        <p:spPr/>
        <p:txBody>
          <a:bodyPr/>
          <a:lstStyle>
            <a:lvl1pPr>
              <a:defRPr/>
            </a:lvl1pPr>
          </a:lstStyle>
          <a:p>
            <a:endParaRPr lang="nl-NL">
              <a:solidFill>
                <a:srgbClr val="000000"/>
              </a:solidFill>
            </a:endParaRPr>
          </a:p>
        </p:txBody>
      </p:sp>
      <p:sp>
        <p:nvSpPr>
          <p:cNvPr id="365573" name="Rectangle 5"/>
          <p:cNvSpPr>
            <a:spLocks noGrp="1" noChangeArrowheads="1"/>
          </p:cNvSpPr>
          <p:nvPr>
            <p:ph type="ftr" sz="quarter" idx="3"/>
          </p:nvPr>
        </p:nvSpPr>
        <p:spPr/>
        <p:txBody>
          <a:bodyPr/>
          <a:lstStyle>
            <a:lvl1pPr>
              <a:defRPr/>
            </a:lvl1pPr>
          </a:lstStyle>
          <a:p>
            <a:endParaRPr lang="nl-NL">
              <a:solidFill>
                <a:srgbClr val="000000"/>
              </a:solidFill>
            </a:endParaRPr>
          </a:p>
        </p:txBody>
      </p:sp>
      <p:sp>
        <p:nvSpPr>
          <p:cNvPr id="365574" name="Rectangle 6"/>
          <p:cNvSpPr>
            <a:spLocks noGrp="1" noChangeArrowheads="1"/>
          </p:cNvSpPr>
          <p:nvPr>
            <p:ph type="sldNum" sz="quarter" idx="4"/>
          </p:nvPr>
        </p:nvSpPr>
        <p:spPr/>
        <p:txBody>
          <a:bodyPr/>
          <a:lstStyle>
            <a:lvl1pPr>
              <a:defRPr/>
            </a:lvl1pPr>
          </a:lstStyle>
          <a:p>
            <a:fld id="{99ED3E80-A38E-4884-8BB8-405A299680BE}" type="slidenum">
              <a:rPr lang="nl-NL">
                <a:solidFill>
                  <a:srgbClr val="000000"/>
                </a:solidFill>
              </a:rPr>
              <a:pPr/>
              <a:t>‹nr.›</a:t>
            </a:fld>
            <a:endParaRPr lang="nl-NL">
              <a:solidFill>
                <a:srgbClr val="000000"/>
              </a:solidFill>
            </a:endParaRPr>
          </a:p>
        </p:txBody>
      </p:sp>
      <p:pic>
        <p:nvPicPr>
          <p:cNvPr id="36557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0"/>
            <a:ext cx="82073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576" name="Text Box 8"/>
          <p:cNvSpPr txBox="1">
            <a:spLocks noChangeArrowheads="1"/>
          </p:cNvSpPr>
          <p:nvPr/>
        </p:nvSpPr>
        <p:spPr bwMode="auto">
          <a:xfrm>
            <a:off x="1258888" y="188913"/>
            <a:ext cx="604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BE" sz="2400" smtClean="0">
                <a:solidFill>
                  <a:srgbClr val="000000"/>
                </a:solidFill>
                <a:latin typeface="Verdana" pitchFamily="34" charset="0"/>
              </a:rPr>
              <a:t>Bethaniënhuis</a:t>
            </a:r>
            <a:r>
              <a:rPr lang="nl-BE" sz="2400" smtClean="0">
                <a:solidFill>
                  <a:srgbClr val="000000"/>
                </a:solidFill>
              </a:rPr>
              <a:t> </a:t>
            </a:r>
          </a:p>
          <a:p>
            <a:r>
              <a:rPr lang="nl-BE" sz="1600" smtClean="0">
                <a:solidFill>
                  <a:srgbClr val="009999"/>
                </a:solidFill>
                <a:latin typeface="Verdana" pitchFamily="34" charset="0"/>
              </a:rPr>
              <a:t>Psychiatrisch Ziekenhuis</a:t>
            </a:r>
            <a:endParaRPr lang="nl-NL" sz="1600" smtClean="0">
              <a:solidFill>
                <a:srgbClr val="009999"/>
              </a:solidFill>
              <a:latin typeface="Verdana" pitchFamily="34" charset="0"/>
            </a:endParaRPr>
          </a:p>
        </p:txBody>
      </p:sp>
      <p:graphicFrame>
        <p:nvGraphicFramePr>
          <p:cNvPr id="365577" name="Group 9"/>
          <p:cNvGraphicFramePr>
            <a:graphicFrameLocks noGrp="1"/>
          </p:cNvGraphicFramePr>
          <p:nvPr/>
        </p:nvGraphicFramePr>
        <p:xfrm>
          <a:off x="49213" y="201613"/>
          <a:ext cx="208280" cy="6337300"/>
        </p:xfrm>
        <a:graphic>
          <a:graphicData uri="http://schemas.openxmlformats.org/drawingml/2006/table">
            <a:tbl>
              <a:tblPr/>
              <a:tblGrid>
                <a:gridCol w="208280"/>
              </a:tblGrid>
              <a:tr h="633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nl-NL" sz="24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hlink"/>
                    </a:solidFill>
                  </a:tcPr>
                </a:tc>
              </a:tr>
            </a:tbl>
          </a:graphicData>
        </a:graphic>
      </p:graphicFrame>
      <p:pic>
        <p:nvPicPr>
          <p:cNvPr id="36558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5876925"/>
            <a:ext cx="863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58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876925"/>
            <a:ext cx="10795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58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5876925"/>
            <a:ext cx="10795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586"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876925"/>
            <a:ext cx="627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587"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39163" y="0"/>
            <a:ext cx="60483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61113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23EEA140-C495-4B77-A8E1-C61FD290F8ED}"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2500941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196C24CD-E18B-4E66-A21A-418135D8C6C5}"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10955018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68313" y="2060575"/>
            <a:ext cx="403860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59313" y="2060575"/>
            <a:ext cx="403860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lvl1pPr>
              <a:defRPr/>
            </a:lvl1pPr>
          </a:lstStyle>
          <a:p>
            <a:endParaRPr lang="nl-NL">
              <a:solidFill>
                <a:srgbClr val="000000"/>
              </a:solidFill>
            </a:endParaRPr>
          </a:p>
        </p:txBody>
      </p:sp>
      <p:sp>
        <p:nvSpPr>
          <p:cNvPr id="6" name="Tijdelijke aanduiding voor voettekst 5"/>
          <p:cNvSpPr>
            <a:spLocks noGrp="1"/>
          </p:cNvSpPr>
          <p:nvPr>
            <p:ph type="ftr" sz="quarter" idx="11"/>
          </p:nvPr>
        </p:nvSpPr>
        <p:spPr/>
        <p:txBody>
          <a:bodyPr/>
          <a:lstStyle>
            <a:lvl1pPr>
              <a:defRPr/>
            </a:lvl1pPr>
          </a:lstStyle>
          <a:p>
            <a:endParaRPr lang="nl-NL">
              <a:solidFill>
                <a:srgbClr val="000000"/>
              </a:solidFill>
            </a:endParaRPr>
          </a:p>
        </p:txBody>
      </p:sp>
      <p:sp>
        <p:nvSpPr>
          <p:cNvPr id="7" name="Tijdelijke aanduiding voor dianummer 6"/>
          <p:cNvSpPr>
            <a:spLocks noGrp="1"/>
          </p:cNvSpPr>
          <p:nvPr>
            <p:ph type="sldNum" sz="quarter" idx="12"/>
          </p:nvPr>
        </p:nvSpPr>
        <p:spPr/>
        <p:txBody>
          <a:bodyPr/>
          <a:lstStyle>
            <a:lvl1pPr>
              <a:defRPr/>
            </a:lvl1pPr>
          </a:lstStyle>
          <a:p>
            <a:fld id="{B26297C6-61CC-4580-9B8C-63FC40B1702B}"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351930037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lvl1pPr>
              <a:defRPr/>
            </a:lvl1pPr>
          </a:lstStyle>
          <a:p>
            <a:endParaRPr lang="nl-NL">
              <a:solidFill>
                <a:srgbClr val="000000"/>
              </a:solidFill>
            </a:endParaRPr>
          </a:p>
        </p:txBody>
      </p:sp>
      <p:sp>
        <p:nvSpPr>
          <p:cNvPr id="8" name="Tijdelijke aanduiding voor voettekst 7"/>
          <p:cNvSpPr>
            <a:spLocks noGrp="1"/>
          </p:cNvSpPr>
          <p:nvPr>
            <p:ph type="ftr" sz="quarter" idx="11"/>
          </p:nvPr>
        </p:nvSpPr>
        <p:spPr/>
        <p:txBody>
          <a:bodyPr/>
          <a:lstStyle>
            <a:lvl1pPr>
              <a:defRPr/>
            </a:lvl1pPr>
          </a:lstStyle>
          <a:p>
            <a:endParaRPr lang="nl-NL">
              <a:solidFill>
                <a:srgbClr val="000000"/>
              </a:solidFill>
            </a:endParaRPr>
          </a:p>
        </p:txBody>
      </p:sp>
      <p:sp>
        <p:nvSpPr>
          <p:cNvPr id="9" name="Tijdelijke aanduiding voor dianummer 8"/>
          <p:cNvSpPr>
            <a:spLocks noGrp="1"/>
          </p:cNvSpPr>
          <p:nvPr>
            <p:ph type="sldNum" sz="quarter" idx="12"/>
          </p:nvPr>
        </p:nvSpPr>
        <p:spPr/>
        <p:txBody>
          <a:bodyPr/>
          <a:lstStyle>
            <a:lvl1pPr>
              <a:defRPr/>
            </a:lvl1pPr>
          </a:lstStyle>
          <a:p>
            <a:fld id="{DAF03030-E9DB-4EAD-A34D-31CA9D28608B}"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18815362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lvl1pPr>
              <a:defRPr/>
            </a:lvl1pPr>
          </a:lstStyle>
          <a:p>
            <a:endParaRPr lang="nl-NL">
              <a:solidFill>
                <a:srgbClr val="000000"/>
              </a:solidFill>
            </a:endParaRPr>
          </a:p>
        </p:txBody>
      </p:sp>
      <p:sp>
        <p:nvSpPr>
          <p:cNvPr id="4" name="Tijdelijke aanduiding voor voettekst 3"/>
          <p:cNvSpPr>
            <a:spLocks noGrp="1"/>
          </p:cNvSpPr>
          <p:nvPr>
            <p:ph type="ftr" sz="quarter" idx="11"/>
          </p:nvPr>
        </p:nvSpPr>
        <p:spPr/>
        <p:txBody>
          <a:bodyPr/>
          <a:lstStyle>
            <a:lvl1pPr>
              <a:defRPr/>
            </a:lvl1pPr>
          </a:lstStyle>
          <a:p>
            <a:endParaRPr lang="nl-NL">
              <a:solidFill>
                <a:srgbClr val="000000"/>
              </a:solidFill>
            </a:endParaRPr>
          </a:p>
        </p:txBody>
      </p:sp>
      <p:sp>
        <p:nvSpPr>
          <p:cNvPr id="5" name="Tijdelijke aanduiding voor dianummer 4"/>
          <p:cNvSpPr>
            <a:spLocks noGrp="1"/>
          </p:cNvSpPr>
          <p:nvPr>
            <p:ph type="sldNum" sz="quarter" idx="12"/>
          </p:nvPr>
        </p:nvSpPr>
        <p:spPr/>
        <p:txBody>
          <a:bodyPr/>
          <a:lstStyle>
            <a:lvl1pPr>
              <a:defRPr/>
            </a:lvl1pPr>
          </a:lstStyle>
          <a:p>
            <a:fld id="{40016B0F-ABA5-4084-A8F0-401C45458251}"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387055201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lvl1pPr>
              <a:defRPr/>
            </a:lvl1pPr>
          </a:lstStyle>
          <a:p>
            <a:endParaRPr lang="nl-NL">
              <a:solidFill>
                <a:srgbClr val="000000"/>
              </a:solidFill>
            </a:endParaRPr>
          </a:p>
        </p:txBody>
      </p:sp>
      <p:sp>
        <p:nvSpPr>
          <p:cNvPr id="3" name="Tijdelijke aanduiding voor voettekst 2"/>
          <p:cNvSpPr>
            <a:spLocks noGrp="1"/>
          </p:cNvSpPr>
          <p:nvPr>
            <p:ph type="ftr" sz="quarter" idx="11"/>
          </p:nvPr>
        </p:nvSpPr>
        <p:spPr/>
        <p:txBody>
          <a:bodyPr/>
          <a:lstStyle>
            <a:lvl1pPr>
              <a:defRPr/>
            </a:lvl1pPr>
          </a:lstStyle>
          <a:p>
            <a:endParaRPr lang="nl-NL">
              <a:solidFill>
                <a:srgbClr val="000000"/>
              </a:solidFill>
            </a:endParaRPr>
          </a:p>
        </p:txBody>
      </p:sp>
      <p:sp>
        <p:nvSpPr>
          <p:cNvPr id="4" name="Tijdelijke aanduiding voor dianummer 3"/>
          <p:cNvSpPr>
            <a:spLocks noGrp="1"/>
          </p:cNvSpPr>
          <p:nvPr>
            <p:ph type="sldNum" sz="quarter" idx="12"/>
          </p:nvPr>
        </p:nvSpPr>
        <p:spPr/>
        <p:txBody>
          <a:bodyPr/>
          <a:lstStyle>
            <a:lvl1pPr>
              <a:defRPr/>
            </a:lvl1pPr>
          </a:lstStyle>
          <a:p>
            <a:fld id="{C369C360-73DD-4ADF-AC0B-44B103C67A8F}"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171136775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solidFill>
                <a:srgbClr val="000000"/>
              </a:solidFill>
            </a:endParaRPr>
          </a:p>
        </p:txBody>
      </p:sp>
      <p:sp>
        <p:nvSpPr>
          <p:cNvPr id="6" name="Tijdelijke aanduiding voor voettekst 5"/>
          <p:cNvSpPr>
            <a:spLocks noGrp="1"/>
          </p:cNvSpPr>
          <p:nvPr>
            <p:ph type="ftr" sz="quarter" idx="11"/>
          </p:nvPr>
        </p:nvSpPr>
        <p:spPr/>
        <p:txBody>
          <a:bodyPr/>
          <a:lstStyle>
            <a:lvl1pPr>
              <a:defRPr/>
            </a:lvl1pPr>
          </a:lstStyle>
          <a:p>
            <a:endParaRPr lang="nl-NL">
              <a:solidFill>
                <a:srgbClr val="000000"/>
              </a:solidFill>
            </a:endParaRPr>
          </a:p>
        </p:txBody>
      </p:sp>
      <p:sp>
        <p:nvSpPr>
          <p:cNvPr id="7" name="Tijdelijke aanduiding voor dianummer 6"/>
          <p:cNvSpPr>
            <a:spLocks noGrp="1"/>
          </p:cNvSpPr>
          <p:nvPr>
            <p:ph type="sldNum" sz="quarter" idx="12"/>
          </p:nvPr>
        </p:nvSpPr>
        <p:spPr/>
        <p:txBody>
          <a:bodyPr/>
          <a:lstStyle>
            <a:lvl1pPr>
              <a:defRPr/>
            </a:lvl1pPr>
          </a:lstStyle>
          <a:p>
            <a:fld id="{62B3A812-FA24-4CBA-AC70-448C46323A9C}"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8843310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nl-NL"/>
          </a:p>
        </p:txBody>
      </p:sp>
      <p:sp>
        <p:nvSpPr>
          <p:cNvPr id="5" name="Rectangle 5"/>
          <p:cNvSpPr>
            <a:spLocks noGrp="1" noChangeArrowheads="1"/>
          </p:cNvSpPr>
          <p:nvPr>
            <p:ph type="ftr" sz="quarter" idx="11"/>
          </p:nvPr>
        </p:nvSpPr>
        <p:spPr>
          <a:ln/>
        </p:spPr>
        <p:txBody>
          <a:bodyPr/>
          <a:lstStyle>
            <a:lvl1pPr>
              <a:defRPr/>
            </a:lvl1pPr>
          </a:lstStyle>
          <a:p>
            <a:pPr>
              <a:defRPr/>
            </a:pPr>
            <a:endParaRPr lang="nl-NL"/>
          </a:p>
        </p:txBody>
      </p:sp>
      <p:sp>
        <p:nvSpPr>
          <p:cNvPr id="6" name="Rectangle 6"/>
          <p:cNvSpPr>
            <a:spLocks noGrp="1" noChangeArrowheads="1"/>
          </p:cNvSpPr>
          <p:nvPr>
            <p:ph type="sldNum" sz="quarter" idx="12"/>
          </p:nvPr>
        </p:nvSpPr>
        <p:spPr>
          <a:ln/>
        </p:spPr>
        <p:txBody>
          <a:bodyPr/>
          <a:lstStyle>
            <a:lvl1pPr>
              <a:defRPr/>
            </a:lvl1pPr>
          </a:lstStyle>
          <a:p>
            <a:pPr>
              <a:defRPr/>
            </a:pPr>
            <a:fld id="{069819B5-0458-4743-835B-7D2885C08CD0}" type="slidenum">
              <a:rPr lang="nl-NL"/>
              <a:pPr>
                <a:defRPr/>
              </a:pPr>
              <a:t>‹nr.›</a:t>
            </a:fld>
            <a:endParaRPr lang="nl-NL"/>
          </a:p>
        </p:txBody>
      </p:sp>
    </p:spTree>
    <p:extLst>
      <p:ext uri="{BB962C8B-B14F-4D97-AF65-F5344CB8AC3E}">
        <p14:creationId xmlns:p14="http://schemas.microsoft.com/office/powerpoint/2010/main" val="484462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solidFill>
                <a:srgbClr val="000000"/>
              </a:solidFill>
            </a:endParaRPr>
          </a:p>
        </p:txBody>
      </p:sp>
      <p:sp>
        <p:nvSpPr>
          <p:cNvPr id="6" name="Tijdelijke aanduiding voor voettekst 5"/>
          <p:cNvSpPr>
            <a:spLocks noGrp="1"/>
          </p:cNvSpPr>
          <p:nvPr>
            <p:ph type="ftr" sz="quarter" idx="11"/>
          </p:nvPr>
        </p:nvSpPr>
        <p:spPr/>
        <p:txBody>
          <a:bodyPr/>
          <a:lstStyle>
            <a:lvl1pPr>
              <a:defRPr/>
            </a:lvl1pPr>
          </a:lstStyle>
          <a:p>
            <a:endParaRPr lang="nl-NL">
              <a:solidFill>
                <a:srgbClr val="000000"/>
              </a:solidFill>
            </a:endParaRPr>
          </a:p>
        </p:txBody>
      </p:sp>
      <p:sp>
        <p:nvSpPr>
          <p:cNvPr id="7" name="Tijdelijke aanduiding voor dianummer 6"/>
          <p:cNvSpPr>
            <a:spLocks noGrp="1"/>
          </p:cNvSpPr>
          <p:nvPr>
            <p:ph type="sldNum" sz="quarter" idx="12"/>
          </p:nvPr>
        </p:nvSpPr>
        <p:spPr/>
        <p:txBody>
          <a:bodyPr/>
          <a:lstStyle>
            <a:lvl1pPr>
              <a:defRPr/>
            </a:lvl1pPr>
          </a:lstStyle>
          <a:p>
            <a:fld id="{41C80649-C935-4A81-B108-F8683C67F28A}"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383821359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FE75E025-B8BC-4EFD-BD74-74194484CCE3}"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10565624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40513" y="981075"/>
            <a:ext cx="2057400" cy="5111750"/>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468313" y="981075"/>
            <a:ext cx="6019800" cy="511175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4CCB3D7D-2D13-4E55-8A58-0C1E89284A19}"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291968160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defRPr sz="4000" b="1"/>
            </a:lvl1pPr>
          </a:lstStyle>
          <a:p>
            <a:pPr lvl="0"/>
            <a:r>
              <a:rPr lang="nl-NL" noProof="0" smtClean="0"/>
              <a:t>Klik om het opmaakprofiel te bewerken</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nl-NL" noProof="0" smtClean="0"/>
              <a:t>Klik om het opmaakprofiel van de modelondertitel te bewerken</a:t>
            </a:r>
          </a:p>
        </p:txBody>
      </p:sp>
      <p:sp>
        <p:nvSpPr>
          <p:cNvPr id="3076" name="Rectangle 4"/>
          <p:cNvSpPr>
            <a:spLocks noGrp="1" noChangeArrowheads="1"/>
          </p:cNvSpPr>
          <p:nvPr>
            <p:ph type="dt" sz="half" idx="2"/>
          </p:nvPr>
        </p:nvSpPr>
        <p:spPr/>
        <p:txBody>
          <a:bodyPr/>
          <a:lstStyle>
            <a:lvl1pPr>
              <a:defRPr/>
            </a:lvl1pPr>
          </a:lstStyle>
          <a:p>
            <a:endParaRPr lang="nl-NL">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nl-NL">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315180EF-5489-4F75-871C-9781AC164792}" type="slidenum">
              <a:rPr lang="nl-NL">
                <a:solidFill>
                  <a:srgbClr val="000000"/>
                </a:solidFill>
              </a:rPr>
              <a:pPr/>
              <a:t>‹nr.›</a:t>
            </a:fld>
            <a:endParaRPr lang="nl-NL">
              <a:solidFill>
                <a:srgbClr val="000000"/>
              </a:solidFill>
            </a:endParaRPr>
          </a:p>
        </p:txBody>
      </p:sp>
      <p:pic>
        <p:nvPicPr>
          <p:cNvPr id="307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0"/>
            <a:ext cx="82073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0" name="Text Box 8"/>
          <p:cNvSpPr txBox="1">
            <a:spLocks noChangeArrowheads="1"/>
          </p:cNvSpPr>
          <p:nvPr/>
        </p:nvSpPr>
        <p:spPr bwMode="auto">
          <a:xfrm>
            <a:off x="1258888" y="188913"/>
            <a:ext cx="604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BE" sz="2400" smtClean="0">
                <a:solidFill>
                  <a:srgbClr val="000000"/>
                </a:solidFill>
                <a:latin typeface="Verdana" pitchFamily="34" charset="0"/>
              </a:rPr>
              <a:t>Bethaniënhuis</a:t>
            </a:r>
            <a:r>
              <a:rPr lang="nl-BE" sz="2400" smtClean="0">
                <a:solidFill>
                  <a:srgbClr val="000000"/>
                </a:solidFill>
              </a:rPr>
              <a:t> </a:t>
            </a:r>
          </a:p>
          <a:p>
            <a:r>
              <a:rPr lang="nl-BE" sz="1600" smtClean="0">
                <a:solidFill>
                  <a:srgbClr val="009999"/>
                </a:solidFill>
                <a:latin typeface="Verdana" pitchFamily="34" charset="0"/>
              </a:rPr>
              <a:t>Psychiatrisch Ziekenhuis</a:t>
            </a:r>
            <a:endParaRPr lang="nl-NL" sz="1600" smtClean="0">
              <a:solidFill>
                <a:srgbClr val="009999"/>
              </a:solidFill>
              <a:latin typeface="Verdana" pitchFamily="34" charset="0"/>
            </a:endParaRPr>
          </a:p>
        </p:txBody>
      </p:sp>
      <p:graphicFrame>
        <p:nvGraphicFramePr>
          <p:cNvPr id="3082" name="Group 10"/>
          <p:cNvGraphicFramePr>
            <a:graphicFrameLocks noGrp="1"/>
          </p:cNvGraphicFramePr>
          <p:nvPr/>
        </p:nvGraphicFramePr>
        <p:xfrm>
          <a:off x="49213" y="201613"/>
          <a:ext cx="208280" cy="6337300"/>
        </p:xfrm>
        <a:graphic>
          <a:graphicData uri="http://schemas.openxmlformats.org/drawingml/2006/table">
            <a:tbl>
              <a:tblPr/>
              <a:tblGrid>
                <a:gridCol w="208280"/>
              </a:tblGrid>
              <a:tr h="6337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hlink"/>
                    </a:solidFill>
                  </a:tcPr>
                </a:tc>
              </a:tr>
            </a:tbl>
          </a:graphicData>
        </a:graphic>
      </p:graphicFrame>
      <p:pic>
        <p:nvPicPr>
          <p:cNvPr id="308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5876925"/>
            <a:ext cx="863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876925"/>
            <a:ext cx="10795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5876925"/>
            <a:ext cx="10795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1"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876925"/>
            <a:ext cx="627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2" name="Picture 2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539163" y="0"/>
            <a:ext cx="60483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790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EDB2FAB1-432D-478C-A313-A0D38769A4DB}"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539307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05E5182E-91B5-4964-93D4-36A49B20DF8A}"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12939296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68313" y="2060575"/>
            <a:ext cx="403860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59313" y="2060575"/>
            <a:ext cx="403860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lvl1pPr>
              <a:defRPr/>
            </a:lvl1pPr>
          </a:lstStyle>
          <a:p>
            <a:endParaRPr lang="nl-NL">
              <a:solidFill>
                <a:srgbClr val="000000"/>
              </a:solidFill>
            </a:endParaRPr>
          </a:p>
        </p:txBody>
      </p:sp>
      <p:sp>
        <p:nvSpPr>
          <p:cNvPr id="6" name="Tijdelijke aanduiding voor voettekst 5"/>
          <p:cNvSpPr>
            <a:spLocks noGrp="1"/>
          </p:cNvSpPr>
          <p:nvPr>
            <p:ph type="ftr" sz="quarter" idx="11"/>
          </p:nvPr>
        </p:nvSpPr>
        <p:spPr/>
        <p:txBody>
          <a:bodyPr/>
          <a:lstStyle>
            <a:lvl1pPr>
              <a:defRPr/>
            </a:lvl1pPr>
          </a:lstStyle>
          <a:p>
            <a:endParaRPr lang="nl-NL">
              <a:solidFill>
                <a:srgbClr val="000000"/>
              </a:solidFill>
            </a:endParaRPr>
          </a:p>
        </p:txBody>
      </p:sp>
      <p:sp>
        <p:nvSpPr>
          <p:cNvPr id="7" name="Tijdelijke aanduiding voor dianummer 6"/>
          <p:cNvSpPr>
            <a:spLocks noGrp="1"/>
          </p:cNvSpPr>
          <p:nvPr>
            <p:ph type="sldNum" sz="quarter" idx="12"/>
          </p:nvPr>
        </p:nvSpPr>
        <p:spPr/>
        <p:txBody>
          <a:bodyPr/>
          <a:lstStyle>
            <a:lvl1pPr>
              <a:defRPr/>
            </a:lvl1pPr>
          </a:lstStyle>
          <a:p>
            <a:fld id="{038E4F8B-39FF-4E4E-B3BC-CE1471BB1FD2}"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2594666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lvl1pPr>
              <a:defRPr/>
            </a:lvl1pPr>
          </a:lstStyle>
          <a:p>
            <a:endParaRPr lang="nl-NL">
              <a:solidFill>
                <a:srgbClr val="000000"/>
              </a:solidFill>
            </a:endParaRPr>
          </a:p>
        </p:txBody>
      </p:sp>
      <p:sp>
        <p:nvSpPr>
          <p:cNvPr id="8" name="Tijdelijke aanduiding voor voettekst 7"/>
          <p:cNvSpPr>
            <a:spLocks noGrp="1"/>
          </p:cNvSpPr>
          <p:nvPr>
            <p:ph type="ftr" sz="quarter" idx="11"/>
          </p:nvPr>
        </p:nvSpPr>
        <p:spPr/>
        <p:txBody>
          <a:bodyPr/>
          <a:lstStyle>
            <a:lvl1pPr>
              <a:defRPr/>
            </a:lvl1pPr>
          </a:lstStyle>
          <a:p>
            <a:endParaRPr lang="nl-NL">
              <a:solidFill>
                <a:srgbClr val="000000"/>
              </a:solidFill>
            </a:endParaRPr>
          </a:p>
        </p:txBody>
      </p:sp>
      <p:sp>
        <p:nvSpPr>
          <p:cNvPr id="9" name="Tijdelijke aanduiding voor dianummer 8"/>
          <p:cNvSpPr>
            <a:spLocks noGrp="1"/>
          </p:cNvSpPr>
          <p:nvPr>
            <p:ph type="sldNum" sz="quarter" idx="12"/>
          </p:nvPr>
        </p:nvSpPr>
        <p:spPr/>
        <p:txBody>
          <a:bodyPr/>
          <a:lstStyle>
            <a:lvl1pPr>
              <a:defRPr/>
            </a:lvl1pPr>
          </a:lstStyle>
          <a:p>
            <a:fld id="{EB80D911-BE73-4497-8BA6-BB4EC3BBC22D}"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472318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lvl1pPr>
              <a:defRPr/>
            </a:lvl1pPr>
          </a:lstStyle>
          <a:p>
            <a:endParaRPr lang="nl-NL">
              <a:solidFill>
                <a:srgbClr val="000000"/>
              </a:solidFill>
            </a:endParaRPr>
          </a:p>
        </p:txBody>
      </p:sp>
      <p:sp>
        <p:nvSpPr>
          <p:cNvPr id="4" name="Tijdelijke aanduiding voor voettekst 3"/>
          <p:cNvSpPr>
            <a:spLocks noGrp="1"/>
          </p:cNvSpPr>
          <p:nvPr>
            <p:ph type="ftr" sz="quarter" idx="11"/>
          </p:nvPr>
        </p:nvSpPr>
        <p:spPr/>
        <p:txBody>
          <a:bodyPr/>
          <a:lstStyle>
            <a:lvl1pPr>
              <a:defRPr/>
            </a:lvl1pPr>
          </a:lstStyle>
          <a:p>
            <a:endParaRPr lang="nl-NL">
              <a:solidFill>
                <a:srgbClr val="000000"/>
              </a:solidFill>
            </a:endParaRPr>
          </a:p>
        </p:txBody>
      </p:sp>
      <p:sp>
        <p:nvSpPr>
          <p:cNvPr id="5" name="Tijdelijke aanduiding voor dianummer 4"/>
          <p:cNvSpPr>
            <a:spLocks noGrp="1"/>
          </p:cNvSpPr>
          <p:nvPr>
            <p:ph type="sldNum" sz="quarter" idx="12"/>
          </p:nvPr>
        </p:nvSpPr>
        <p:spPr/>
        <p:txBody>
          <a:bodyPr/>
          <a:lstStyle>
            <a:lvl1pPr>
              <a:defRPr/>
            </a:lvl1pPr>
          </a:lstStyle>
          <a:p>
            <a:fld id="{F2D03773-8F3C-4E4C-980E-994533D60D0F}"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2517890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lvl1pPr>
              <a:defRPr/>
            </a:lvl1pPr>
          </a:lstStyle>
          <a:p>
            <a:endParaRPr lang="nl-NL">
              <a:solidFill>
                <a:srgbClr val="000000"/>
              </a:solidFill>
            </a:endParaRPr>
          </a:p>
        </p:txBody>
      </p:sp>
      <p:sp>
        <p:nvSpPr>
          <p:cNvPr id="3" name="Tijdelijke aanduiding voor voettekst 2"/>
          <p:cNvSpPr>
            <a:spLocks noGrp="1"/>
          </p:cNvSpPr>
          <p:nvPr>
            <p:ph type="ftr" sz="quarter" idx="11"/>
          </p:nvPr>
        </p:nvSpPr>
        <p:spPr/>
        <p:txBody>
          <a:bodyPr/>
          <a:lstStyle>
            <a:lvl1pPr>
              <a:defRPr/>
            </a:lvl1pPr>
          </a:lstStyle>
          <a:p>
            <a:endParaRPr lang="nl-NL">
              <a:solidFill>
                <a:srgbClr val="000000"/>
              </a:solidFill>
            </a:endParaRPr>
          </a:p>
        </p:txBody>
      </p:sp>
      <p:sp>
        <p:nvSpPr>
          <p:cNvPr id="4" name="Tijdelijke aanduiding voor dianummer 3"/>
          <p:cNvSpPr>
            <a:spLocks noGrp="1"/>
          </p:cNvSpPr>
          <p:nvPr>
            <p:ph type="sldNum" sz="quarter" idx="12"/>
          </p:nvPr>
        </p:nvSpPr>
        <p:spPr/>
        <p:txBody>
          <a:bodyPr/>
          <a:lstStyle>
            <a:lvl1pPr>
              <a:defRPr/>
            </a:lvl1pPr>
          </a:lstStyle>
          <a:p>
            <a:fld id="{01901CE2-092C-41AD-8CAD-AD3C92CEAB93}"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264177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4"/>
          <p:cNvSpPr>
            <a:spLocks noGrp="1" noChangeArrowheads="1"/>
          </p:cNvSpPr>
          <p:nvPr>
            <p:ph type="dt" sz="half" idx="10"/>
          </p:nvPr>
        </p:nvSpPr>
        <p:spPr>
          <a:ln/>
        </p:spPr>
        <p:txBody>
          <a:bodyPr/>
          <a:lstStyle>
            <a:lvl1pPr>
              <a:defRPr/>
            </a:lvl1pPr>
          </a:lstStyle>
          <a:p>
            <a:pPr>
              <a:defRPr/>
            </a:pPr>
            <a:endParaRPr lang="nl-NL"/>
          </a:p>
        </p:txBody>
      </p:sp>
      <p:sp>
        <p:nvSpPr>
          <p:cNvPr id="5" name="Rectangle 5"/>
          <p:cNvSpPr>
            <a:spLocks noGrp="1" noChangeArrowheads="1"/>
          </p:cNvSpPr>
          <p:nvPr>
            <p:ph type="ftr" sz="quarter" idx="11"/>
          </p:nvPr>
        </p:nvSpPr>
        <p:spPr>
          <a:ln/>
        </p:spPr>
        <p:txBody>
          <a:bodyPr/>
          <a:lstStyle>
            <a:lvl1pPr>
              <a:defRPr/>
            </a:lvl1pPr>
          </a:lstStyle>
          <a:p>
            <a:pPr>
              <a:defRPr/>
            </a:pPr>
            <a:endParaRPr lang="nl-NL"/>
          </a:p>
        </p:txBody>
      </p:sp>
      <p:sp>
        <p:nvSpPr>
          <p:cNvPr id="6" name="Rectangle 6"/>
          <p:cNvSpPr>
            <a:spLocks noGrp="1" noChangeArrowheads="1"/>
          </p:cNvSpPr>
          <p:nvPr>
            <p:ph type="sldNum" sz="quarter" idx="12"/>
          </p:nvPr>
        </p:nvSpPr>
        <p:spPr>
          <a:ln/>
        </p:spPr>
        <p:txBody>
          <a:bodyPr/>
          <a:lstStyle>
            <a:lvl1pPr>
              <a:defRPr/>
            </a:lvl1pPr>
          </a:lstStyle>
          <a:p>
            <a:pPr>
              <a:defRPr/>
            </a:pPr>
            <a:fld id="{0BD3E01B-C869-4733-9BCE-514DFA6F2AAB}" type="slidenum">
              <a:rPr lang="nl-NL"/>
              <a:pPr>
                <a:defRPr/>
              </a:pPr>
              <a:t>‹nr.›</a:t>
            </a:fld>
            <a:endParaRPr lang="nl-NL"/>
          </a:p>
        </p:txBody>
      </p:sp>
    </p:spTree>
    <p:extLst>
      <p:ext uri="{BB962C8B-B14F-4D97-AF65-F5344CB8AC3E}">
        <p14:creationId xmlns:p14="http://schemas.microsoft.com/office/powerpoint/2010/main" val="25946476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solidFill>
                <a:srgbClr val="000000"/>
              </a:solidFill>
            </a:endParaRPr>
          </a:p>
        </p:txBody>
      </p:sp>
      <p:sp>
        <p:nvSpPr>
          <p:cNvPr id="6" name="Tijdelijke aanduiding voor voettekst 5"/>
          <p:cNvSpPr>
            <a:spLocks noGrp="1"/>
          </p:cNvSpPr>
          <p:nvPr>
            <p:ph type="ftr" sz="quarter" idx="11"/>
          </p:nvPr>
        </p:nvSpPr>
        <p:spPr/>
        <p:txBody>
          <a:bodyPr/>
          <a:lstStyle>
            <a:lvl1pPr>
              <a:defRPr/>
            </a:lvl1pPr>
          </a:lstStyle>
          <a:p>
            <a:endParaRPr lang="nl-NL">
              <a:solidFill>
                <a:srgbClr val="000000"/>
              </a:solidFill>
            </a:endParaRPr>
          </a:p>
        </p:txBody>
      </p:sp>
      <p:sp>
        <p:nvSpPr>
          <p:cNvPr id="7" name="Tijdelijke aanduiding voor dianummer 6"/>
          <p:cNvSpPr>
            <a:spLocks noGrp="1"/>
          </p:cNvSpPr>
          <p:nvPr>
            <p:ph type="sldNum" sz="quarter" idx="12"/>
          </p:nvPr>
        </p:nvSpPr>
        <p:spPr/>
        <p:txBody>
          <a:bodyPr/>
          <a:lstStyle>
            <a:lvl1pPr>
              <a:defRPr/>
            </a:lvl1pPr>
          </a:lstStyle>
          <a:p>
            <a:fld id="{65B9286A-8F62-49D7-8D03-387DB24B35DE}"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4016770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solidFill>
                <a:srgbClr val="000000"/>
              </a:solidFill>
            </a:endParaRPr>
          </a:p>
        </p:txBody>
      </p:sp>
      <p:sp>
        <p:nvSpPr>
          <p:cNvPr id="6" name="Tijdelijke aanduiding voor voettekst 5"/>
          <p:cNvSpPr>
            <a:spLocks noGrp="1"/>
          </p:cNvSpPr>
          <p:nvPr>
            <p:ph type="ftr" sz="quarter" idx="11"/>
          </p:nvPr>
        </p:nvSpPr>
        <p:spPr/>
        <p:txBody>
          <a:bodyPr/>
          <a:lstStyle>
            <a:lvl1pPr>
              <a:defRPr/>
            </a:lvl1pPr>
          </a:lstStyle>
          <a:p>
            <a:endParaRPr lang="nl-NL">
              <a:solidFill>
                <a:srgbClr val="000000"/>
              </a:solidFill>
            </a:endParaRPr>
          </a:p>
        </p:txBody>
      </p:sp>
      <p:sp>
        <p:nvSpPr>
          <p:cNvPr id="7" name="Tijdelijke aanduiding voor dianummer 6"/>
          <p:cNvSpPr>
            <a:spLocks noGrp="1"/>
          </p:cNvSpPr>
          <p:nvPr>
            <p:ph type="sldNum" sz="quarter" idx="12"/>
          </p:nvPr>
        </p:nvSpPr>
        <p:spPr/>
        <p:txBody>
          <a:bodyPr/>
          <a:lstStyle>
            <a:lvl1pPr>
              <a:defRPr/>
            </a:lvl1pPr>
          </a:lstStyle>
          <a:p>
            <a:fld id="{62E95D4E-F023-49C3-9985-3563070F492A}"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1345239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C912C0B1-375E-4A6F-86E6-00198E5D6977}"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38366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40513" y="981075"/>
            <a:ext cx="2057400" cy="5111750"/>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468313" y="981075"/>
            <a:ext cx="6019800" cy="511175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solidFill>
                <a:srgbClr val="000000"/>
              </a:solidFill>
            </a:endParaRPr>
          </a:p>
        </p:txBody>
      </p:sp>
      <p:sp>
        <p:nvSpPr>
          <p:cNvPr id="5" name="Tijdelijke aanduiding voor voettekst 4"/>
          <p:cNvSpPr>
            <a:spLocks noGrp="1"/>
          </p:cNvSpPr>
          <p:nvPr>
            <p:ph type="ftr" sz="quarter" idx="11"/>
          </p:nvPr>
        </p:nvSpPr>
        <p:spPr/>
        <p:txBody>
          <a:bodyPr/>
          <a:lstStyle>
            <a:lvl1pPr>
              <a:defRPr/>
            </a:lvl1pPr>
          </a:lstStyle>
          <a:p>
            <a:endParaRPr lang="nl-NL">
              <a:solidFill>
                <a:srgbClr val="000000"/>
              </a:solidFill>
            </a:endParaRPr>
          </a:p>
        </p:txBody>
      </p:sp>
      <p:sp>
        <p:nvSpPr>
          <p:cNvPr id="6" name="Tijdelijke aanduiding voor dianummer 5"/>
          <p:cNvSpPr>
            <a:spLocks noGrp="1"/>
          </p:cNvSpPr>
          <p:nvPr>
            <p:ph type="sldNum" sz="quarter" idx="12"/>
          </p:nvPr>
        </p:nvSpPr>
        <p:spPr/>
        <p:txBody>
          <a:bodyPr/>
          <a:lstStyle>
            <a:lvl1pPr>
              <a:defRPr/>
            </a:lvl1pPr>
          </a:lstStyle>
          <a:p>
            <a:fld id="{EA1D10E5-4BEC-4201-9B64-66DCBD060F6E}" type="slidenum">
              <a:rPr lang="nl-NL">
                <a:solidFill>
                  <a:srgbClr val="000000"/>
                </a:solidFill>
              </a:rPr>
              <a:pPr/>
              <a:t>‹nr.›</a:t>
            </a:fld>
            <a:endParaRPr lang="nl-NL">
              <a:solidFill>
                <a:srgbClr val="000000"/>
              </a:solidFill>
            </a:endParaRPr>
          </a:p>
        </p:txBody>
      </p:sp>
    </p:spTree>
    <p:extLst>
      <p:ext uri="{BB962C8B-B14F-4D97-AF65-F5344CB8AC3E}">
        <p14:creationId xmlns:p14="http://schemas.microsoft.com/office/powerpoint/2010/main" val="203175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68313" y="2060575"/>
            <a:ext cx="403860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59313" y="2060575"/>
            <a:ext cx="403860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Rectangle 4"/>
          <p:cNvSpPr>
            <a:spLocks noGrp="1" noChangeArrowheads="1"/>
          </p:cNvSpPr>
          <p:nvPr>
            <p:ph type="dt" sz="half" idx="10"/>
          </p:nvPr>
        </p:nvSpPr>
        <p:spPr>
          <a:ln/>
        </p:spPr>
        <p:txBody>
          <a:bodyPr/>
          <a:lstStyle>
            <a:lvl1pPr>
              <a:defRPr/>
            </a:lvl1pPr>
          </a:lstStyle>
          <a:p>
            <a:pPr>
              <a:defRPr/>
            </a:pPr>
            <a:endParaRPr lang="nl-NL"/>
          </a:p>
        </p:txBody>
      </p:sp>
      <p:sp>
        <p:nvSpPr>
          <p:cNvPr id="6" name="Rectangle 5"/>
          <p:cNvSpPr>
            <a:spLocks noGrp="1" noChangeArrowheads="1"/>
          </p:cNvSpPr>
          <p:nvPr>
            <p:ph type="ftr" sz="quarter" idx="11"/>
          </p:nvPr>
        </p:nvSpPr>
        <p:spPr>
          <a:ln/>
        </p:spPr>
        <p:txBody>
          <a:bodyPr/>
          <a:lstStyle>
            <a:lvl1pPr>
              <a:defRPr/>
            </a:lvl1pPr>
          </a:lstStyle>
          <a:p>
            <a:pPr>
              <a:defRPr/>
            </a:pPr>
            <a:endParaRPr lang="nl-NL"/>
          </a:p>
        </p:txBody>
      </p:sp>
      <p:sp>
        <p:nvSpPr>
          <p:cNvPr id="7" name="Rectangle 6"/>
          <p:cNvSpPr>
            <a:spLocks noGrp="1" noChangeArrowheads="1"/>
          </p:cNvSpPr>
          <p:nvPr>
            <p:ph type="sldNum" sz="quarter" idx="12"/>
          </p:nvPr>
        </p:nvSpPr>
        <p:spPr>
          <a:ln/>
        </p:spPr>
        <p:txBody>
          <a:bodyPr/>
          <a:lstStyle>
            <a:lvl1pPr>
              <a:defRPr/>
            </a:lvl1pPr>
          </a:lstStyle>
          <a:p>
            <a:pPr>
              <a:defRPr/>
            </a:pPr>
            <a:fld id="{D741B132-DD68-4513-9DC2-407F91CC53B3}" type="slidenum">
              <a:rPr lang="nl-NL"/>
              <a:pPr>
                <a:defRPr/>
              </a:pPr>
              <a:t>‹nr.›</a:t>
            </a:fld>
            <a:endParaRPr lang="nl-NL"/>
          </a:p>
        </p:txBody>
      </p:sp>
    </p:spTree>
    <p:extLst>
      <p:ext uri="{BB962C8B-B14F-4D97-AF65-F5344CB8AC3E}">
        <p14:creationId xmlns:p14="http://schemas.microsoft.com/office/powerpoint/2010/main" val="223854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Rectangle 4"/>
          <p:cNvSpPr>
            <a:spLocks noGrp="1" noChangeArrowheads="1"/>
          </p:cNvSpPr>
          <p:nvPr>
            <p:ph type="dt" sz="half" idx="10"/>
          </p:nvPr>
        </p:nvSpPr>
        <p:spPr>
          <a:ln/>
        </p:spPr>
        <p:txBody>
          <a:bodyPr/>
          <a:lstStyle>
            <a:lvl1pPr>
              <a:defRPr/>
            </a:lvl1pPr>
          </a:lstStyle>
          <a:p>
            <a:pPr>
              <a:defRPr/>
            </a:pPr>
            <a:endParaRPr lang="nl-NL"/>
          </a:p>
        </p:txBody>
      </p:sp>
      <p:sp>
        <p:nvSpPr>
          <p:cNvPr id="8" name="Rectangle 5"/>
          <p:cNvSpPr>
            <a:spLocks noGrp="1" noChangeArrowheads="1"/>
          </p:cNvSpPr>
          <p:nvPr>
            <p:ph type="ftr" sz="quarter" idx="11"/>
          </p:nvPr>
        </p:nvSpPr>
        <p:spPr>
          <a:ln/>
        </p:spPr>
        <p:txBody>
          <a:bodyPr/>
          <a:lstStyle>
            <a:lvl1pPr>
              <a:defRPr/>
            </a:lvl1pPr>
          </a:lstStyle>
          <a:p>
            <a:pPr>
              <a:defRPr/>
            </a:pPr>
            <a:endParaRPr lang="nl-NL"/>
          </a:p>
        </p:txBody>
      </p:sp>
      <p:sp>
        <p:nvSpPr>
          <p:cNvPr id="9" name="Rectangle 6"/>
          <p:cNvSpPr>
            <a:spLocks noGrp="1" noChangeArrowheads="1"/>
          </p:cNvSpPr>
          <p:nvPr>
            <p:ph type="sldNum" sz="quarter" idx="12"/>
          </p:nvPr>
        </p:nvSpPr>
        <p:spPr>
          <a:ln/>
        </p:spPr>
        <p:txBody>
          <a:bodyPr/>
          <a:lstStyle>
            <a:lvl1pPr>
              <a:defRPr/>
            </a:lvl1pPr>
          </a:lstStyle>
          <a:p>
            <a:pPr>
              <a:defRPr/>
            </a:pPr>
            <a:fld id="{2A4825F9-7D97-4D0E-965C-B5096B030D71}" type="slidenum">
              <a:rPr lang="nl-NL"/>
              <a:pPr>
                <a:defRPr/>
              </a:pPr>
              <a:t>‹nr.›</a:t>
            </a:fld>
            <a:endParaRPr lang="nl-NL"/>
          </a:p>
        </p:txBody>
      </p:sp>
    </p:spTree>
    <p:extLst>
      <p:ext uri="{BB962C8B-B14F-4D97-AF65-F5344CB8AC3E}">
        <p14:creationId xmlns:p14="http://schemas.microsoft.com/office/powerpoint/2010/main" val="330545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Rectangle 4"/>
          <p:cNvSpPr>
            <a:spLocks noGrp="1" noChangeArrowheads="1"/>
          </p:cNvSpPr>
          <p:nvPr>
            <p:ph type="dt" sz="half" idx="10"/>
          </p:nvPr>
        </p:nvSpPr>
        <p:spPr>
          <a:ln/>
        </p:spPr>
        <p:txBody>
          <a:bodyPr/>
          <a:lstStyle>
            <a:lvl1pPr>
              <a:defRPr/>
            </a:lvl1pPr>
          </a:lstStyle>
          <a:p>
            <a:pPr>
              <a:defRPr/>
            </a:pPr>
            <a:endParaRPr lang="nl-NL"/>
          </a:p>
        </p:txBody>
      </p:sp>
      <p:sp>
        <p:nvSpPr>
          <p:cNvPr id="4" name="Rectangle 5"/>
          <p:cNvSpPr>
            <a:spLocks noGrp="1" noChangeArrowheads="1"/>
          </p:cNvSpPr>
          <p:nvPr>
            <p:ph type="ftr" sz="quarter" idx="11"/>
          </p:nvPr>
        </p:nvSpPr>
        <p:spPr>
          <a:ln/>
        </p:spPr>
        <p:txBody>
          <a:bodyPr/>
          <a:lstStyle>
            <a:lvl1pPr>
              <a:defRPr/>
            </a:lvl1pPr>
          </a:lstStyle>
          <a:p>
            <a:pPr>
              <a:defRPr/>
            </a:pPr>
            <a:endParaRPr lang="nl-NL"/>
          </a:p>
        </p:txBody>
      </p:sp>
      <p:sp>
        <p:nvSpPr>
          <p:cNvPr id="5" name="Rectangle 6"/>
          <p:cNvSpPr>
            <a:spLocks noGrp="1" noChangeArrowheads="1"/>
          </p:cNvSpPr>
          <p:nvPr>
            <p:ph type="sldNum" sz="quarter" idx="12"/>
          </p:nvPr>
        </p:nvSpPr>
        <p:spPr>
          <a:ln/>
        </p:spPr>
        <p:txBody>
          <a:bodyPr/>
          <a:lstStyle>
            <a:lvl1pPr>
              <a:defRPr/>
            </a:lvl1pPr>
          </a:lstStyle>
          <a:p>
            <a:pPr>
              <a:defRPr/>
            </a:pPr>
            <a:fld id="{3ED89A2E-7561-4981-82B8-B53166BE7988}" type="slidenum">
              <a:rPr lang="nl-NL"/>
              <a:pPr>
                <a:defRPr/>
              </a:pPr>
              <a:t>‹nr.›</a:t>
            </a:fld>
            <a:endParaRPr lang="nl-NL"/>
          </a:p>
        </p:txBody>
      </p:sp>
    </p:spTree>
    <p:extLst>
      <p:ext uri="{BB962C8B-B14F-4D97-AF65-F5344CB8AC3E}">
        <p14:creationId xmlns:p14="http://schemas.microsoft.com/office/powerpoint/2010/main" val="38793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nl-NL"/>
          </a:p>
        </p:txBody>
      </p:sp>
      <p:sp>
        <p:nvSpPr>
          <p:cNvPr id="3" name="Rectangle 5"/>
          <p:cNvSpPr>
            <a:spLocks noGrp="1" noChangeArrowheads="1"/>
          </p:cNvSpPr>
          <p:nvPr>
            <p:ph type="ftr" sz="quarter" idx="11"/>
          </p:nvPr>
        </p:nvSpPr>
        <p:spPr>
          <a:ln/>
        </p:spPr>
        <p:txBody>
          <a:bodyPr/>
          <a:lstStyle>
            <a:lvl1pPr>
              <a:defRPr/>
            </a:lvl1pPr>
          </a:lstStyle>
          <a:p>
            <a:pPr>
              <a:defRPr/>
            </a:pPr>
            <a:endParaRPr lang="nl-NL"/>
          </a:p>
        </p:txBody>
      </p:sp>
      <p:sp>
        <p:nvSpPr>
          <p:cNvPr id="4" name="Rectangle 6"/>
          <p:cNvSpPr>
            <a:spLocks noGrp="1" noChangeArrowheads="1"/>
          </p:cNvSpPr>
          <p:nvPr>
            <p:ph type="sldNum" sz="quarter" idx="12"/>
          </p:nvPr>
        </p:nvSpPr>
        <p:spPr>
          <a:ln/>
        </p:spPr>
        <p:txBody>
          <a:bodyPr/>
          <a:lstStyle>
            <a:lvl1pPr>
              <a:defRPr/>
            </a:lvl1pPr>
          </a:lstStyle>
          <a:p>
            <a:pPr>
              <a:defRPr/>
            </a:pPr>
            <a:fld id="{16BB6DA9-8057-4CFF-BAE9-BDF1ED16A2FE}" type="slidenum">
              <a:rPr lang="nl-NL"/>
              <a:pPr>
                <a:defRPr/>
              </a:pPr>
              <a:t>‹nr.›</a:t>
            </a:fld>
            <a:endParaRPr lang="nl-NL"/>
          </a:p>
        </p:txBody>
      </p:sp>
    </p:spTree>
    <p:extLst>
      <p:ext uri="{BB962C8B-B14F-4D97-AF65-F5344CB8AC3E}">
        <p14:creationId xmlns:p14="http://schemas.microsoft.com/office/powerpoint/2010/main" val="13876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4"/>
          <p:cNvSpPr>
            <a:spLocks noGrp="1" noChangeArrowheads="1"/>
          </p:cNvSpPr>
          <p:nvPr>
            <p:ph type="dt" sz="half" idx="10"/>
          </p:nvPr>
        </p:nvSpPr>
        <p:spPr>
          <a:ln/>
        </p:spPr>
        <p:txBody>
          <a:bodyPr/>
          <a:lstStyle>
            <a:lvl1pPr>
              <a:defRPr/>
            </a:lvl1pPr>
          </a:lstStyle>
          <a:p>
            <a:pPr>
              <a:defRPr/>
            </a:pPr>
            <a:endParaRPr lang="nl-NL"/>
          </a:p>
        </p:txBody>
      </p:sp>
      <p:sp>
        <p:nvSpPr>
          <p:cNvPr id="6" name="Rectangle 5"/>
          <p:cNvSpPr>
            <a:spLocks noGrp="1" noChangeArrowheads="1"/>
          </p:cNvSpPr>
          <p:nvPr>
            <p:ph type="ftr" sz="quarter" idx="11"/>
          </p:nvPr>
        </p:nvSpPr>
        <p:spPr>
          <a:ln/>
        </p:spPr>
        <p:txBody>
          <a:bodyPr/>
          <a:lstStyle>
            <a:lvl1pPr>
              <a:defRPr/>
            </a:lvl1pPr>
          </a:lstStyle>
          <a:p>
            <a:pPr>
              <a:defRPr/>
            </a:pPr>
            <a:endParaRPr lang="nl-NL"/>
          </a:p>
        </p:txBody>
      </p:sp>
      <p:sp>
        <p:nvSpPr>
          <p:cNvPr id="7" name="Rectangle 6"/>
          <p:cNvSpPr>
            <a:spLocks noGrp="1" noChangeArrowheads="1"/>
          </p:cNvSpPr>
          <p:nvPr>
            <p:ph type="sldNum" sz="quarter" idx="12"/>
          </p:nvPr>
        </p:nvSpPr>
        <p:spPr>
          <a:ln/>
        </p:spPr>
        <p:txBody>
          <a:bodyPr/>
          <a:lstStyle>
            <a:lvl1pPr>
              <a:defRPr/>
            </a:lvl1pPr>
          </a:lstStyle>
          <a:p>
            <a:pPr>
              <a:defRPr/>
            </a:pPr>
            <a:fld id="{8028892C-6BE2-49EE-AC3D-8BBCD2137790}" type="slidenum">
              <a:rPr lang="nl-NL"/>
              <a:pPr>
                <a:defRPr/>
              </a:pPr>
              <a:t>‹nr.›</a:t>
            </a:fld>
            <a:endParaRPr lang="nl-NL"/>
          </a:p>
        </p:txBody>
      </p:sp>
    </p:spTree>
    <p:extLst>
      <p:ext uri="{BB962C8B-B14F-4D97-AF65-F5344CB8AC3E}">
        <p14:creationId xmlns:p14="http://schemas.microsoft.com/office/powerpoint/2010/main" val="287811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BE"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4"/>
          <p:cNvSpPr>
            <a:spLocks noGrp="1" noChangeArrowheads="1"/>
          </p:cNvSpPr>
          <p:nvPr>
            <p:ph type="dt" sz="half" idx="10"/>
          </p:nvPr>
        </p:nvSpPr>
        <p:spPr>
          <a:ln/>
        </p:spPr>
        <p:txBody>
          <a:bodyPr/>
          <a:lstStyle>
            <a:lvl1pPr>
              <a:defRPr/>
            </a:lvl1pPr>
          </a:lstStyle>
          <a:p>
            <a:pPr>
              <a:defRPr/>
            </a:pPr>
            <a:endParaRPr lang="nl-NL"/>
          </a:p>
        </p:txBody>
      </p:sp>
      <p:sp>
        <p:nvSpPr>
          <p:cNvPr id="6" name="Rectangle 5"/>
          <p:cNvSpPr>
            <a:spLocks noGrp="1" noChangeArrowheads="1"/>
          </p:cNvSpPr>
          <p:nvPr>
            <p:ph type="ftr" sz="quarter" idx="11"/>
          </p:nvPr>
        </p:nvSpPr>
        <p:spPr>
          <a:ln/>
        </p:spPr>
        <p:txBody>
          <a:bodyPr/>
          <a:lstStyle>
            <a:lvl1pPr>
              <a:defRPr/>
            </a:lvl1pPr>
          </a:lstStyle>
          <a:p>
            <a:pPr>
              <a:defRPr/>
            </a:pPr>
            <a:endParaRPr lang="nl-NL"/>
          </a:p>
        </p:txBody>
      </p:sp>
      <p:sp>
        <p:nvSpPr>
          <p:cNvPr id="7" name="Rectangle 6"/>
          <p:cNvSpPr>
            <a:spLocks noGrp="1" noChangeArrowheads="1"/>
          </p:cNvSpPr>
          <p:nvPr>
            <p:ph type="sldNum" sz="quarter" idx="12"/>
          </p:nvPr>
        </p:nvSpPr>
        <p:spPr>
          <a:ln/>
        </p:spPr>
        <p:txBody>
          <a:bodyPr/>
          <a:lstStyle>
            <a:lvl1pPr>
              <a:defRPr/>
            </a:lvl1pPr>
          </a:lstStyle>
          <a:p>
            <a:pPr>
              <a:defRPr/>
            </a:pPr>
            <a:fld id="{5DF419B7-3EA5-4824-92DE-12B734A805B3}" type="slidenum">
              <a:rPr lang="nl-NL"/>
              <a:pPr>
                <a:defRPr/>
              </a:pPr>
              <a:t>‹nr.›</a:t>
            </a:fld>
            <a:endParaRPr lang="nl-NL"/>
          </a:p>
        </p:txBody>
      </p:sp>
    </p:spTree>
    <p:extLst>
      <p:ext uri="{BB962C8B-B14F-4D97-AF65-F5344CB8AC3E}">
        <p14:creationId xmlns:p14="http://schemas.microsoft.com/office/powerpoint/2010/main" val="243586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981075"/>
            <a:ext cx="82296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smtClean="0"/>
              <a:t>Klik om het opmaakprofiel te bewerken</a:t>
            </a:r>
          </a:p>
        </p:txBody>
      </p:sp>
      <p:sp>
        <p:nvSpPr>
          <p:cNvPr id="1027" name="Rectangle 3"/>
          <p:cNvSpPr>
            <a:spLocks noGrp="1" noChangeArrowheads="1"/>
          </p:cNvSpPr>
          <p:nvPr>
            <p:ph type="body" idx="1"/>
          </p:nvPr>
        </p:nvSpPr>
        <p:spPr bwMode="auto">
          <a:xfrm>
            <a:off x="468313" y="2060575"/>
            <a:ext cx="82296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nl-N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nl-N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DFDBD756-8942-417F-B593-094F1D8F8B45}" type="slidenum">
              <a:rPr lang="nl-NL"/>
              <a:pPr>
                <a:defRPr/>
              </a:pPr>
              <a:t>‹nr.›</a:t>
            </a:fld>
            <a:endParaRPr lang="nl-NL"/>
          </a:p>
        </p:txBody>
      </p:sp>
      <p:pic>
        <p:nvPicPr>
          <p:cNvPr id="1031"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0825" y="0"/>
            <a:ext cx="10033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2" name="Text Box 8"/>
          <p:cNvSpPr txBox="1">
            <a:spLocks noChangeArrowheads="1"/>
          </p:cNvSpPr>
          <p:nvPr/>
        </p:nvSpPr>
        <p:spPr bwMode="auto">
          <a:xfrm>
            <a:off x="1258888" y="188913"/>
            <a:ext cx="604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l-BE" sz="2400">
                <a:latin typeface="Verdana" pitchFamily="34" charset="0"/>
              </a:rPr>
              <a:t>Bethaniënhuis</a:t>
            </a:r>
            <a:r>
              <a:rPr lang="nl-BE" sz="2400"/>
              <a:t> </a:t>
            </a:r>
          </a:p>
          <a:p>
            <a:pPr eaLnBrk="1" hangingPunct="1"/>
            <a:r>
              <a:rPr lang="nl-BE" sz="1600">
                <a:solidFill>
                  <a:schemeClr val="hlink"/>
                </a:solidFill>
                <a:latin typeface="Verdana" pitchFamily="34" charset="0"/>
              </a:rPr>
              <a:t>Psychiatrisch Ziekenhuis</a:t>
            </a:r>
            <a:endParaRPr lang="nl-NL" sz="1600">
              <a:solidFill>
                <a:schemeClr val="hlink"/>
              </a:solidFill>
              <a:latin typeface="Verdana" pitchFamily="34" charset="0"/>
            </a:endParaRPr>
          </a:p>
        </p:txBody>
      </p:sp>
      <p:pic>
        <p:nvPicPr>
          <p:cNvPr id="1033" name="Picture 9" descr="Logotif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9788" y="0"/>
            <a:ext cx="68421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4" name="Group 10"/>
          <p:cNvGraphicFramePr>
            <a:graphicFrameLocks noGrp="1"/>
          </p:cNvGraphicFramePr>
          <p:nvPr/>
        </p:nvGraphicFramePr>
        <p:xfrm>
          <a:off x="49213" y="201613"/>
          <a:ext cx="208000" cy="6337300"/>
        </p:xfrm>
        <a:graphic>
          <a:graphicData uri="http://schemas.openxmlformats.org/drawingml/2006/table">
            <a:tbl>
              <a:tblPr/>
              <a:tblGrid>
                <a:gridCol w="208000"/>
              </a:tblGrid>
              <a:tr h="6337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L="91300" marR="91300"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hlink"/>
                    </a:solidFill>
                  </a:tcPr>
                </a:tc>
              </a:tr>
            </a:tbl>
          </a:graphicData>
        </a:graphic>
      </p:graphicFrame>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bwMode="auto">
          <a:xfrm>
            <a:off x="468313" y="981075"/>
            <a:ext cx="82296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smtClean="0"/>
              <a:t>Klik om het opmaakprofiel te bewerken</a:t>
            </a:r>
          </a:p>
        </p:txBody>
      </p:sp>
      <p:sp>
        <p:nvSpPr>
          <p:cNvPr id="364547" name="Rectangle 3"/>
          <p:cNvSpPr>
            <a:spLocks noGrp="1" noChangeArrowheads="1"/>
          </p:cNvSpPr>
          <p:nvPr>
            <p:ph type="body" idx="1"/>
          </p:nvPr>
        </p:nvSpPr>
        <p:spPr bwMode="auto">
          <a:xfrm>
            <a:off x="468313" y="2060575"/>
            <a:ext cx="82296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3645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nl-NL" smtClean="0">
              <a:solidFill>
                <a:srgbClr val="000000"/>
              </a:solidFill>
            </a:endParaRPr>
          </a:p>
        </p:txBody>
      </p:sp>
      <p:sp>
        <p:nvSpPr>
          <p:cNvPr id="3645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nl-NL" smtClean="0">
              <a:solidFill>
                <a:srgbClr val="000000"/>
              </a:solidFill>
            </a:endParaRPr>
          </a:p>
        </p:txBody>
      </p:sp>
      <p:sp>
        <p:nvSpPr>
          <p:cNvPr id="3645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3C0535E-11A8-43AC-B943-DA52ECF2F537}" type="slidenum">
              <a:rPr lang="nl-NL" smtClean="0">
                <a:solidFill>
                  <a:srgbClr val="000000"/>
                </a:solidFill>
              </a:rPr>
              <a:pPr/>
              <a:t>‹nr.›</a:t>
            </a:fld>
            <a:endParaRPr lang="nl-NL" smtClean="0">
              <a:solidFill>
                <a:srgbClr val="000000"/>
              </a:solidFill>
            </a:endParaRPr>
          </a:p>
        </p:txBody>
      </p:sp>
      <p:pic>
        <p:nvPicPr>
          <p:cNvPr id="364551"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0825" y="0"/>
            <a:ext cx="10033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4552" name="Text Box 8"/>
          <p:cNvSpPr txBox="1">
            <a:spLocks noChangeArrowheads="1"/>
          </p:cNvSpPr>
          <p:nvPr/>
        </p:nvSpPr>
        <p:spPr bwMode="auto">
          <a:xfrm>
            <a:off x="1258888" y="188913"/>
            <a:ext cx="604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BE" sz="2400" smtClean="0">
                <a:solidFill>
                  <a:srgbClr val="000000"/>
                </a:solidFill>
                <a:latin typeface="Verdana" pitchFamily="34" charset="0"/>
              </a:rPr>
              <a:t>Bethaniënhuis</a:t>
            </a:r>
            <a:r>
              <a:rPr lang="nl-BE" sz="2400" smtClean="0">
                <a:solidFill>
                  <a:srgbClr val="000000"/>
                </a:solidFill>
              </a:rPr>
              <a:t> </a:t>
            </a:r>
          </a:p>
          <a:p>
            <a:r>
              <a:rPr lang="nl-BE" sz="1600" smtClean="0">
                <a:solidFill>
                  <a:srgbClr val="009999"/>
                </a:solidFill>
                <a:latin typeface="Verdana" pitchFamily="34" charset="0"/>
              </a:rPr>
              <a:t>Psychiatrisch Ziekenhuis</a:t>
            </a:r>
            <a:endParaRPr lang="nl-NL" sz="1600" smtClean="0">
              <a:solidFill>
                <a:srgbClr val="009999"/>
              </a:solidFill>
              <a:latin typeface="Verdana" pitchFamily="34" charset="0"/>
            </a:endParaRPr>
          </a:p>
        </p:txBody>
      </p:sp>
      <p:pic>
        <p:nvPicPr>
          <p:cNvPr id="364553" name="Picture 9" descr="Logotif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9788" y="0"/>
            <a:ext cx="68421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4554" name="Group 10"/>
          <p:cNvGraphicFramePr>
            <a:graphicFrameLocks noGrp="1"/>
          </p:cNvGraphicFramePr>
          <p:nvPr/>
        </p:nvGraphicFramePr>
        <p:xfrm>
          <a:off x="49213" y="201613"/>
          <a:ext cx="208280" cy="6337300"/>
        </p:xfrm>
        <a:graphic>
          <a:graphicData uri="http://schemas.openxmlformats.org/drawingml/2006/table">
            <a:tbl>
              <a:tblPr/>
              <a:tblGrid>
                <a:gridCol w="208280"/>
              </a:tblGrid>
              <a:tr h="6337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NL"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hlink"/>
                    </a:solidFill>
                  </a:tcPr>
                </a:tc>
              </a:tr>
            </a:tbl>
          </a:graphicData>
        </a:graphic>
      </p:graphicFrame>
    </p:spTree>
    <p:extLst>
      <p:ext uri="{BB962C8B-B14F-4D97-AF65-F5344CB8AC3E}">
        <p14:creationId xmlns:p14="http://schemas.microsoft.com/office/powerpoint/2010/main" val="3047779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hdr="0" ft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981075"/>
            <a:ext cx="82296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smtClean="0"/>
              <a:t>Klik om het opmaakprofiel te bewerken</a:t>
            </a:r>
          </a:p>
        </p:txBody>
      </p:sp>
      <p:sp>
        <p:nvSpPr>
          <p:cNvPr id="1027" name="Rectangle 3"/>
          <p:cNvSpPr>
            <a:spLocks noGrp="1" noChangeArrowheads="1"/>
          </p:cNvSpPr>
          <p:nvPr>
            <p:ph type="body" idx="1"/>
          </p:nvPr>
        </p:nvSpPr>
        <p:spPr bwMode="auto">
          <a:xfrm>
            <a:off x="468313" y="2060575"/>
            <a:ext cx="82296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nl-NL"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lgn="ctr"/>
            <a:endParaRPr lang="nl-NL"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361701B-0F9E-40E0-AD9E-ADB414FB2720}" type="slidenum">
              <a:rPr lang="nl-NL" smtClean="0">
                <a:solidFill>
                  <a:srgbClr val="000000"/>
                </a:solidFill>
              </a:rPr>
              <a:pPr/>
              <a:t>‹nr.›</a:t>
            </a:fld>
            <a:endParaRPr lang="nl-NL" smtClean="0">
              <a:solidFill>
                <a:srgbClr val="000000"/>
              </a:solidFill>
            </a:endParaRPr>
          </a:p>
        </p:txBody>
      </p:sp>
      <p:pic>
        <p:nvPicPr>
          <p:cNvPr id="1031"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0825" y="0"/>
            <a:ext cx="10033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2" name="Text Box 8"/>
          <p:cNvSpPr txBox="1">
            <a:spLocks noChangeArrowheads="1"/>
          </p:cNvSpPr>
          <p:nvPr/>
        </p:nvSpPr>
        <p:spPr bwMode="auto">
          <a:xfrm>
            <a:off x="1258888" y="188913"/>
            <a:ext cx="604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BE" sz="2400" smtClean="0">
                <a:solidFill>
                  <a:srgbClr val="000000"/>
                </a:solidFill>
                <a:latin typeface="Verdana" pitchFamily="34" charset="0"/>
              </a:rPr>
              <a:t>Bethaniënhuis</a:t>
            </a:r>
            <a:r>
              <a:rPr lang="nl-BE" sz="2400" smtClean="0">
                <a:solidFill>
                  <a:srgbClr val="000000"/>
                </a:solidFill>
              </a:rPr>
              <a:t> </a:t>
            </a:r>
          </a:p>
          <a:p>
            <a:r>
              <a:rPr lang="nl-BE" sz="1600" smtClean="0">
                <a:solidFill>
                  <a:srgbClr val="009999"/>
                </a:solidFill>
                <a:latin typeface="Verdana" pitchFamily="34" charset="0"/>
              </a:rPr>
              <a:t>Psychiatrisch Ziekenhuis</a:t>
            </a:r>
            <a:endParaRPr lang="nl-NL" sz="1600" smtClean="0">
              <a:solidFill>
                <a:srgbClr val="009999"/>
              </a:solidFill>
              <a:latin typeface="Verdana" pitchFamily="34" charset="0"/>
            </a:endParaRPr>
          </a:p>
        </p:txBody>
      </p:sp>
      <p:pic>
        <p:nvPicPr>
          <p:cNvPr id="1033" name="Picture 9" descr="Logotif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9788" y="0"/>
            <a:ext cx="68421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4" name="Group 10"/>
          <p:cNvGraphicFramePr>
            <a:graphicFrameLocks noGrp="1"/>
          </p:cNvGraphicFramePr>
          <p:nvPr/>
        </p:nvGraphicFramePr>
        <p:xfrm>
          <a:off x="49213" y="201613"/>
          <a:ext cx="208280" cy="6337300"/>
        </p:xfrm>
        <a:graphic>
          <a:graphicData uri="http://schemas.openxmlformats.org/drawingml/2006/table">
            <a:tbl>
              <a:tblPr/>
              <a:tblGrid>
                <a:gridCol w="208280"/>
              </a:tblGrid>
              <a:tr h="6337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hlink"/>
                    </a:solidFill>
                  </a:tcPr>
                </a:tc>
              </a:tr>
            </a:tbl>
          </a:graphicData>
        </a:graphic>
      </p:graphicFrame>
    </p:spTree>
    <p:extLst>
      <p:ext uri="{BB962C8B-B14F-4D97-AF65-F5344CB8AC3E}">
        <p14:creationId xmlns:p14="http://schemas.microsoft.com/office/powerpoint/2010/main" val="8928510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3568" y="1052736"/>
            <a:ext cx="7772400" cy="2304256"/>
          </a:xfrm>
        </p:spPr>
        <p:txBody>
          <a:bodyPr/>
          <a:lstStyle/>
          <a:p>
            <a:pPr eaLnBrk="1" hangingPunct="1"/>
            <a:r>
              <a:rPr lang="nl-BE" sz="2800" dirty="0" smtClean="0">
                <a:latin typeface="Verdana" pitchFamily="34" charset="0"/>
              </a:rPr>
              <a:t>Videobeelden als ‘hulpmiddel’ in het therapeutisch werken met psychisch zieke moeders en hun baby</a:t>
            </a:r>
          </a:p>
        </p:txBody>
      </p:sp>
      <p:sp>
        <p:nvSpPr>
          <p:cNvPr id="3075" name="Rectangle 3"/>
          <p:cNvSpPr>
            <a:spLocks noGrp="1" noChangeArrowheads="1"/>
          </p:cNvSpPr>
          <p:nvPr>
            <p:ph type="subTitle" idx="1"/>
          </p:nvPr>
        </p:nvSpPr>
        <p:spPr>
          <a:xfrm>
            <a:off x="1371600" y="3789040"/>
            <a:ext cx="6400800" cy="1849760"/>
          </a:xfrm>
        </p:spPr>
        <p:txBody>
          <a:bodyPr/>
          <a:lstStyle/>
          <a:p>
            <a:pPr eaLnBrk="1" hangingPunct="1"/>
            <a:r>
              <a:rPr lang="nl-BE" sz="1600" dirty="0" smtClean="0">
                <a:latin typeface="Verdana" pitchFamily="34" charset="0"/>
              </a:rPr>
              <a:t>Marijs Lenaerts</a:t>
            </a:r>
          </a:p>
          <a:p>
            <a:pPr eaLnBrk="1" hangingPunct="1"/>
            <a:r>
              <a:rPr lang="nl-BE" sz="1600" dirty="0" smtClean="0">
                <a:latin typeface="Verdana" pitchFamily="34" charset="0"/>
              </a:rPr>
              <a:t>Lic. Pedagogische Wetenschappen &amp; Psychologie</a:t>
            </a:r>
          </a:p>
          <a:p>
            <a:pPr eaLnBrk="1" hangingPunct="1"/>
            <a:r>
              <a:rPr lang="nl-BE" sz="1600" dirty="0" smtClean="0">
                <a:latin typeface="Verdana" pitchFamily="34" charset="0"/>
              </a:rPr>
              <a:t>Psychotherapeute</a:t>
            </a:r>
          </a:p>
          <a:p>
            <a:pPr eaLnBrk="1" hangingPunct="1"/>
            <a:r>
              <a:rPr lang="nl-BE" sz="1600" dirty="0" smtClean="0">
                <a:latin typeface="Verdana" pitchFamily="34" charset="0"/>
              </a:rPr>
              <a:t>Projectverantwoordelijke Moeder-Baby-Eenheid</a:t>
            </a:r>
          </a:p>
          <a:p>
            <a:pPr eaLnBrk="1" hangingPunct="1"/>
            <a:endParaRPr lang="nl-BE" sz="1400" dirty="0">
              <a:latin typeface="Verdana" pitchFamily="34" charset="0"/>
            </a:endParaRPr>
          </a:p>
          <a:p>
            <a:pPr eaLnBrk="1" hangingPunct="1"/>
            <a:r>
              <a:rPr lang="nl-BE" sz="1400" dirty="0" smtClean="0">
                <a:latin typeface="Verdana" pitchFamily="34" charset="0"/>
              </a:rPr>
              <a:t>25 oktober 2011</a:t>
            </a:r>
          </a:p>
          <a:p>
            <a:pPr eaLnBrk="1" hangingPunct="1"/>
            <a:r>
              <a:rPr lang="nl-BE" sz="1400" dirty="0" smtClean="0">
                <a:latin typeface="Verdana" pitchFamily="34" charset="0"/>
              </a:rPr>
              <a:t>Studiedag ‘Krachtgericht en effectief werken met videobeelden’</a:t>
            </a:r>
          </a:p>
        </p:txBody>
      </p:sp>
      <p:sp>
        <p:nvSpPr>
          <p:cNvPr id="3076" name="Text Box 4"/>
          <p:cNvSpPr txBox="1">
            <a:spLocks noChangeArrowheads="1"/>
          </p:cNvSpPr>
          <p:nvPr/>
        </p:nvSpPr>
        <p:spPr bwMode="auto">
          <a:xfrm>
            <a:off x="5219700" y="265113"/>
            <a:ext cx="2879725"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l-BE" sz="1000" i="1">
                <a:solidFill>
                  <a:srgbClr val="009999"/>
                </a:solidFill>
                <a:latin typeface="Verdana" pitchFamily="34" charset="0"/>
              </a:rPr>
              <a:t>Binnen en buiten met aandacht verbonden</a:t>
            </a:r>
            <a:endParaRPr lang="nl-B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8313" y="981074"/>
            <a:ext cx="8229600" cy="1367805"/>
          </a:xfrm>
        </p:spPr>
        <p:txBody>
          <a:bodyPr/>
          <a:lstStyle/>
          <a:p>
            <a:r>
              <a:rPr lang="nl-BE" sz="3200" dirty="0" smtClean="0"/>
              <a:t>Voorbeeld gebruik video bij depressieve moeders en hun baby</a:t>
            </a:r>
            <a:endParaRPr lang="nl-NL" sz="3200" dirty="0"/>
          </a:p>
        </p:txBody>
      </p:sp>
      <p:sp>
        <p:nvSpPr>
          <p:cNvPr id="7" name="Titel 3"/>
          <p:cNvSpPr txBox="1">
            <a:spLocks/>
          </p:cNvSpPr>
          <p:nvPr/>
        </p:nvSpPr>
        <p:spPr bwMode="auto">
          <a:xfrm>
            <a:off x="395536" y="2924944"/>
            <a:ext cx="822960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nl-BE" sz="4800" b="1" dirty="0" smtClean="0"/>
              <a:t>Contact</a:t>
            </a:r>
            <a:endParaRPr lang="nl-BE" sz="4800" b="1" dirty="0"/>
          </a:p>
        </p:txBody>
      </p:sp>
    </p:spTree>
    <p:extLst>
      <p:ext uri="{BB962C8B-B14F-4D97-AF65-F5344CB8AC3E}">
        <p14:creationId xmlns:p14="http://schemas.microsoft.com/office/powerpoint/2010/main" val="3256865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title"/>
          </p:nvPr>
        </p:nvSpPr>
        <p:spPr/>
        <p:txBody>
          <a:bodyPr/>
          <a:lstStyle/>
          <a:p>
            <a:r>
              <a:rPr lang="nl-BE" sz="3200" dirty="0" smtClean="0"/>
              <a:t>Opbouwen van veilige hechting bij depressieve moeders</a:t>
            </a:r>
            <a:endParaRPr lang="nl-BE" sz="3200" dirty="0"/>
          </a:p>
        </p:txBody>
      </p:sp>
      <p:sp>
        <p:nvSpPr>
          <p:cNvPr id="8" name="Tijdelijke aanduiding voor inhoud 2"/>
          <p:cNvSpPr>
            <a:spLocks noGrp="1"/>
          </p:cNvSpPr>
          <p:nvPr>
            <p:ph idx="1"/>
          </p:nvPr>
        </p:nvSpPr>
        <p:spPr>
          <a:xfrm>
            <a:off x="467544" y="1988840"/>
            <a:ext cx="8229600" cy="4525963"/>
          </a:xfrm>
        </p:spPr>
        <p:txBody>
          <a:bodyPr/>
          <a:lstStyle/>
          <a:p>
            <a:pPr marL="0" indent="0">
              <a:buNone/>
            </a:pPr>
            <a:r>
              <a:rPr lang="nl-BE" sz="2400" dirty="0" smtClean="0"/>
              <a:t>1. Ondersteunen van contact :</a:t>
            </a:r>
          </a:p>
          <a:p>
            <a:pPr marL="457200" lvl="1" indent="0">
              <a:buNone/>
              <a:tabLst>
                <a:tab pos="723900" algn="l"/>
              </a:tabLst>
            </a:pPr>
            <a:r>
              <a:rPr lang="nl-BE" sz="2400" dirty="0" smtClean="0"/>
              <a:t>-  Signalen van de baby naar voren brengen</a:t>
            </a:r>
          </a:p>
          <a:p>
            <a:pPr marL="457200" lvl="1" indent="0">
              <a:buNone/>
              <a:tabLst>
                <a:tab pos="723900" algn="l"/>
              </a:tabLst>
            </a:pPr>
            <a:r>
              <a:rPr lang="nl-BE" sz="2400" dirty="0" smtClean="0"/>
              <a:t>-	Draagkracht van de moeder naar voren brengen</a:t>
            </a:r>
          </a:p>
          <a:p>
            <a:pPr marL="457200" lvl="1" indent="0">
              <a:buNone/>
              <a:tabLst>
                <a:tab pos="723900" algn="l"/>
              </a:tabLst>
            </a:pPr>
            <a:r>
              <a:rPr lang="nl-BE" sz="2400" dirty="0" smtClean="0"/>
              <a:t>-	Bij gestructureerde feedback: focus op ‘goeie momenten’.</a:t>
            </a:r>
          </a:p>
          <a:p>
            <a:pPr marL="0" indent="0">
              <a:buNone/>
            </a:pPr>
            <a:r>
              <a:rPr lang="nl-BE" sz="2400" dirty="0" smtClean="0"/>
              <a:t>2. Opbouwen van positief intern werkmodel </a:t>
            </a:r>
          </a:p>
          <a:p>
            <a:pPr lvl="1" indent="-342900">
              <a:buFontTx/>
              <a:buChar char="-"/>
            </a:pPr>
            <a:r>
              <a:rPr lang="nl-BE" sz="2400" dirty="0" err="1" smtClean="0"/>
              <a:t>Mentaliserende</a:t>
            </a:r>
            <a:r>
              <a:rPr lang="nl-BE" sz="2400" dirty="0" smtClean="0"/>
              <a:t> interventies: ruimte geven aan de ‘mind’ van de moeder en de ‘mind’ van de baby</a:t>
            </a:r>
          </a:p>
          <a:p>
            <a:pPr lvl="1" indent="-342900">
              <a:buFontTx/>
              <a:buChar char="-"/>
            </a:pPr>
            <a:r>
              <a:rPr lang="nl-BE" sz="2400" dirty="0" smtClean="0"/>
              <a:t>Aandacht voor ‘ambivalentie’</a:t>
            </a:r>
            <a:endParaRPr lang="nl-BE" sz="2000" dirty="0" smtClean="0"/>
          </a:p>
          <a:p>
            <a:pPr lvl="1" indent="-342900">
              <a:buFontTx/>
              <a:buChar char="-"/>
            </a:pPr>
            <a:r>
              <a:rPr lang="nl-BE" sz="2400" dirty="0" smtClean="0"/>
              <a:t>Plaatsmaken voor ‘angels’ en opruimen van ‘</a:t>
            </a:r>
            <a:r>
              <a:rPr lang="nl-BE" sz="2400" dirty="0" err="1" smtClean="0"/>
              <a:t>ghosts</a:t>
            </a:r>
            <a:r>
              <a:rPr lang="nl-BE" sz="2400" dirty="0" smtClean="0"/>
              <a:t>’ </a:t>
            </a:r>
            <a:r>
              <a:rPr lang="nl-BE" sz="1600" dirty="0" smtClean="0"/>
              <a:t>(</a:t>
            </a:r>
            <a:r>
              <a:rPr lang="nl-BE" sz="1600" dirty="0" err="1" smtClean="0"/>
              <a:t>Fraiberg</a:t>
            </a:r>
            <a:r>
              <a:rPr lang="nl-BE" sz="1600" dirty="0" smtClean="0"/>
              <a:t>, </a:t>
            </a:r>
            <a:r>
              <a:rPr lang="nl-BE" sz="1600" dirty="0" err="1" smtClean="0"/>
              <a:t>Lieberman</a:t>
            </a:r>
            <a:r>
              <a:rPr lang="nl-BE" sz="1600" dirty="0" smtClean="0"/>
              <a:t>, e.a.)</a:t>
            </a:r>
            <a:r>
              <a:rPr lang="nl-BE" sz="2400" dirty="0"/>
              <a:t>	</a:t>
            </a:r>
            <a:endParaRPr lang="nl-BE" sz="2400" dirty="0" smtClean="0"/>
          </a:p>
          <a:p>
            <a:pPr marL="0" indent="0">
              <a:buNone/>
            </a:pPr>
            <a:endParaRPr lang="nl-BE" sz="2400" dirty="0" smtClean="0"/>
          </a:p>
        </p:txBody>
      </p:sp>
    </p:spTree>
    <p:extLst>
      <p:ext uri="{BB962C8B-B14F-4D97-AF65-F5344CB8AC3E}">
        <p14:creationId xmlns:p14="http://schemas.microsoft.com/office/powerpoint/2010/main" val="290972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539750" y="909637"/>
            <a:ext cx="8229600" cy="935038"/>
          </a:xfrm>
        </p:spPr>
        <p:txBody>
          <a:bodyPr/>
          <a:lstStyle/>
          <a:p>
            <a:r>
              <a:rPr lang="nl-BE" sz="3200" dirty="0"/>
              <a:t>Beleving van de moeder</a:t>
            </a:r>
            <a:br>
              <a:rPr lang="nl-BE" sz="3200" dirty="0"/>
            </a:br>
            <a:r>
              <a:rPr lang="nl-BE" sz="2400" dirty="0"/>
              <a:t>(Otto </a:t>
            </a:r>
            <a:r>
              <a:rPr lang="nl-BE" sz="2400" dirty="0" err="1"/>
              <a:t>Kernberg</a:t>
            </a:r>
            <a:r>
              <a:rPr lang="nl-BE" sz="2400" dirty="0"/>
              <a:t>, Anna Huber - congres </a:t>
            </a:r>
            <a:r>
              <a:rPr lang="nl-BE" sz="2400" dirty="0" err="1"/>
              <a:t>Waimh</a:t>
            </a:r>
            <a:r>
              <a:rPr lang="nl-BE" sz="2400" dirty="0"/>
              <a:t> 2010)</a:t>
            </a:r>
            <a:endParaRPr lang="nl-NL" sz="3200" dirty="0"/>
          </a:p>
        </p:txBody>
      </p:sp>
      <p:sp>
        <p:nvSpPr>
          <p:cNvPr id="18437" name="Oval 5"/>
          <p:cNvSpPr>
            <a:spLocks noChangeArrowheads="1"/>
          </p:cNvSpPr>
          <p:nvPr/>
        </p:nvSpPr>
        <p:spPr bwMode="auto">
          <a:xfrm>
            <a:off x="3059113" y="1916113"/>
            <a:ext cx="2736850" cy="2592387"/>
          </a:xfrm>
          <a:prstGeom prst="ellipse">
            <a:avLst/>
          </a:prstGeom>
          <a:solidFill>
            <a:srgbClr val="FF0000">
              <a:alpha val="74001"/>
            </a:srgbClr>
          </a:solidFill>
          <a:ln w="9525" algn="ctr">
            <a:pattFill prst="pct50">
              <a:fgClr>
                <a:schemeClr val="tx1"/>
              </a:fgClr>
              <a:bgClr>
                <a:srgbClr val="FFFFFF"/>
              </a:bgClr>
            </a:patt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a:r>
              <a:rPr lang="nl-BE" sz="2000" smtClean="0">
                <a:solidFill>
                  <a:srgbClr val="000000"/>
                </a:solidFill>
              </a:rPr>
              <a:t>Wat ik voel op </a:t>
            </a:r>
          </a:p>
          <a:p>
            <a:pPr algn="ctr"/>
            <a:r>
              <a:rPr lang="nl-BE" sz="2000" smtClean="0">
                <a:solidFill>
                  <a:srgbClr val="000000"/>
                </a:solidFill>
              </a:rPr>
              <a:t>dit moment</a:t>
            </a:r>
            <a:endParaRPr lang="nl-NL" sz="2000" smtClean="0">
              <a:solidFill>
                <a:srgbClr val="000000"/>
              </a:solidFill>
            </a:endParaRPr>
          </a:p>
        </p:txBody>
      </p:sp>
      <p:sp>
        <p:nvSpPr>
          <p:cNvPr id="18438" name="Oval 6"/>
          <p:cNvSpPr>
            <a:spLocks noChangeArrowheads="1"/>
          </p:cNvSpPr>
          <p:nvPr/>
        </p:nvSpPr>
        <p:spPr bwMode="auto">
          <a:xfrm>
            <a:off x="1835150" y="3716338"/>
            <a:ext cx="2881313" cy="2881312"/>
          </a:xfrm>
          <a:prstGeom prst="ellipse">
            <a:avLst/>
          </a:prstGeom>
          <a:solidFill>
            <a:srgbClr val="0033CC">
              <a:alpha val="56000"/>
            </a:srgbClr>
          </a:solidFill>
          <a:ln w="9525" algn="ctr">
            <a:pattFill prst="pct50">
              <a:fgClr>
                <a:schemeClr val="tx1"/>
              </a:fgClr>
              <a:bgClr>
                <a:srgbClr val="FFFFFF"/>
              </a:bgClr>
            </a:patt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0" rIns="216000" bIns="10800" anchor="ctr"/>
          <a:lstStyle/>
          <a:p>
            <a:pPr algn="ctr"/>
            <a:r>
              <a:rPr lang="nl-BE" sz="2000" smtClean="0">
                <a:solidFill>
                  <a:srgbClr val="000000"/>
                </a:solidFill>
              </a:rPr>
              <a:t>Hoe ik denk dat de baby naar mij kijkt op dit moment</a:t>
            </a:r>
            <a:endParaRPr lang="nl-NL" sz="2000" smtClean="0">
              <a:solidFill>
                <a:srgbClr val="000000"/>
              </a:solidFill>
            </a:endParaRPr>
          </a:p>
        </p:txBody>
      </p:sp>
      <p:sp>
        <p:nvSpPr>
          <p:cNvPr id="18439" name="Oval 7"/>
          <p:cNvSpPr>
            <a:spLocks noChangeArrowheads="1"/>
          </p:cNvSpPr>
          <p:nvPr/>
        </p:nvSpPr>
        <p:spPr bwMode="auto">
          <a:xfrm>
            <a:off x="4067175" y="3716338"/>
            <a:ext cx="2952750" cy="2808287"/>
          </a:xfrm>
          <a:prstGeom prst="ellipse">
            <a:avLst/>
          </a:prstGeom>
          <a:solidFill>
            <a:schemeClr val="folHlink">
              <a:alpha val="56000"/>
            </a:schemeClr>
          </a:solidFill>
          <a:ln w="9525" algn="ctr">
            <a:pattFill prst="pct50">
              <a:fgClr>
                <a:schemeClr val="tx1"/>
              </a:fgClr>
              <a:bgClr>
                <a:srgbClr val="FFFFFF"/>
              </a:bgClr>
            </a:patt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10800" rIns="72000" bIns="10800" anchor="ctr"/>
          <a:lstStyle/>
          <a:p>
            <a:pPr algn="ctr"/>
            <a:r>
              <a:rPr lang="nl-BE" sz="2000" smtClean="0">
                <a:solidFill>
                  <a:srgbClr val="000000"/>
                </a:solidFill>
              </a:rPr>
              <a:t>Hoe kijk ik naar mezelf?</a:t>
            </a:r>
          </a:p>
          <a:p>
            <a:pPr algn="ctr"/>
            <a:r>
              <a:rPr lang="nl-BE" sz="2000" smtClean="0">
                <a:solidFill>
                  <a:srgbClr val="000000"/>
                </a:solidFill>
              </a:rPr>
              <a:t>Welk beeld heb ik van mezelf?</a:t>
            </a:r>
            <a:endParaRPr lang="nl-NL" sz="2000" smtClean="0">
              <a:solidFill>
                <a:srgbClr val="000000"/>
              </a:solidFill>
            </a:endParaRPr>
          </a:p>
        </p:txBody>
      </p:sp>
      <p:sp>
        <p:nvSpPr>
          <p:cNvPr id="18440" name="Text Box 8"/>
          <p:cNvSpPr txBox="1">
            <a:spLocks noChangeArrowheads="1"/>
          </p:cNvSpPr>
          <p:nvPr/>
        </p:nvSpPr>
        <p:spPr bwMode="auto">
          <a:xfrm>
            <a:off x="5148263" y="1844675"/>
            <a:ext cx="252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nl-BE" sz="2000" b="1" smtClean="0">
                <a:solidFill>
                  <a:srgbClr val="FF3300"/>
                </a:solidFill>
              </a:rPr>
              <a:t>Affect</a:t>
            </a:r>
            <a:endParaRPr lang="nl-NL" sz="2000" b="1" smtClean="0">
              <a:solidFill>
                <a:srgbClr val="FF3300"/>
              </a:solidFill>
            </a:endParaRPr>
          </a:p>
        </p:txBody>
      </p:sp>
      <p:sp>
        <p:nvSpPr>
          <p:cNvPr id="18441" name="Text Box 9"/>
          <p:cNvSpPr txBox="1">
            <a:spLocks noChangeArrowheads="1"/>
          </p:cNvSpPr>
          <p:nvPr/>
        </p:nvSpPr>
        <p:spPr bwMode="auto">
          <a:xfrm>
            <a:off x="539750" y="3789363"/>
            <a:ext cx="2232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nl-BE" sz="2000" b="1" smtClean="0">
                <a:solidFill>
                  <a:srgbClr val="0033CC"/>
                </a:solidFill>
              </a:rPr>
              <a:t>Representatie van de baby</a:t>
            </a:r>
            <a:endParaRPr lang="nl-NL" sz="2000" b="1" smtClean="0">
              <a:solidFill>
                <a:srgbClr val="0033CC"/>
              </a:solidFill>
            </a:endParaRPr>
          </a:p>
        </p:txBody>
      </p:sp>
      <p:sp>
        <p:nvSpPr>
          <p:cNvPr id="18442" name="Text Box 10"/>
          <p:cNvSpPr txBox="1">
            <a:spLocks noChangeArrowheads="1"/>
          </p:cNvSpPr>
          <p:nvPr/>
        </p:nvSpPr>
        <p:spPr bwMode="auto">
          <a:xfrm>
            <a:off x="6877050" y="3933825"/>
            <a:ext cx="215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nl-BE" sz="2000" b="1" smtClean="0">
                <a:solidFill>
                  <a:srgbClr val="99CC00"/>
                </a:solidFill>
              </a:rPr>
              <a:t>Representatie van zichzelf als ouder</a:t>
            </a:r>
            <a:endParaRPr lang="nl-NL" sz="2000" b="1" smtClean="0">
              <a:solidFill>
                <a:srgbClr val="99CC00"/>
              </a:solidFill>
            </a:endParaRPr>
          </a:p>
        </p:txBody>
      </p:sp>
    </p:spTree>
    <p:extLst>
      <p:ext uri="{BB962C8B-B14F-4D97-AF65-F5344CB8AC3E}">
        <p14:creationId xmlns:p14="http://schemas.microsoft.com/office/powerpoint/2010/main" val="2781741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8313" y="981075"/>
            <a:ext cx="8229600" cy="647725"/>
          </a:xfrm>
        </p:spPr>
        <p:txBody>
          <a:bodyPr/>
          <a:lstStyle/>
          <a:p>
            <a:r>
              <a:rPr lang="nl-BE" sz="3200" dirty="0" smtClean="0"/>
              <a:t>Casus</a:t>
            </a:r>
            <a:endParaRPr lang="nl-BE" sz="3200" dirty="0"/>
          </a:p>
        </p:txBody>
      </p:sp>
      <p:sp>
        <p:nvSpPr>
          <p:cNvPr id="3" name="Tijdelijke aanduiding voor inhoud 2"/>
          <p:cNvSpPr>
            <a:spLocks noGrp="1"/>
          </p:cNvSpPr>
          <p:nvPr>
            <p:ph idx="1"/>
          </p:nvPr>
        </p:nvSpPr>
        <p:spPr>
          <a:xfrm>
            <a:off x="468313" y="1772816"/>
            <a:ext cx="8229600" cy="4320009"/>
          </a:xfrm>
        </p:spPr>
        <p:txBody>
          <a:bodyPr/>
          <a:lstStyle/>
          <a:p>
            <a:r>
              <a:rPr lang="nl-BE" sz="2400" dirty="0" smtClean="0"/>
              <a:t>Inleiding</a:t>
            </a:r>
          </a:p>
          <a:p>
            <a:r>
              <a:rPr lang="nl-BE" sz="2400" dirty="0" smtClean="0"/>
              <a:t>Videofragment</a:t>
            </a:r>
          </a:p>
          <a:p>
            <a:r>
              <a:rPr lang="nl-BE" sz="2400" dirty="0" smtClean="0"/>
              <a:t>Bespreking in groepjes</a:t>
            </a:r>
          </a:p>
          <a:p>
            <a:pPr lvl="1"/>
            <a:r>
              <a:rPr lang="nl-BE" sz="1800" dirty="0" smtClean="0"/>
              <a:t>Focus op relationele en mogelijke ingangspoorten voor ondersteuning</a:t>
            </a:r>
          </a:p>
          <a:p>
            <a:pPr lvl="1"/>
            <a:r>
              <a:rPr lang="nl-BE" sz="1800" dirty="0" smtClean="0"/>
              <a:t>Focus op beleving van de moeder</a:t>
            </a:r>
          </a:p>
          <a:p>
            <a:pPr lvl="2"/>
            <a:r>
              <a:rPr lang="nl-BE" sz="1600" dirty="0" smtClean="0"/>
              <a:t>Hoe voelt ze zich hier en nu ? Hoe voelt ze zich als ‘moeder’?</a:t>
            </a:r>
          </a:p>
          <a:p>
            <a:pPr lvl="2"/>
            <a:r>
              <a:rPr lang="nl-BE" sz="1600" dirty="0" smtClean="0"/>
              <a:t>Hoe denkt zij dat de baby haar als moeder ervaart?</a:t>
            </a:r>
          </a:p>
          <a:p>
            <a:pPr lvl="1"/>
            <a:r>
              <a:rPr lang="nl-BE" sz="1800" dirty="0" smtClean="0"/>
              <a:t>Focus op de baby</a:t>
            </a:r>
          </a:p>
          <a:p>
            <a:pPr lvl="2"/>
            <a:r>
              <a:rPr lang="nl-BE" sz="1600" dirty="0" smtClean="0"/>
              <a:t>Hoe voelt baby zich? </a:t>
            </a:r>
          </a:p>
          <a:p>
            <a:pPr lvl="2"/>
            <a:r>
              <a:rPr lang="nl-BE" sz="1600" dirty="0" smtClean="0"/>
              <a:t>Hoe ervaart baby het contact?</a:t>
            </a:r>
          </a:p>
          <a:p>
            <a:pPr lvl="1"/>
            <a:r>
              <a:rPr lang="nl-BE" sz="1800" dirty="0" smtClean="0"/>
              <a:t>Focus op therapeut</a:t>
            </a:r>
          </a:p>
          <a:p>
            <a:pPr lvl="2"/>
            <a:r>
              <a:rPr lang="nl-BE" sz="1600" dirty="0" smtClean="0"/>
              <a:t>Wat komt bij jou op?</a:t>
            </a:r>
          </a:p>
          <a:p>
            <a:r>
              <a:rPr lang="nl-BE" sz="2400" dirty="0"/>
              <a:t>V</a:t>
            </a:r>
            <a:r>
              <a:rPr lang="nl-BE" sz="2400" dirty="0" smtClean="0"/>
              <a:t>ervolg casus</a:t>
            </a:r>
            <a:endParaRPr lang="nl-BE" sz="2400" dirty="0"/>
          </a:p>
        </p:txBody>
      </p:sp>
    </p:spTree>
    <p:extLst>
      <p:ext uri="{BB962C8B-B14F-4D97-AF65-F5344CB8AC3E}">
        <p14:creationId xmlns:p14="http://schemas.microsoft.com/office/powerpoint/2010/main" val="283122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jdelijke aanduiding voor dianummer 4"/>
          <p:cNvSpPr>
            <a:spLocks noGrp="1"/>
          </p:cNvSpPr>
          <p:nvPr>
            <p:ph type="sldNum" sz="quarter" idx="12"/>
          </p:nvPr>
        </p:nvSpPr>
        <p:spPr/>
        <p:txBody>
          <a:bodyPr/>
          <a:lstStyle/>
          <a:p>
            <a:fld id="{492915A1-B779-4D34-B65E-578B89205F7E}" type="slidenum">
              <a:rPr lang="nl-NL">
                <a:solidFill>
                  <a:srgbClr val="000000"/>
                </a:solidFill>
              </a:rPr>
              <a:pPr/>
              <a:t>14</a:t>
            </a:fld>
            <a:endParaRPr lang="nl-NL">
              <a:solidFill>
                <a:srgbClr val="000000"/>
              </a:solidFill>
            </a:endParaRPr>
          </a:p>
        </p:txBody>
      </p:sp>
      <p:sp>
        <p:nvSpPr>
          <p:cNvPr id="415746" name="Rectangle 2"/>
          <p:cNvSpPr>
            <a:spLocks noGrp="1" noChangeArrowheads="1"/>
          </p:cNvSpPr>
          <p:nvPr>
            <p:ph type="title"/>
          </p:nvPr>
        </p:nvSpPr>
        <p:spPr>
          <a:xfrm>
            <a:off x="468313" y="836613"/>
            <a:ext cx="8229600" cy="792162"/>
          </a:xfrm>
        </p:spPr>
        <p:txBody>
          <a:bodyPr/>
          <a:lstStyle/>
          <a:p>
            <a:r>
              <a:rPr lang="nl-BE" sz="3200" dirty="0"/>
              <a:t>Beleving van de moeder</a:t>
            </a:r>
            <a:br>
              <a:rPr lang="nl-BE" sz="3200" dirty="0"/>
            </a:br>
            <a:r>
              <a:rPr lang="nl-BE" sz="1800" dirty="0"/>
              <a:t>(naar Anna Huber: congres WAIMH 2010)</a:t>
            </a:r>
            <a:endParaRPr lang="nl-NL" sz="3200" dirty="0"/>
          </a:p>
        </p:txBody>
      </p:sp>
      <p:sp>
        <p:nvSpPr>
          <p:cNvPr id="415747" name="Text Box 3"/>
          <p:cNvSpPr txBox="1">
            <a:spLocks noChangeArrowheads="1"/>
          </p:cNvSpPr>
          <p:nvPr/>
        </p:nvSpPr>
        <p:spPr bwMode="auto">
          <a:xfrm>
            <a:off x="755650" y="2205038"/>
            <a:ext cx="287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nl-NL" b="1" smtClean="0">
              <a:solidFill>
                <a:srgbClr val="000000"/>
              </a:solidFill>
            </a:endParaRPr>
          </a:p>
        </p:txBody>
      </p:sp>
      <p:sp>
        <p:nvSpPr>
          <p:cNvPr id="415748" name="Text Box 4"/>
          <p:cNvSpPr txBox="1">
            <a:spLocks noChangeArrowheads="1"/>
          </p:cNvSpPr>
          <p:nvPr/>
        </p:nvSpPr>
        <p:spPr bwMode="auto">
          <a:xfrm>
            <a:off x="879475" y="2152650"/>
            <a:ext cx="210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smtClean="0">
              <a:solidFill>
                <a:srgbClr val="000000"/>
              </a:solidFill>
            </a:endParaRPr>
          </a:p>
        </p:txBody>
      </p:sp>
      <p:sp>
        <p:nvSpPr>
          <p:cNvPr id="415749" name="Text Box 5"/>
          <p:cNvSpPr txBox="1">
            <a:spLocks noChangeArrowheads="1"/>
          </p:cNvSpPr>
          <p:nvPr/>
        </p:nvSpPr>
        <p:spPr bwMode="auto">
          <a:xfrm>
            <a:off x="539750" y="2060575"/>
            <a:ext cx="3887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nl-BE" sz="2000" b="1" smtClean="0">
                <a:solidFill>
                  <a:srgbClr val="0033CC"/>
                </a:solidFill>
              </a:rPr>
              <a:t>Representatie van de baby</a:t>
            </a:r>
            <a:endParaRPr lang="nl-NL" sz="2000" b="1" smtClean="0">
              <a:solidFill>
                <a:srgbClr val="0033CC"/>
              </a:solidFill>
            </a:endParaRPr>
          </a:p>
        </p:txBody>
      </p:sp>
      <p:sp>
        <p:nvSpPr>
          <p:cNvPr id="415750" name="Text Box 6"/>
          <p:cNvSpPr txBox="1">
            <a:spLocks noChangeArrowheads="1"/>
          </p:cNvSpPr>
          <p:nvPr/>
        </p:nvSpPr>
        <p:spPr bwMode="auto">
          <a:xfrm>
            <a:off x="3779838" y="1700213"/>
            <a:ext cx="187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nl-BE" sz="2000" b="1" smtClean="0">
                <a:solidFill>
                  <a:srgbClr val="FF3300"/>
                </a:solidFill>
              </a:rPr>
              <a:t>Affect</a:t>
            </a:r>
            <a:endParaRPr lang="nl-NL" sz="2000" b="1" smtClean="0">
              <a:solidFill>
                <a:srgbClr val="FF3300"/>
              </a:solidFill>
            </a:endParaRPr>
          </a:p>
        </p:txBody>
      </p:sp>
      <p:sp>
        <p:nvSpPr>
          <p:cNvPr id="415751" name="Text Box 7"/>
          <p:cNvSpPr txBox="1">
            <a:spLocks noChangeArrowheads="1"/>
          </p:cNvSpPr>
          <p:nvPr/>
        </p:nvSpPr>
        <p:spPr bwMode="auto">
          <a:xfrm>
            <a:off x="5076825" y="2060575"/>
            <a:ext cx="3887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nl-BE" b="1" smtClean="0">
                <a:solidFill>
                  <a:srgbClr val="99CC00"/>
                </a:solidFill>
              </a:rPr>
              <a:t>Representatie van </a:t>
            </a:r>
            <a:r>
              <a:rPr lang="nl-BE" sz="2000" b="1" smtClean="0">
                <a:solidFill>
                  <a:srgbClr val="99CC00"/>
                </a:solidFill>
              </a:rPr>
              <a:t>zichzelf</a:t>
            </a:r>
            <a:endParaRPr lang="nl-NL" sz="2000" b="1" smtClean="0">
              <a:solidFill>
                <a:srgbClr val="99CC00"/>
              </a:solidFill>
            </a:endParaRPr>
          </a:p>
        </p:txBody>
      </p:sp>
      <p:sp>
        <p:nvSpPr>
          <p:cNvPr id="415752" name="Text Box 8"/>
          <p:cNvSpPr txBox="1">
            <a:spLocks noChangeArrowheads="1"/>
          </p:cNvSpPr>
          <p:nvPr/>
        </p:nvSpPr>
        <p:spPr bwMode="auto">
          <a:xfrm>
            <a:off x="1331913" y="35734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smtClean="0">
              <a:solidFill>
                <a:srgbClr val="000000"/>
              </a:solidFill>
            </a:endParaRPr>
          </a:p>
        </p:txBody>
      </p:sp>
      <p:sp>
        <p:nvSpPr>
          <p:cNvPr id="415753" name="Oval 9"/>
          <p:cNvSpPr>
            <a:spLocks noChangeArrowheads="1"/>
          </p:cNvSpPr>
          <p:nvPr/>
        </p:nvSpPr>
        <p:spPr bwMode="auto">
          <a:xfrm>
            <a:off x="2124075" y="4581525"/>
            <a:ext cx="1368425" cy="11525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nl-BE" smtClean="0">
              <a:solidFill>
                <a:srgbClr val="000000"/>
              </a:solidFill>
            </a:endParaRPr>
          </a:p>
        </p:txBody>
      </p:sp>
      <p:sp>
        <p:nvSpPr>
          <p:cNvPr id="415754" name="Oval 10"/>
          <p:cNvSpPr>
            <a:spLocks noChangeArrowheads="1"/>
          </p:cNvSpPr>
          <p:nvPr/>
        </p:nvSpPr>
        <p:spPr bwMode="auto">
          <a:xfrm>
            <a:off x="1331913" y="2636838"/>
            <a:ext cx="2087562" cy="2089150"/>
          </a:xfrm>
          <a:prstGeom prst="ellipse">
            <a:avLst/>
          </a:prstGeom>
          <a:solidFill>
            <a:srgbClr val="FF0000">
              <a:alpha val="740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nchor="ctr"/>
          <a:lstStyle/>
          <a:p>
            <a:pPr algn="ctr"/>
            <a:r>
              <a:rPr lang="nl-BE" sz="1600" smtClean="0">
                <a:solidFill>
                  <a:srgbClr val="000000"/>
                </a:solidFill>
              </a:rPr>
              <a:t>Moe</a:t>
            </a:r>
          </a:p>
          <a:p>
            <a:pPr algn="ctr"/>
            <a:r>
              <a:rPr lang="nl-BE" sz="1600" smtClean="0">
                <a:solidFill>
                  <a:srgbClr val="000000"/>
                </a:solidFill>
              </a:rPr>
              <a:t>Gestresseerd</a:t>
            </a:r>
          </a:p>
          <a:p>
            <a:pPr algn="ctr"/>
            <a:r>
              <a:rPr lang="nl-BE" sz="1600" smtClean="0">
                <a:solidFill>
                  <a:srgbClr val="000000"/>
                </a:solidFill>
              </a:rPr>
              <a:t>Machteloos</a:t>
            </a:r>
          </a:p>
          <a:p>
            <a:pPr algn="ctr"/>
            <a:r>
              <a:rPr lang="nl-BE" sz="1600" smtClean="0">
                <a:solidFill>
                  <a:srgbClr val="000000"/>
                </a:solidFill>
              </a:rPr>
              <a:t>Leeg</a:t>
            </a:r>
          </a:p>
        </p:txBody>
      </p:sp>
      <p:sp>
        <p:nvSpPr>
          <p:cNvPr id="415755" name="Oval 11"/>
          <p:cNvSpPr>
            <a:spLocks noChangeArrowheads="1"/>
          </p:cNvSpPr>
          <p:nvPr/>
        </p:nvSpPr>
        <p:spPr bwMode="auto">
          <a:xfrm>
            <a:off x="2339975" y="4076700"/>
            <a:ext cx="2160588" cy="2274888"/>
          </a:xfrm>
          <a:prstGeom prst="ellipse">
            <a:avLst/>
          </a:prstGeom>
          <a:solidFill>
            <a:schemeClr val="folHlink">
              <a:alpha val="60001"/>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18000" bIns="10800" anchor="ctr"/>
          <a:lstStyle/>
          <a:p>
            <a:pPr algn="ctr">
              <a:buFontTx/>
              <a:buChar char="-"/>
            </a:pPr>
            <a:r>
              <a:rPr lang="nl-BE" sz="1600" smtClean="0">
                <a:solidFill>
                  <a:srgbClr val="000000"/>
                </a:solidFill>
              </a:rPr>
              <a:t> Ik ben niet</a:t>
            </a:r>
          </a:p>
          <a:p>
            <a:pPr algn="ctr"/>
            <a:r>
              <a:rPr lang="nl-BE" sz="1600" smtClean="0">
                <a:solidFill>
                  <a:srgbClr val="000000"/>
                </a:solidFill>
              </a:rPr>
              <a:t>bekwaam</a:t>
            </a:r>
          </a:p>
          <a:p>
            <a:pPr algn="ctr">
              <a:buFontTx/>
              <a:buChar char="-"/>
            </a:pPr>
            <a:r>
              <a:rPr lang="nl-BE" sz="1600" smtClean="0">
                <a:solidFill>
                  <a:srgbClr val="000000"/>
                </a:solidFill>
              </a:rPr>
              <a:t>Ik had nooit een 2</a:t>
            </a:r>
            <a:r>
              <a:rPr lang="nl-BE" sz="1600" baseline="30000" smtClean="0">
                <a:solidFill>
                  <a:srgbClr val="000000"/>
                </a:solidFill>
              </a:rPr>
              <a:t>de</a:t>
            </a:r>
            <a:r>
              <a:rPr lang="nl-BE" sz="1600" smtClean="0">
                <a:solidFill>
                  <a:srgbClr val="000000"/>
                </a:solidFill>
              </a:rPr>
              <a:t> </a:t>
            </a:r>
          </a:p>
          <a:p>
            <a:pPr algn="ctr"/>
            <a:r>
              <a:rPr lang="nl-BE" sz="1600" smtClean="0">
                <a:solidFill>
                  <a:srgbClr val="000000"/>
                </a:solidFill>
              </a:rPr>
              <a:t>kind mogen hebben</a:t>
            </a:r>
          </a:p>
          <a:p>
            <a:pPr algn="ctr">
              <a:buFontTx/>
              <a:buChar char="-"/>
            </a:pPr>
            <a:r>
              <a:rPr lang="nl-BE" sz="1600" smtClean="0">
                <a:solidFill>
                  <a:srgbClr val="000000"/>
                </a:solidFill>
              </a:rPr>
              <a:t>Ik kan geen 2</a:t>
            </a:r>
          </a:p>
          <a:p>
            <a:pPr algn="ctr"/>
            <a:r>
              <a:rPr lang="nl-BE" sz="1600" smtClean="0">
                <a:solidFill>
                  <a:srgbClr val="000000"/>
                </a:solidFill>
              </a:rPr>
              <a:t>kinderen aan</a:t>
            </a:r>
            <a:endParaRPr lang="nl-NL" sz="1600" smtClean="0">
              <a:solidFill>
                <a:srgbClr val="000000"/>
              </a:solidFill>
            </a:endParaRPr>
          </a:p>
        </p:txBody>
      </p:sp>
      <p:sp>
        <p:nvSpPr>
          <p:cNvPr id="415756" name="Oval 12"/>
          <p:cNvSpPr>
            <a:spLocks noChangeArrowheads="1"/>
          </p:cNvSpPr>
          <p:nvPr/>
        </p:nvSpPr>
        <p:spPr bwMode="auto">
          <a:xfrm>
            <a:off x="323850" y="4149725"/>
            <a:ext cx="2159000" cy="2232025"/>
          </a:xfrm>
          <a:prstGeom prst="ellipse">
            <a:avLst/>
          </a:prstGeom>
          <a:solidFill>
            <a:srgbClr val="0033CC">
              <a:alpha val="56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a:buFontTx/>
              <a:buChar char="-"/>
            </a:pPr>
            <a:r>
              <a:rPr lang="nl-BE" sz="1600" smtClean="0">
                <a:solidFill>
                  <a:srgbClr val="000000"/>
                </a:solidFill>
              </a:rPr>
              <a:t> Ze is boos op mij</a:t>
            </a:r>
          </a:p>
          <a:p>
            <a:pPr algn="ctr">
              <a:buFontTx/>
              <a:buChar char="-"/>
            </a:pPr>
            <a:r>
              <a:rPr lang="nl-BE" sz="1600" smtClean="0">
                <a:solidFill>
                  <a:srgbClr val="000000"/>
                </a:solidFill>
              </a:rPr>
              <a:t> Ze moet me niet</a:t>
            </a:r>
          </a:p>
          <a:p>
            <a:pPr algn="ctr">
              <a:buFontTx/>
              <a:buChar char="-"/>
            </a:pPr>
            <a:r>
              <a:rPr lang="nl-BE" sz="1600" smtClean="0">
                <a:solidFill>
                  <a:srgbClr val="000000"/>
                </a:solidFill>
              </a:rPr>
              <a:t> Het huilen is een</a:t>
            </a:r>
          </a:p>
          <a:p>
            <a:pPr algn="ctr"/>
            <a:r>
              <a:rPr lang="nl-BE" sz="1600" smtClean="0">
                <a:solidFill>
                  <a:srgbClr val="000000"/>
                </a:solidFill>
              </a:rPr>
              <a:t>straf voor mij</a:t>
            </a:r>
            <a:endParaRPr lang="nl-NL" sz="1600" smtClean="0">
              <a:solidFill>
                <a:srgbClr val="000000"/>
              </a:solidFill>
            </a:endParaRPr>
          </a:p>
        </p:txBody>
      </p:sp>
      <p:sp>
        <p:nvSpPr>
          <p:cNvPr id="415757" name="Oval 13"/>
          <p:cNvSpPr>
            <a:spLocks noChangeArrowheads="1"/>
          </p:cNvSpPr>
          <p:nvPr/>
        </p:nvSpPr>
        <p:spPr bwMode="auto">
          <a:xfrm>
            <a:off x="5867400" y="2492375"/>
            <a:ext cx="2160588" cy="2087563"/>
          </a:xfrm>
          <a:prstGeom prst="ellipse">
            <a:avLst/>
          </a:prstGeom>
          <a:solidFill>
            <a:srgbClr val="FF0000">
              <a:alpha val="740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54000" bIns="10800" anchor="ctr"/>
          <a:lstStyle/>
          <a:p>
            <a:pPr algn="ctr">
              <a:buFontTx/>
              <a:buChar char="-"/>
            </a:pPr>
            <a:r>
              <a:rPr lang="nl-BE" sz="1600" smtClean="0">
                <a:solidFill>
                  <a:srgbClr val="000000"/>
                </a:solidFill>
              </a:rPr>
              <a:t> Ik geniet van haar</a:t>
            </a:r>
          </a:p>
          <a:p>
            <a:pPr algn="ctr">
              <a:buFontTx/>
              <a:buChar char="-"/>
            </a:pPr>
            <a:r>
              <a:rPr lang="nl-BE" sz="1600" smtClean="0">
                <a:solidFill>
                  <a:srgbClr val="000000"/>
                </a:solidFill>
              </a:rPr>
              <a:t> Meer energie</a:t>
            </a:r>
          </a:p>
          <a:p>
            <a:pPr algn="ctr">
              <a:buFontTx/>
              <a:buChar char="-"/>
            </a:pPr>
            <a:r>
              <a:rPr lang="nl-BE" sz="1600" smtClean="0">
                <a:solidFill>
                  <a:srgbClr val="000000"/>
                </a:solidFill>
              </a:rPr>
              <a:t> Meer ontspannen</a:t>
            </a:r>
          </a:p>
        </p:txBody>
      </p:sp>
      <p:sp>
        <p:nvSpPr>
          <p:cNvPr id="415758" name="Oval 14"/>
          <p:cNvSpPr>
            <a:spLocks noChangeArrowheads="1"/>
          </p:cNvSpPr>
          <p:nvPr/>
        </p:nvSpPr>
        <p:spPr bwMode="auto">
          <a:xfrm>
            <a:off x="4859338" y="4149725"/>
            <a:ext cx="2232025" cy="2232025"/>
          </a:xfrm>
          <a:prstGeom prst="ellipse">
            <a:avLst/>
          </a:prstGeom>
          <a:solidFill>
            <a:srgbClr val="0033CC">
              <a:alpha val="56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18000" bIns="10800" anchor="ctr"/>
          <a:lstStyle/>
          <a:p>
            <a:pPr algn="ctr">
              <a:buFontTx/>
              <a:buChar char="-"/>
            </a:pPr>
            <a:r>
              <a:rPr lang="nl-BE" sz="1600" smtClean="0">
                <a:solidFill>
                  <a:srgbClr val="000000"/>
                </a:solidFill>
              </a:rPr>
              <a:t> Ze heeft me nodig</a:t>
            </a:r>
          </a:p>
          <a:p>
            <a:pPr algn="ctr">
              <a:buFontTx/>
              <a:buChar char="-"/>
            </a:pPr>
            <a:r>
              <a:rPr lang="nl-BE" sz="1600" smtClean="0">
                <a:solidFill>
                  <a:srgbClr val="000000"/>
                </a:solidFill>
              </a:rPr>
              <a:t> Ze huilt niet als</a:t>
            </a:r>
          </a:p>
          <a:p>
            <a:pPr algn="ctr"/>
            <a:r>
              <a:rPr lang="nl-BE" sz="1600" smtClean="0">
                <a:solidFill>
                  <a:srgbClr val="000000"/>
                </a:solidFill>
              </a:rPr>
              <a:t> straf voor mij</a:t>
            </a:r>
          </a:p>
          <a:p>
            <a:pPr algn="ctr">
              <a:buFontTx/>
              <a:buChar char="-"/>
            </a:pPr>
            <a:r>
              <a:rPr lang="nl-BE" sz="1600" smtClean="0">
                <a:solidFill>
                  <a:srgbClr val="000000"/>
                </a:solidFill>
              </a:rPr>
              <a:t>Ze huilt omdat ze </a:t>
            </a:r>
          </a:p>
          <a:p>
            <a:pPr algn="ctr"/>
            <a:r>
              <a:rPr lang="nl-BE" sz="1600" smtClean="0">
                <a:solidFill>
                  <a:srgbClr val="000000"/>
                </a:solidFill>
              </a:rPr>
              <a:t>zich oncomfortabel</a:t>
            </a:r>
          </a:p>
          <a:p>
            <a:pPr algn="ctr"/>
            <a:r>
              <a:rPr lang="nl-BE" sz="1600" smtClean="0">
                <a:solidFill>
                  <a:srgbClr val="000000"/>
                </a:solidFill>
              </a:rPr>
              <a:t> voelt</a:t>
            </a:r>
            <a:endParaRPr lang="nl-NL" sz="1600" smtClean="0">
              <a:solidFill>
                <a:srgbClr val="000000"/>
              </a:solidFill>
            </a:endParaRPr>
          </a:p>
        </p:txBody>
      </p:sp>
      <p:sp>
        <p:nvSpPr>
          <p:cNvPr id="415759" name="Oval 15"/>
          <p:cNvSpPr>
            <a:spLocks noChangeArrowheads="1"/>
          </p:cNvSpPr>
          <p:nvPr/>
        </p:nvSpPr>
        <p:spPr bwMode="auto">
          <a:xfrm>
            <a:off x="6804025" y="4149725"/>
            <a:ext cx="2233613" cy="2303463"/>
          </a:xfrm>
          <a:prstGeom prst="ellipse">
            <a:avLst/>
          </a:prstGeom>
          <a:solidFill>
            <a:schemeClr val="folHlink">
              <a:alpha val="60001"/>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18000" bIns="10800" anchor="ctr"/>
          <a:lstStyle/>
          <a:p>
            <a:pPr algn="ctr"/>
            <a:r>
              <a:rPr lang="nl-BE" sz="1600" smtClean="0">
                <a:solidFill>
                  <a:srgbClr val="000000"/>
                </a:solidFill>
              </a:rPr>
              <a:t>- Het ligt niet aan mij</a:t>
            </a:r>
          </a:p>
          <a:p>
            <a:pPr algn="ctr">
              <a:buFontTx/>
              <a:buChar char="-"/>
            </a:pPr>
            <a:r>
              <a:rPr lang="nl-BE" sz="1600" smtClean="0">
                <a:solidFill>
                  <a:srgbClr val="000000"/>
                </a:solidFill>
              </a:rPr>
              <a:t> Ik ben bekwaam</a:t>
            </a:r>
          </a:p>
          <a:p>
            <a:pPr algn="ctr">
              <a:buFontTx/>
              <a:buChar char="-"/>
            </a:pPr>
            <a:r>
              <a:rPr lang="nl-BE" sz="1600" smtClean="0">
                <a:solidFill>
                  <a:srgbClr val="000000"/>
                </a:solidFill>
              </a:rPr>
              <a:t> Ik kan haar troosten</a:t>
            </a:r>
          </a:p>
          <a:p>
            <a:pPr algn="ctr"/>
            <a:endParaRPr lang="nl-NL" sz="1600" smtClean="0">
              <a:solidFill>
                <a:srgbClr val="000000"/>
              </a:solidFill>
            </a:endParaRPr>
          </a:p>
        </p:txBody>
      </p:sp>
      <p:sp>
        <p:nvSpPr>
          <p:cNvPr id="415760" name="AutoShape 16"/>
          <p:cNvSpPr>
            <a:spLocks noChangeArrowheads="1"/>
          </p:cNvSpPr>
          <p:nvPr/>
        </p:nvSpPr>
        <p:spPr bwMode="auto">
          <a:xfrm>
            <a:off x="3492500" y="2781300"/>
            <a:ext cx="2303463" cy="1009650"/>
          </a:xfrm>
          <a:prstGeom prst="rightArrow">
            <a:avLst>
              <a:gd name="adj1" fmla="val 50000"/>
              <a:gd name="adj2" fmla="val 57036"/>
            </a:avLst>
          </a:prstGeom>
          <a:noFill/>
          <a:ln w="19050" algn="ctr">
            <a:solidFill>
              <a:schemeClr val="tx1"/>
            </a:solidFill>
            <a:miter lim="800000"/>
            <a:headEnd/>
            <a:tailEnd/>
          </a:ln>
          <a:effectLst/>
          <a:extLst>
            <a:ext uri="{909E8E84-426E-40DD-AFC4-6F175D3DCCD1}">
              <a14:hiddenFill xmlns:a14="http://schemas.microsoft.com/office/drawing/2010/main">
                <a:solidFill>
                  <a:srgbClr val="FF0000">
                    <a:alpha val="74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endParaRPr lang="nl-BE" smtClean="0">
              <a:solidFill>
                <a:srgbClr val="000000"/>
              </a:solidFill>
            </a:endParaRPr>
          </a:p>
        </p:txBody>
      </p:sp>
      <p:sp>
        <p:nvSpPr>
          <p:cNvPr id="415761" name="Text Box 17"/>
          <p:cNvSpPr txBox="1">
            <a:spLocks noChangeArrowheads="1"/>
          </p:cNvSpPr>
          <p:nvPr/>
        </p:nvSpPr>
        <p:spPr bwMode="auto">
          <a:xfrm>
            <a:off x="3563938" y="3141663"/>
            <a:ext cx="1603375" cy="327025"/>
          </a:xfrm>
          <a:prstGeom prst="rect">
            <a:avLst/>
          </a:prstGeom>
          <a:noFill/>
          <a:ln>
            <a:noFill/>
          </a:ln>
          <a:effectLst/>
          <a:extLst>
            <a:ext uri="{909E8E84-426E-40DD-AFC4-6F175D3DCCD1}">
              <a14:hiddenFill xmlns:a14="http://schemas.microsoft.com/office/drawing/2010/main">
                <a:solidFill>
                  <a:srgbClr val="FF0000">
                    <a:alpha val="74001"/>
                  </a:srgbClr>
                </a:solidFill>
              </a14:hiddenFill>
            </a:ext>
            <a:ext uri="{91240B29-F687-4F45-9708-019B960494DF}">
              <a14:hiddenLine xmlns:a14="http://schemas.microsoft.com/office/drawing/2010/main" w="9525" algn="ctr">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lgn="ctr">
              <a:spcBef>
                <a:spcPct val="50000"/>
              </a:spcBef>
            </a:pPr>
            <a:r>
              <a:rPr lang="nl-BE" sz="2000" b="1" smtClean="0">
                <a:solidFill>
                  <a:srgbClr val="000000"/>
                </a:solidFill>
              </a:rPr>
              <a:t>Interventie</a:t>
            </a:r>
            <a:endParaRPr lang="nl-NL" sz="2000" b="1" smtClean="0">
              <a:solidFill>
                <a:srgbClr val="000000"/>
              </a:solidFill>
            </a:endParaRPr>
          </a:p>
        </p:txBody>
      </p:sp>
      <p:sp>
        <p:nvSpPr>
          <p:cNvPr id="415762" name="Text Box 18"/>
          <p:cNvSpPr txBox="1">
            <a:spLocks noChangeArrowheads="1"/>
          </p:cNvSpPr>
          <p:nvPr/>
        </p:nvSpPr>
        <p:spPr bwMode="auto">
          <a:xfrm>
            <a:off x="1187450" y="6453188"/>
            <a:ext cx="2447925" cy="266700"/>
          </a:xfrm>
          <a:prstGeom prst="rect">
            <a:avLst/>
          </a:prstGeom>
          <a:noFill/>
          <a:ln>
            <a:noFill/>
          </a:ln>
          <a:effectLst/>
          <a:extLst>
            <a:ext uri="{909E8E84-426E-40DD-AFC4-6F175D3DCCD1}">
              <a14:hiddenFill xmlns:a14="http://schemas.microsoft.com/office/drawing/2010/main">
                <a:solidFill>
                  <a:srgbClr val="FF0000">
                    <a:alpha val="74001"/>
                  </a:srgbClr>
                </a:solidFill>
              </a14:hiddenFill>
            </a:ext>
            <a:ext uri="{91240B29-F687-4F45-9708-019B960494DF}">
              <a14:hiddenLine xmlns:a14="http://schemas.microsoft.com/office/drawing/2010/main" w="9525" algn="ctr">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lgn="ctr">
              <a:spcBef>
                <a:spcPct val="50000"/>
              </a:spcBef>
            </a:pPr>
            <a:r>
              <a:rPr lang="nl-BE" sz="1600" smtClean="0">
                <a:solidFill>
                  <a:srgbClr val="000000"/>
                </a:solidFill>
              </a:rPr>
              <a:t>Inaccuraat werkmodel</a:t>
            </a:r>
            <a:endParaRPr lang="nl-NL" sz="1600" smtClean="0">
              <a:solidFill>
                <a:srgbClr val="000000"/>
              </a:solidFill>
            </a:endParaRPr>
          </a:p>
        </p:txBody>
      </p:sp>
      <p:sp>
        <p:nvSpPr>
          <p:cNvPr id="415763" name="Text Box 19"/>
          <p:cNvSpPr txBox="1">
            <a:spLocks noChangeArrowheads="1"/>
          </p:cNvSpPr>
          <p:nvPr/>
        </p:nvSpPr>
        <p:spPr bwMode="auto">
          <a:xfrm>
            <a:off x="5724525" y="6453188"/>
            <a:ext cx="2519363" cy="266700"/>
          </a:xfrm>
          <a:prstGeom prst="rect">
            <a:avLst/>
          </a:prstGeom>
          <a:noFill/>
          <a:ln>
            <a:noFill/>
          </a:ln>
          <a:effectLst/>
          <a:extLst>
            <a:ext uri="{909E8E84-426E-40DD-AFC4-6F175D3DCCD1}">
              <a14:hiddenFill xmlns:a14="http://schemas.microsoft.com/office/drawing/2010/main">
                <a:solidFill>
                  <a:srgbClr val="FF0000">
                    <a:alpha val="74001"/>
                  </a:srgbClr>
                </a:solidFill>
              </a14:hiddenFill>
            </a:ext>
            <a:ext uri="{91240B29-F687-4F45-9708-019B960494DF}">
              <a14:hiddenLine xmlns:a14="http://schemas.microsoft.com/office/drawing/2010/main" w="9525" algn="ctr">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lgn="ctr">
              <a:spcBef>
                <a:spcPct val="50000"/>
              </a:spcBef>
            </a:pPr>
            <a:r>
              <a:rPr lang="nl-BE" sz="1600" smtClean="0">
                <a:solidFill>
                  <a:srgbClr val="000000"/>
                </a:solidFill>
              </a:rPr>
              <a:t>Accuraat werkmodel</a:t>
            </a:r>
            <a:endParaRPr lang="nl-NL" sz="1600" smtClean="0">
              <a:solidFill>
                <a:srgbClr val="000000"/>
              </a:solidFill>
            </a:endParaRPr>
          </a:p>
        </p:txBody>
      </p:sp>
    </p:spTree>
    <p:extLst>
      <p:ext uri="{BB962C8B-B14F-4D97-AF65-F5344CB8AC3E}">
        <p14:creationId xmlns:p14="http://schemas.microsoft.com/office/powerpoint/2010/main" val="60409770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Gebruik van video in therapeutische context</a:t>
            </a:r>
            <a:endParaRPr lang="nl-BE" dirty="0"/>
          </a:p>
        </p:txBody>
      </p:sp>
      <p:sp>
        <p:nvSpPr>
          <p:cNvPr id="3" name="Tijdelijke aanduiding voor inhoud 2"/>
          <p:cNvSpPr>
            <a:spLocks noGrp="1"/>
          </p:cNvSpPr>
          <p:nvPr>
            <p:ph idx="1"/>
          </p:nvPr>
        </p:nvSpPr>
        <p:spPr/>
        <p:txBody>
          <a:bodyPr/>
          <a:lstStyle/>
          <a:p>
            <a:r>
              <a:rPr lang="nl-BE" sz="2800" dirty="0" smtClean="0"/>
              <a:t>Focus op goeie momenten, maar ruimte geven aan innerlijke ervaringswereld van de moeder</a:t>
            </a:r>
          </a:p>
          <a:p>
            <a:pPr lvl="1"/>
            <a:r>
              <a:rPr lang="nl-BE" sz="2000" dirty="0" smtClean="0"/>
              <a:t>Anders wordt mogelijks tekort gedaan aan negatieve gevoelens van de moeder </a:t>
            </a:r>
          </a:p>
          <a:p>
            <a:pPr lvl="1"/>
            <a:r>
              <a:rPr lang="nl-BE" sz="2000" dirty="0" smtClean="0"/>
              <a:t>Noodzakelijk voor opbouw positief intern werkmodel dat een veilige hechting met de baby faciliteert</a:t>
            </a:r>
          </a:p>
          <a:p>
            <a:pPr lvl="1"/>
            <a:r>
              <a:rPr lang="nl-BE" sz="2000" dirty="0" smtClean="0"/>
              <a:t>Anders blijven ‘goede contactmomenten’ kwetsbaar</a:t>
            </a:r>
          </a:p>
          <a:p>
            <a:r>
              <a:rPr lang="nl-BE" sz="2800" dirty="0" smtClean="0"/>
              <a:t>Reflectie bij beeldmateriaal</a:t>
            </a:r>
          </a:p>
          <a:p>
            <a:pPr lvl="1"/>
            <a:r>
              <a:rPr lang="nl-BE" sz="2000" dirty="0" smtClean="0"/>
              <a:t>Met andere ogen naar baby kunnen kijken</a:t>
            </a:r>
          </a:p>
          <a:p>
            <a:pPr lvl="1"/>
            <a:r>
              <a:rPr lang="nl-BE" sz="2000" dirty="0" smtClean="0"/>
              <a:t>Interpretatie signalen losser van eigen projecties</a:t>
            </a:r>
          </a:p>
          <a:p>
            <a:pPr lvl="1"/>
            <a:r>
              <a:rPr lang="nl-BE" sz="2000" dirty="0" smtClean="0"/>
              <a:t>Nadenkend en reflecterend kunnen denken over gedrag baby</a:t>
            </a:r>
          </a:p>
          <a:p>
            <a:pPr marL="0" indent="0">
              <a:buNone/>
            </a:pPr>
            <a:r>
              <a:rPr lang="nl-BE" sz="2800" dirty="0" smtClean="0"/>
              <a:t> </a:t>
            </a:r>
          </a:p>
          <a:p>
            <a:pPr marL="0" indent="0">
              <a:buNone/>
            </a:pPr>
            <a:endParaRPr lang="nl-BE" sz="2800" dirty="0"/>
          </a:p>
          <a:p>
            <a:pPr lvl="1"/>
            <a:endParaRPr lang="nl-BE" dirty="0"/>
          </a:p>
        </p:txBody>
      </p:sp>
      <p:sp>
        <p:nvSpPr>
          <p:cNvPr id="4" name="Tijdelijke aanduiding voor dianummer 3"/>
          <p:cNvSpPr>
            <a:spLocks noGrp="1"/>
          </p:cNvSpPr>
          <p:nvPr>
            <p:ph type="sldNum" sz="quarter" idx="12"/>
          </p:nvPr>
        </p:nvSpPr>
        <p:spPr/>
        <p:txBody>
          <a:bodyPr/>
          <a:lstStyle/>
          <a:p>
            <a:fld id="{23EEA140-C495-4B77-A8E1-C61FD290F8ED}" type="slidenum">
              <a:rPr lang="nl-NL" smtClean="0">
                <a:solidFill>
                  <a:srgbClr val="000000"/>
                </a:solidFill>
              </a:rPr>
              <a:pPr/>
              <a:t>15</a:t>
            </a:fld>
            <a:endParaRPr lang="nl-NL">
              <a:solidFill>
                <a:srgbClr val="000000"/>
              </a:solidFill>
            </a:endParaRPr>
          </a:p>
        </p:txBody>
      </p:sp>
    </p:spTree>
    <p:extLst>
      <p:ext uri="{BB962C8B-B14F-4D97-AF65-F5344CB8AC3E}">
        <p14:creationId xmlns:p14="http://schemas.microsoft.com/office/powerpoint/2010/main" val="32098077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Gebruik van video in therapeutische context</a:t>
            </a:r>
            <a:endParaRPr lang="nl-BE" dirty="0"/>
          </a:p>
        </p:txBody>
      </p:sp>
      <p:sp>
        <p:nvSpPr>
          <p:cNvPr id="3" name="Tijdelijke aanduiding voor inhoud 2"/>
          <p:cNvSpPr>
            <a:spLocks noGrp="1"/>
          </p:cNvSpPr>
          <p:nvPr>
            <p:ph idx="1"/>
          </p:nvPr>
        </p:nvSpPr>
        <p:spPr/>
        <p:txBody>
          <a:bodyPr/>
          <a:lstStyle/>
          <a:p>
            <a:r>
              <a:rPr lang="nl-BE" dirty="0" smtClean="0"/>
              <a:t>Gestructureerde positieve feedback soms niet voldoende : </a:t>
            </a:r>
          </a:p>
          <a:p>
            <a:pPr lvl="1"/>
            <a:r>
              <a:rPr lang="nl-BE" dirty="0" smtClean="0"/>
              <a:t>ruimte geven aan achterliggende ervaring moeder en baby</a:t>
            </a:r>
          </a:p>
          <a:p>
            <a:r>
              <a:rPr lang="nl-BE" dirty="0" smtClean="0"/>
              <a:t>Gestructureerde feedback soms beter niet</a:t>
            </a:r>
          </a:p>
          <a:p>
            <a:pPr lvl="1"/>
            <a:r>
              <a:rPr lang="nl-BE" dirty="0" smtClean="0"/>
              <a:t>Kracht van ‘moment of meeting’ (Stern) kan verloren gaan door te verbaliseren</a:t>
            </a:r>
          </a:p>
          <a:p>
            <a:r>
              <a:rPr lang="nl-BE" dirty="0" smtClean="0"/>
              <a:t>Gestructureerde feedback soms niet toereikend</a:t>
            </a:r>
            <a:endParaRPr lang="nl-BE" dirty="0"/>
          </a:p>
        </p:txBody>
      </p:sp>
      <p:sp>
        <p:nvSpPr>
          <p:cNvPr id="4" name="Tijdelijke aanduiding voor dianummer 3"/>
          <p:cNvSpPr>
            <a:spLocks noGrp="1"/>
          </p:cNvSpPr>
          <p:nvPr>
            <p:ph type="sldNum" sz="quarter" idx="12"/>
          </p:nvPr>
        </p:nvSpPr>
        <p:spPr/>
        <p:txBody>
          <a:bodyPr/>
          <a:lstStyle/>
          <a:p>
            <a:fld id="{23EEA140-C495-4B77-A8E1-C61FD290F8ED}" type="slidenum">
              <a:rPr lang="nl-NL" smtClean="0">
                <a:solidFill>
                  <a:srgbClr val="000000"/>
                </a:solidFill>
              </a:rPr>
              <a:pPr/>
              <a:t>16</a:t>
            </a:fld>
            <a:endParaRPr lang="nl-NL">
              <a:solidFill>
                <a:srgbClr val="000000"/>
              </a:solidFill>
            </a:endParaRPr>
          </a:p>
        </p:txBody>
      </p:sp>
    </p:spTree>
    <p:extLst>
      <p:ext uri="{BB962C8B-B14F-4D97-AF65-F5344CB8AC3E}">
        <p14:creationId xmlns:p14="http://schemas.microsoft.com/office/powerpoint/2010/main" val="30825483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Andere voorbeelden gebruik video</a:t>
            </a:r>
            <a:endParaRPr lang="nl-BE" dirty="0"/>
          </a:p>
        </p:txBody>
      </p:sp>
      <p:sp>
        <p:nvSpPr>
          <p:cNvPr id="3" name="Tijdelijke aanduiding voor inhoud 2"/>
          <p:cNvSpPr>
            <a:spLocks noGrp="1"/>
          </p:cNvSpPr>
          <p:nvPr>
            <p:ph idx="1"/>
          </p:nvPr>
        </p:nvSpPr>
        <p:spPr/>
        <p:txBody>
          <a:bodyPr/>
          <a:lstStyle/>
          <a:p>
            <a:r>
              <a:rPr lang="nl-BE" dirty="0" smtClean="0"/>
              <a:t>Voorbeeld ‘moment of meeting’</a:t>
            </a:r>
          </a:p>
          <a:p>
            <a:pPr lvl="1"/>
            <a:r>
              <a:rPr lang="nl-BE" dirty="0" err="1" smtClean="0"/>
              <a:t>Opm</a:t>
            </a:r>
            <a:r>
              <a:rPr lang="nl-BE" dirty="0" smtClean="0"/>
              <a:t>: tegenindicatie gebruik video zolang moeder psychotisch is</a:t>
            </a:r>
          </a:p>
          <a:p>
            <a:r>
              <a:rPr lang="nl-BE" dirty="0" smtClean="0"/>
              <a:t>Voorbeeld verandering instructie zodat moeder andere relatie met baby kan ervaren</a:t>
            </a:r>
          </a:p>
          <a:p>
            <a:pPr lvl="1"/>
            <a:r>
              <a:rPr lang="nl-BE" dirty="0" smtClean="0"/>
              <a:t>Initiatief volledig bij de baby laten</a:t>
            </a:r>
          </a:p>
          <a:p>
            <a:pPr lvl="1"/>
            <a:r>
              <a:rPr lang="nl-BE" dirty="0" smtClean="0"/>
              <a:t>Voorbeeld van moeder met NLD </a:t>
            </a:r>
            <a:endParaRPr lang="nl-BE" dirty="0"/>
          </a:p>
        </p:txBody>
      </p:sp>
      <p:sp>
        <p:nvSpPr>
          <p:cNvPr id="4" name="Tijdelijke aanduiding voor dianummer 3"/>
          <p:cNvSpPr>
            <a:spLocks noGrp="1"/>
          </p:cNvSpPr>
          <p:nvPr>
            <p:ph type="sldNum" sz="quarter" idx="12"/>
          </p:nvPr>
        </p:nvSpPr>
        <p:spPr/>
        <p:txBody>
          <a:bodyPr/>
          <a:lstStyle/>
          <a:p>
            <a:fld id="{23EEA140-C495-4B77-A8E1-C61FD290F8ED}" type="slidenum">
              <a:rPr lang="nl-NL" smtClean="0">
                <a:solidFill>
                  <a:srgbClr val="000000"/>
                </a:solidFill>
              </a:rPr>
              <a:pPr/>
              <a:t>17</a:t>
            </a:fld>
            <a:endParaRPr lang="nl-NL">
              <a:solidFill>
                <a:srgbClr val="000000"/>
              </a:solidFill>
            </a:endParaRPr>
          </a:p>
        </p:txBody>
      </p:sp>
    </p:spTree>
    <p:extLst>
      <p:ext uri="{BB962C8B-B14F-4D97-AF65-F5344CB8AC3E}">
        <p14:creationId xmlns:p14="http://schemas.microsoft.com/office/powerpoint/2010/main" val="103602360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Besluit: the story of the </a:t>
            </a:r>
            <a:r>
              <a:rPr lang="nl-BE" dirty="0" err="1" smtClean="0"/>
              <a:t>weeping</a:t>
            </a:r>
            <a:r>
              <a:rPr lang="nl-BE" dirty="0" smtClean="0"/>
              <a:t> camel</a:t>
            </a:r>
            <a:endParaRPr lang="nl-BE"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7744" y="2130500"/>
            <a:ext cx="4974592" cy="4034804"/>
          </a:xfrm>
        </p:spPr>
      </p:pic>
      <p:sp>
        <p:nvSpPr>
          <p:cNvPr id="4" name="Tijdelijke aanduiding voor dianummer 3"/>
          <p:cNvSpPr>
            <a:spLocks noGrp="1"/>
          </p:cNvSpPr>
          <p:nvPr>
            <p:ph type="sldNum" sz="quarter" idx="12"/>
          </p:nvPr>
        </p:nvSpPr>
        <p:spPr/>
        <p:txBody>
          <a:bodyPr/>
          <a:lstStyle/>
          <a:p>
            <a:fld id="{23EEA140-C495-4B77-A8E1-C61FD290F8ED}" type="slidenum">
              <a:rPr lang="nl-NL" smtClean="0">
                <a:solidFill>
                  <a:srgbClr val="000000"/>
                </a:solidFill>
              </a:rPr>
              <a:pPr/>
              <a:t>18</a:t>
            </a:fld>
            <a:endParaRPr lang="nl-NL">
              <a:solidFill>
                <a:srgbClr val="000000"/>
              </a:solidFill>
            </a:endParaRPr>
          </a:p>
        </p:txBody>
      </p:sp>
    </p:spTree>
    <p:extLst>
      <p:ext uri="{BB962C8B-B14F-4D97-AF65-F5344CB8AC3E}">
        <p14:creationId xmlns:p14="http://schemas.microsoft.com/office/powerpoint/2010/main" val="12533781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836712"/>
            <a:ext cx="8229600" cy="935038"/>
          </a:xfrm>
        </p:spPr>
        <p:txBody>
          <a:bodyPr/>
          <a:lstStyle/>
          <a:p>
            <a:r>
              <a:rPr lang="nl-BE" sz="3200" dirty="0" smtClean="0"/>
              <a:t>Achtergrond en inspiratiebronnen</a:t>
            </a:r>
            <a:endParaRPr lang="nl-BE" sz="3200" dirty="0"/>
          </a:p>
        </p:txBody>
      </p:sp>
      <p:sp>
        <p:nvSpPr>
          <p:cNvPr id="3" name="Tijdelijke aanduiding voor inhoud 2"/>
          <p:cNvSpPr>
            <a:spLocks noGrp="1"/>
          </p:cNvSpPr>
          <p:nvPr>
            <p:ph idx="1"/>
          </p:nvPr>
        </p:nvSpPr>
        <p:spPr>
          <a:xfrm>
            <a:off x="467544" y="1628800"/>
            <a:ext cx="8229600" cy="4896544"/>
          </a:xfrm>
        </p:spPr>
        <p:txBody>
          <a:bodyPr/>
          <a:lstStyle/>
          <a:p>
            <a:pPr>
              <a:buFontTx/>
              <a:buChar char="-"/>
            </a:pPr>
            <a:r>
              <a:rPr lang="nl-BE" sz="2400" dirty="0" smtClean="0"/>
              <a:t>Geen opleiding als VIB</a:t>
            </a:r>
          </a:p>
          <a:p>
            <a:pPr>
              <a:buFontTx/>
              <a:buChar char="-"/>
            </a:pPr>
            <a:r>
              <a:rPr lang="nl-BE" sz="2400" dirty="0" smtClean="0"/>
              <a:t>Inspiratiebronnen:</a:t>
            </a:r>
          </a:p>
          <a:p>
            <a:pPr lvl="1">
              <a:buFontTx/>
              <a:buChar char="-"/>
            </a:pPr>
            <a:r>
              <a:rPr lang="nl-BE" sz="2400" dirty="0" smtClean="0"/>
              <a:t>Therapeutische scholing (</a:t>
            </a:r>
            <a:r>
              <a:rPr lang="nl-BE" sz="2400" b="1" dirty="0" smtClean="0"/>
              <a:t>psychodynamisch</a:t>
            </a:r>
            <a:r>
              <a:rPr lang="nl-BE" sz="2400" dirty="0" smtClean="0"/>
              <a:t> en systemisch) + onderzoek Nicole Vliegen</a:t>
            </a:r>
          </a:p>
          <a:p>
            <a:pPr lvl="1">
              <a:buFontTx/>
              <a:buChar char="-"/>
            </a:pPr>
            <a:r>
              <a:rPr lang="nl-BE" sz="2400" dirty="0" smtClean="0"/>
              <a:t>Hechtingstheorieën</a:t>
            </a:r>
          </a:p>
          <a:p>
            <a:pPr lvl="1">
              <a:buFontTx/>
              <a:buChar char="-"/>
            </a:pPr>
            <a:r>
              <a:rPr lang="nl-BE" sz="2400" dirty="0" smtClean="0"/>
              <a:t>Gebruik van video:</a:t>
            </a:r>
          </a:p>
          <a:p>
            <a:pPr lvl="2">
              <a:buFontTx/>
              <a:buChar char="-"/>
            </a:pPr>
            <a:r>
              <a:rPr lang="nl-BE" dirty="0" smtClean="0"/>
              <a:t>Onderzoek van Karin van </a:t>
            </a:r>
            <a:r>
              <a:rPr lang="nl-BE" dirty="0" err="1" smtClean="0"/>
              <a:t>Doesum</a:t>
            </a:r>
            <a:r>
              <a:rPr lang="nl-BE" dirty="0" smtClean="0"/>
              <a:t>  + klinische toepassing: vroegtijdige interventie bij depressieve moeders en hun baby</a:t>
            </a:r>
          </a:p>
          <a:p>
            <a:pPr lvl="2">
              <a:buFontTx/>
              <a:buChar char="-"/>
            </a:pPr>
            <a:r>
              <a:rPr lang="nl-BE" dirty="0" smtClean="0"/>
              <a:t>Boek: ‘Baby’s in beeld’ van Marij </a:t>
            </a:r>
            <a:r>
              <a:rPr lang="nl-BE" dirty="0" err="1" smtClean="0"/>
              <a:t>Eliëns</a:t>
            </a:r>
            <a:endParaRPr lang="nl-BE" dirty="0"/>
          </a:p>
          <a:p>
            <a:pPr lvl="2">
              <a:buFontTx/>
              <a:buChar char="-"/>
            </a:pPr>
            <a:r>
              <a:rPr lang="nl-BE" dirty="0" smtClean="0"/>
              <a:t>EAS: kwalitatieve analyse van videomateriaal.</a:t>
            </a:r>
          </a:p>
          <a:p>
            <a:pPr marL="457200" lvl="1" indent="0">
              <a:buNone/>
            </a:pPr>
            <a:endParaRPr lang="nl-BE" sz="2000" dirty="0" smtClean="0"/>
          </a:p>
          <a:p>
            <a:pPr lvl="1">
              <a:buFontTx/>
              <a:buChar char="-"/>
            </a:pPr>
            <a:endParaRPr lang="nl-BE" dirty="0" smtClean="0"/>
          </a:p>
          <a:p>
            <a:pPr>
              <a:buFontTx/>
              <a:buChar char="-"/>
            </a:pPr>
            <a:endParaRPr lang="nl-BE" dirty="0" smtClean="0"/>
          </a:p>
          <a:p>
            <a:pPr marL="457200" lvl="1" indent="0">
              <a:buNone/>
            </a:pPr>
            <a:endParaRPr lang="nl-BE" dirty="0"/>
          </a:p>
        </p:txBody>
      </p:sp>
    </p:spTree>
    <p:extLst>
      <p:ext uri="{BB962C8B-B14F-4D97-AF65-F5344CB8AC3E}">
        <p14:creationId xmlns:p14="http://schemas.microsoft.com/office/powerpoint/2010/main" val="513887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err="1" smtClean="0"/>
              <a:t>Emotional</a:t>
            </a:r>
            <a:r>
              <a:rPr lang="nl-BE" sz="3200" dirty="0" smtClean="0"/>
              <a:t> Availability </a:t>
            </a:r>
            <a:r>
              <a:rPr lang="nl-BE" sz="3200" dirty="0" err="1" smtClean="0"/>
              <a:t>Scales</a:t>
            </a:r>
            <a:r>
              <a:rPr lang="nl-BE" dirty="0" smtClean="0"/>
              <a:t/>
            </a:r>
            <a:br>
              <a:rPr lang="nl-BE" dirty="0" smtClean="0"/>
            </a:br>
            <a:r>
              <a:rPr lang="nl-BE" sz="2400" dirty="0" smtClean="0"/>
              <a:t>(</a:t>
            </a:r>
            <a:r>
              <a:rPr lang="nl-BE" sz="2400" dirty="0" err="1" smtClean="0"/>
              <a:t>Biringen</a:t>
            </a:r>
            <a:r>
              <a:rPr lang="nl-BE" sz="2400" dirty="0" smtClean="0"/>
              <a:t>, Robinson &amp; </a:t>
            </a:r>
            <a:r>
              <a:rPr lang="nl-BE" sz="2400" dirty="0" err="1" smtClean="0"/>
              <a:t>Emde</a:t>
            </a:r>
            <a:r>
              <a:rPr lang="nl-BE" sz="2400" dirty="0" smtClean="0"/>
              <a:t>, 2000)</a:t>
            </a:r>
            <a:endParaRPr lang="nl-BE" dirty="0"/>
          </a:p>
        </p:txBody>
      </p:sp>
      <p:sp>
        <p:nvSpPr>
          <p:cNvPr id="3" name="Tijdelijke aanduiding voor inhoud 2"/>
          <p:cNvSpPr>
            <a:spLocks noGrp="1"/>
          </p:cNvSpPr>
          <p:nvPr>
            <p:ph idx="1"/>
          </p:nvPr>
        </p:nvSpPr>
        <p:spPr/>
        <p:txBody>
          <a:bodyPr/>
          <a:lstStyle/>
          <a:p>
            <a:r>
              <a:rPr lang="nl-BE" sz="2400" dirty="0" smtClean="0"/>
              <a:t>Ouder-schalen:</a:t>
            </a:r>
          </a:p>
          <a:p>
            <a:pPr lvl="1">
              <a:buFont typeface="Arial" pitchFamily="34" charset="0"/>
              <a:buChar char="−"/>
            </a:pPr>
            <a:r>
              <a:rPr lang="nl-BE" sz="2400" dirty="0" smtClean="0"/>
              <a:t>Ouderlijke sensitiviteit</a:t>
            </a:r>
          </a:p>
          <a:p>
            <a:pPr lvl="1">
              <a:buFont typeface="Arial" pitchFamily="34" charset="0"/>
              <a:buChar char="−"/>
            </a:pPr>
            <a:r>
              <a:rPr lang="nl-BE" sz="2400" dirty="0" smtClean="0"/>
              <a:t>Ouderlijk structureren</a:t>
            </a:r>
          </a:p>
          <a:p>
            <a:pPr lvl="1">
              <a:buFont typeface="Arial" pitchFamily="34" charset="0"/>
              <a:buChar char="−"/>
            </a:pPr>
            <a:r>
              <a:rPr lang="nl-BE" sz="2400" dirty="0" smtClean="0"/>
              <a:t>Ouderlijke non-</a:t>
            </a:r>
            <a:r>
              <a:rPr lang="nl-BE" sz="2400" dirty="0" err="1" smtClean="0"/>
              <a:t>intrusiviteit</a:t>
            </a:r>
            <a:endParaRPr lang="nl-BE" sz="2400" dirty="0" smtClean="0"/>
          </a:p>
          <a:p>
            <a:pPr lvl="1">
              <a:buFont typeface="Arial" pitchFamily="34" charset="0"/>
              <a:buChar char="−"/>
            </a:pPr>
            <a:r>
              <a:rPr lang="nl-BE" sz="2400" dirty="0" smtClean="0"/>
              <a:t>Ouderlijke non-vijandigheid</a:t>
            </a:r>
          </a:p>
          <a:p>
            <a:r>
              <a:rPr lang="nl-BE" sz="2400" dirty="0" smtClean="0"/>
              <a:t>Kind-schalen:</a:t>
            </a:r>
          </a:p>
          <a:p>
            <a:pPr lvl="1">
              <a:buFont typeface="Arial" pitchFamily="34" charset="0"/>
              <a:buChar char="−"/>
            </a:pPr>
            <a:r>
              <a:rPr lang="nl-BE" sz="2400" dirty="0"/>
              <a:t>Responsiviteit van het kind</a:t>
            </a:r>
          </a:p>
          <a:p>
            <a:pPr lvl="1">
              <a:buFont typeface="Arial" pitchFamily="34" charset="0"/>
              <a:buChar char="−"/>
            </a:pPr>
            <a:r>
              <a:rPr lang="nl-BE" sz="2400" dirty="0"/>
              <a:t>Het betrekken van de ouder door het kind.</a:t>
            </a:r>
          </a:p>
        </p:txBody>
      </p:sp>
    </p:spTree>
    <p:extLst>
      <p:ext uri="{BB962C8B-B14F-4D97-AF65-F5344CB8AC3E}">
        <p14:creationId xmlns:p14="http://schemas.microsoft.com/office/powerpoint/2010/main" val="209885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nl-BE" dirty="0" smtClean="0"/>
          </a:p>
          <a:p>
            <a:pPr marL="0" indent="0" algn="ctr">
              <a:buNone/>
            </a:pPr>
            <a:r>
              <a:rPr lang="nl-BE" sz="3600" dirty="0" smtClean="0"/>
              <a:t>Krachtgericht en effectief werken met videobeelden</a:t>
            </a:r>
            <a:endParaRPr lang="nl-BE" sz="3600" dirty="0"/>
          </a:p>
        </p:txBody>
      </p:sp>
    </p:spTree>
    <p:extLst>
      <p:ext uri="{BB962C8B-B14F-4D97-AF65-F5344CB8AC3E}">
        <p14:creationId xmlns:p14="http://schemas.microsoft.com/office/powerpoint/2010/main" val="2208882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smtClean="0"/>
              <a:t>Moeder-Baby-Eenheid</a:t>
            </a:r>
            <a:endParaRPr lang="nl-BE" sz="3200" dirty="0"/>
          </a:p>
        </p:txBody>
      </p:sp>
      <p:sp>
        <p:nvSpPr>
          <p:cNvPr id="3" name="Tijdelijke aanduiding voor inhoud 2"/>
          <p:cNvSpPr>
            <a:spLocks noGrp="1"/>
          </p:cNvSpPr>
          <p:nvPr>
            <p:ph idx="1"/>
          </p:nvPr>
        </p:nvSpPr>
        <p:spPr/>
        <p:txBody>
          <a:bodyPr/>
          <a:lstStyle/>
          <a:p>
            <a:pPr marL="457200" indent="-457200">
              <a:buAutoNum type="arabicPeriod"/>
            </a:pPr>
            <a:r>
              <a:rPr lang="nl-BE" sz="2400" b="1" dirty="0" smtClean="0"/>
              <a:t>Moeder</a:t>
            </a:r>
            <a:r>
              <a:rPr lang="nl-BE" sz="2400" dirty="0" smtClean="0"/>
              <a:t> is ‘</a:t>
            </a:r>
            <a:r>
              <a:rPr lang="nl-BE" sz="2400" b="1" dirty="0" smtClean="0"/>
              <a:t>ziek</a:t>
            </a:r>
            <a:r>
              <a:rPr lang="nl-BE" sz="2400" dirty="0" smtClean="0"/>
              <a:t>’ en daaraan gerelateerd een verstoring in de afstemming tussen haar en haar baby</a:t>
            </a:r>
            <a:endParaRPr lang="nl-BE" sz="2000" dirty="0" smtClean="0"/>
          </a:p>
          <a:p>
            <a:pPr marL="0" indent="0">
              <a:buNone/>
            </a:pPr>
            <a:endParaRPr lang="nl-BE" sz="2400" dirty="0" smtClean="0"/>
          </a:p>
          <a:p>
            <a:pPr marL="457200" indent="-457200">
              <a:buAutoNum type="arabicPeriod" startAt="2"/>
            </a:pPr>
            <a:r>
              <a:rPr lang="nl-BE" sz="2400" b="1" dirty="0" smtClean="0"/>
              <a:t>Therapeutische</a:t>
            </a:r>
            <a:r>
              <a:rPr lang="nl-BE" sz="2400" dirty="0" smtClean="0"/>
              <a:t> context (niet pedagogisch)</a:t>
            </a:r>
          </a:p>
          <a:p>
            <a:pPr marL="0" indent="0">
              <a:buNone/>
            </a:pPr>
            <a:endParaRPr lang="nl-BE" sz="2400" dirty="0" smtClean="0"/>
          </a:p>
          <a:p>
            <a:pPr marL="457200" indent="-457200">
              <a:buAutoNum type="arabicPeriod" startAt="3"/>
            </a:pPr>
            <a:r>
              <a:rPr lang="nl-BE" sz="2400" b="1" dirty="0" smtClean="0"/>
              <a:t>Focus op relationele ervaring en innerlijke beleving </a:t>
            </a:r>
            <a:r>
              <a:rPr lang="nl-BE" sz="2400" dirty="0" smtClean="0"/>
              <a:t>van moeder, van baby, maar ook van therapeut</a:t>
            </a:r>
            <a:endParaRPr lang="nl-BE" sz="2400" b="1" dirty="0" smtClean="0"/>
          </a:p>
          <a:p>
            <a:pPr marL="400050" lvl="1" indent="0">
              <a:buNone/>
            </a:pPr>
            <a:endParaRPr lang="nl-BE" sz="2000" dirty="0" smtClean="0"/>
          </a:p>
        </p:txBody>
      </p:sp>
    </p:spTree>
    <p:extLst>
      <p:ext uri="{BB962C8B-B14F-4D97-AF65-F5344CB8AC3E}">
        <p14:creationId xmlns:p14="http://schemas.microsoft.com/office/powerpoint/2010/main" val="4137540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980728"/>
            <a:ext cx="8229600" cy="647353"/>
          </a:xfrm>
        </p:spPr>
        <p:txBody>
          <a:bodyPr/>
          <a:lstStyle/>
          <a:p>
            <a:r>
              <a:rPr lang="nl-BE" sz="3200" dirty="0" err="1" smtClean="0"/>
              <a:t>Motherhood</a:t>
            </a:r>
            <a:r>
              <a:rPr lang="nl-BE" sz="3200" dirty="0" smtClean="0"/>
              <a:t> </a:t>
            </a:r>
            <a:r>
              <a:rPr lang="nl-BE" sz="3200" dirty="0" err="1" smtClean="0"/>
              <a:t>Constellation</a:t>
            </a:r>
            <a:r>
              <a:rPr lang="nl-BE" sz="3200" dirty="0" smtClean="0"/>
              <a:t> (Stern)</a:t>
            </a:r>
            <a:endParaRPr lang="nl-BE" sz="3200" dirty="0"/>
          </a:p>
        </p:txBody>
      </p:sp>
      <p:sp>
        <p:nvSpPr>
          <p:cNvPr id="3" name="Tijdelijke aanduiding voor inhoud 2"/>
          <p:cNvSpPr>
            <a:spLocks noGrp="1"/>
          </p:cNvSpPr>
          <p:nvPr>
            <p:ph idx="1"/>
          </p:nvPr>
        </p:nvSpPr>
        <p:spPr>
          <a:xfrm>
            <a:off x="468313" y="1988840"/>
            <a:ext cx="8229600" cy="4608512"/>
          </a:xfrm>
        </p:spPr>
        <p:txBody>
          <a:bodyPr/>
          <a:lstStyle/>
          <a:p>
            <a:pPr lvl="1">
              <a:buFontTx/>
              <a:buChar char="-"/>
            </a:pPr>
            <a:r>
              <a:rPr lang="nl-BE" sz="2000" dirty="0" smtClean="0"/>
              <a:t>Structurele reorganisatie van de persoonlijkheid </a:t>
            </a:r>
            <a:r>
              <a:rPr lang="nl-BE" sz="2000" dirty="0"/>
              <a:t>:</a:t>
            </a:r>
            <a:r>
              <a:rPr lang="nl-BE" sz="2000" dirty="0" smtClean="0"/>
              <a:t> verhoogde kwetsbaarheid</a:t>
            </a:r>
          </a:p>
          <a:p>
            <a:pPr lvl="1">
              <a:buFontTx/>
              <a:buChar char="-"/>
            </a:pPr>
            <a:r>
              <a:rPr lang="nl-BE" sz="2000" dirty="0" smtClean="0"/>
              <a:t>Samenvallen van zorg voor de ouder en zorg voor de baby</a:t>
            </a:r>
          </a:p>
          <a:p>
            <a:pPr marL="457200" lvl="1" indent="0">
              <a:buNone/>
              <a:tabLst>
                <a:tab pos="723900" algn="l"/>
                <a:tab pos="804863" algn="l"/>
              </a:tabLst>
            </a:pPr>
            <a:r>
              <a:rPr lang="nl-BE" sz="2000" dirty="0" smtClean="0"/>
              <a:t>-	Multimodale aanpak met wisselende focus op:</a:t>
            </a:r>
          </a:p>
          <a:p>
            <a:pPr lvl="2"/>
            <a:r>
              <a:rPr lang="nl-BE" sz="2000" dirty="0" smtClean="0"/>
              <a:t>Baby</a:t>
            </a:r>
          </a:p>
          <a:p>
            <a:pPr lvl="2"/>
            <a:r>
              <a:rPr lang="nl-BE" sz="2000" dirty="0" smtClean="0"/>
              <a:t>Ouder-kindrelatie</a:t>
            </a:r>
          </a:p>
          <a:p>
            <a:pPr lvl="2"/>
            <a:r>
              <a:rPr lang="nl-BE" sz="2000" dirty="0" smtClean="0"/>
              <a:t>Individuele ouder</a:t>
            </a:r>
          </a:p>
          <a:p>
            <a:pPr lvl="2"/>
            <a:r>
              <a:rPr lang="nl-BE" sz="2000" dirty="0" smtClean="0"/>
              <a:t>Ouders als echtpaar</a:t>
            </a:r>
          </a:p>
          <a:p>
            <a:pPr lvl="2"/>
            <a:r>
              <a:rPr lang="nl-BE" sz="2000" dirty="0" smtClean="0"/>
              <a:t>Gezin en familie</a:t>
            </a:r>
          </a:p>
          <a:p>
            <a:pPr lvl="2"/>
            <a:r>
              <a:rPr lang="nl-BE" sz="2000" dirty="0" smtClean="0"/>
              <a:t>Psychosociale omgeving</a:t>
            </a:r>
          </a:p>
          <a:p>
            <a:pPr marL="914400" lvl="2" indent="0">
              <a:buNone/>
            </a:pPr>
            <a:endParaRPr lang="nl-BE" sz="2000" dirty="0"/>
          </a:p>
          <a:p>
            <a:endParaRPr lang="nl-BE" dirty="0"/>
          </a:p>
        </p:txBody>
      </p:sp>
    </p:spTree>
    <p:extLst>
      <p:ext uri="{BB962C8B-B14F-4D97-AF65-F5344CB8AC3E}">
        <p14:creationId xmlns:p14="http://schemas.microsoft.com/office/powerpoint/2010/main" val="90872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980728"/>
            <a:ext cx="8229600" cy="647353"/>
          </a:xfrm>
        </p:spPr>
        <p:txBody>
          <a:bodyPr/>
          <a:lstStyle/>
          <a:p>
            <a:r>
              <a:rPr lang="nl-BE" sz="3200" dirty="0" err="1">
                <a:solidFill>
                  <a:srgbClr val="002060"/>
                </a:solidFill>
              </a:rPr>
              <a:t>Motherhood</a:t>
            </a:r>
            <a:r>
              <a:rPr lang="nl-BE" sz="3200" dirty="0">
                <a:solidFill>
                  <a:srgbClr val="002060"/>
                </a:solidFill>
              </a:rPr>
              <a:t> </a:t>
            </a:r>
            <a:r>
              <a:rPr lang="nl-BE" sz="3200" dirty="0" err="1">
                <a:solidFill>
                  <a:srgbClr val="002060"/>
                </a:solidFill>
              </a:rPr>
              <a:t>Constellation</a:t>
            </a:r>
            <a:r>
              <a:rPr lang="nl-BE" sz="3200" dirty="0">
                <a:solidFill>
                  <a:srgbClr val="002060"/>
                </a:solidFill>
              </a:rPr>
              <a:t>: </a:t>
            </a:r>
            <a:r>
              <a:rPr lang="nl-BE" sz="3200" dirty="0" smtClean="0">
                <a:solidFill>
                  <a:srgbClr val="002060"/>
                </a:solidFill>
              </a:rPr>
              <a:t/>
            </a:r>
            <a:br>
              <a:rPr lang="nl-BE" sz="3200" dirty="0" smtClean="0">
                <a:solidFill>
                  <a:srgbClr val="002060"/>
                </a:solidFill>
              </a:rPr>
            </a:br>
            <a:r>
              <a:rPr lang="nl-BE" sz="3200" dirty="0" smtClean="0">
                <a:solidFill>
                  <a:srgbClr val="002060"/>
                </a:solidFill>
              </a:rPr>
              <a:t>therapeutische </a:t>
            </a:r>
            <a:r>
              <a:rPr lang="nl-BE" sz="3200" dirty="0">
                <a:solidFill>
                  <a:srgbClr val="002060"/>
                </a:solidFill>
              </a:rPr>
              <a:t>context</a:t>
            </a:r>
          </a:p>
        </p:txBody>
      </p:sp>
      <p:sp>
        <p:nvSpPr>
          <p:cNvPr id="5" name="Text Box 10"/>
          <p:cNvSpPr txBox="1">
            <a:spLocks noChangeArrowheads="1"/>
          </p:cNvSpPr>
          <p:nvPr/>
        </p:nvSpPr>
        <p:spPr bwMode="auto">
          <a:xfrm>
            <a:off x="1548581" y="1273522"/>
            <a:ext cx="7127875" cy="460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11963" algn="r"/>
              </a:tabLst>
              <a:defRPr kumimoji="1" sz="2400">
                <a:solidFill>
                  <a:schemeClr val="tx1"/>
                </a:solidFill>
                <a:latin typeface="Times New Roman" charset="0"/>
              </a:defRPr>
            </a:lvl1pPr>
            <a:lvl2pPr marL="3413125">
              <a:tabLst>
                <a:tab pos="6811963" algn="r"/>
              </a:tabLst>
              <a:defRPr kumimoji="1" sz="2400">
                <a:solidFill>
                  <a:schemeClr val="tx1"/>
                </a:solidFill>
                <a:latin typeface="Times New Roman" charset="0"/>
              </a:defRPr>
            </a:lvl2pPr>
            <a:lvl3pPr marL="3592513">
              <a:tabLst>
                <a:tab pos="6811963" algn="r"/>
              </a:tabLst>
              <a:defRPr kumimoji="1" sz="2400">
                <a:solidFill>
                  <a:schemeClr val="tx1"/>
                </a:solidFill>
                <a:latin typeface="Times New Roman" charset="0"/>
              </a:defRPr>
            </a:lvl3pPr>
            <a:lvl4pPr marL="3771900">
              <a:tabLst>
                <a:tab pos="6811963" algn="r"/>
              </a:tabLst>
              <a:defRPr kumimoji="1" sz="2400">
                <a:solidFill>
                  <a:schemeClr val="tx1"/>
                </a:solidFill>
                <a:latin typeface="Times New Roman" charset="0"/>
              </a:defRPr>
            </a:lvl4pPr>
            <a:lvl5pPr marL="3951288">
              <a:tabLst>
                <a:tab pos="6811963" algn="r"/>
              </a:tabLst>
              <a:defRPr kumimoji="1" sz="2400">
                <a:solidFill>
                  <a:schemeClr val="tx1"/>
                </a:solidFill>
                <a:latin typeface="Times New Roman" charset="0"/>
              </a:defRPr>
            </a:lvl5pPr>
            <a:lvl6pPr marL="4408488" eaLnBrk="0" fontAlgn="base" hangingPunct="0">
              <a:spcBef>
                <a:spcPct val="0"/>
              </a:spcBef>
              <a:spcAft>
                <a:spcPct val="0"/>
              </a:spcAft>
              <a:tabLst>
                <a:tab pos="6811963" algn="r"/>
              </a:tabLst>
              <a:defRPr kumimoji="1" sz="2400">
                <a:solidFill>
                  <a:schemeClr val="tx1"/>
                </a:solidFill>
                <a:latin typeface="Times New Roman" charset="0"/>
              </a:defRPr>
            </a:lvl6pPr>
            <a:lvl7pPr marL="4865688" eaLnBrk="0" fontAlgn="base" hangingPunct="0">
              <a:spcBef>
                <a:spcPct val="0"/>
              </a:spcBef>
              <a:spcAft>
                <a:spcPct val="0"/>
              </a:spcAft>
              <a:tabLst>
                <a:tab pos="6811963" algn="r"/>
              </a:tabLst>
              <a:defRPr kumimoji="1" sz="2400">
                <a:solidFill>
                  <a:schemeClr val="tx1"/>
                </a:solidFill>
                <a:latin typeface="Times New Roman" charset="0"/>
              </a:defRPr>
            </a:lvl7pPr>
            <a:lvl8pPr marL="5322888" eaLnBrk="0" fontAlgn="base" hangingPunct="0">
              <a:spcBef>
                <a:spcPct val="0"/>
              </a:spcBef>
              <a:spcAft>
                <a:spcPct val="0"/>
              </a:spcAft>
              <a:tabLst>
                <a:tab pos="6811963" algn="r"/>
              </a:tabLst>
              <a:defRPr kumimoji="1" sz="2400">
                <a:solidFill>
                  <a:schemeClr val="tx1"/>
                </a:solidFill>
                <a:latin typeface="Times New Roman" charset="0"/>
              </a:defRPr>
            </a:lvl8pPr>
            <a:lvl9pPr marL="5780088" eaLnBrk="0" fontAlgn="base" hangingPunct="0">
              <a:spcBef>
                <a:spcPct val="0"/>
              </a:spcBef>
              <a:spcAft>
                <a:spcPct val="0"/>
              </a:spcAft>
              <a:tabLst>
                <a:tab pos="6811963" algn="r"/>
              </a:tabLst>
              <a:defRPr kumimoji="1" sz="2400">
                <a:solidFill>
                  <a:schemeClr val="tx1"/>
                </a:solidFill>
                <a:latin typeface="Times New Roman" charset="0"/>
              </a:defRPr>
            </a:lvl9pPr>
          </a:lstStyle>
          <a:p>
            <a:pPr algn="ctr" eaLnBrk="0" hangingPunct="0">
              <a:spcBef>
                <a:spcPct val="50000"/>
              </a:spcBef>
            </a:pPr>
            <a:endParaRPr lang="nl-BE" sz="3200" b="1" dirty="0" smtClean="0">
              <a:solidFill>
                <a:srgbClr val="002060"/>
              </a:solidFill>
            </a:endParaRPr>
          </a:p>
          <a:p>
            <a:pPr algn="ctr" eaLnBrk="0" hangingPunct="0">
              <a:spcBef>
                <a:spcPct val="50000"/>
              </a:spcBef>
            </a:pPr>
            <a:r>
              <a:rPr lang="nl-BE" sz="3200" b="1" dirty="0" smtClean="0">
                <a:solidFill>
                  <a:srgbClr val="002060"/>
                </a:solidFill>
              </a:rPr>
              <a:t>Therapeut</a:t>
            </a:r>
          </a:p>
          <a:p>
            <a:pPr algn="ctr" eaLnBrk="0" hangingPunct="0">
              <a:lnSpc>
                <a:spcPct val="40000"/>
              </a:lnSpc>
              <a:spcBef>
                <a:spcPct val="50000"/>
              </a:spcBef>
            </a:pPr>
            <a:r>
              <a:rPr lang="nl-BE" sz="2000" dirty="0" smtClean="0">
                <a:solidFill>
                  <a:srgbClr val="002060"/>
                </a:solidFill>
              </a:rPr>
              <a:t>Holding environment </a:t>
            </a:r>
          </a:p>
          <a:p>
            <a:pPr algn="ctr" eaLnBrk="0" hangingPunct="0">
              <a:spcBef>
                <a:spcPct val="50000"/>
              </a:spcBef>
            </a:pPr>
            <a:r>
              <a:rPr lang="nl-BE" sz="2000" dirty="0" smtClean="0">
                <a:solidFill>
                  <a:srgbClr val="002060"/>
                </a:solidFill>
              </a:rPr>
              <a:t>(steunend, meedragend, affectief warm, voorspelbaar)</a:t>
            </a:r>
          </a:p>
          <a:p>
            <a:pPr algn="ctr" eaLnBrk="0" hangingPunct="0">
              <a:spcBef>
                <a:spcPct val="50000"/>
              </a:spcBef>
            </a:pPr>
            <a:r>
              <a:rPr lang="nl-BE" sz="2000" dirty="0" smtClean="0">
                <a:solidFill>
                  <a:srgbClr val="002060"/>
                </a:solidFill>
              </a:rPr>
              <a:t>Flexibel &amp; soepel</a:t>
            </a:r>
          </a:p>
          <a:p>
            <a:pPr algn="ctr" eaLnBrk="0" hangingPunct="0">
              <a:spcBef>
                <a:spcPct val="50000"/>
              </a:spcBef>
            </a:pPr>
            <a:r>
              <a:rPr lang="nl-BE" sz="2000" dirty="0" smtClean="0">
                <a:solidFill>
                  <a:srgbClr val="002060"/>
                </a:solidFill>
              </a:rPr>
              <a:t>Nadenkend &amp; creatief</a:t>
            </a:r>
          </a:p>
          <a:p>
            <a:pPr algn="ctr" eaLnBrk="0" hangingPunct="0">
              <a:spcBef>
                <a:spcPct val="50000"/>
              </a:spcBef>
            </a:pPr>
            <a:r>
              <a:rPr lang="nl-BE" sz="2000" dirty="0" err="1" smtClean="0">
                <a:solidFill>
                  <a:srgbClr val="002060"/>
                </a:solidFill>
              </a:rPr>
              <a:t>Inter</a:t>
            </a:r>
            <a:r>
              <a:rPr lang="nl-BE" sz="2000" dirty="0" smtClean="0">
                <a:solidFill>
                  <a:srgbClr val="002060"/>
                </a:solidFill>
              </a:rPr>
              <a:t>-&amp; intrapsychisch</a:t>
            </a:r>
          </a:p>
          <a:p>
            <a:pPr algn="ctr" eaLnBrk="0" hangingPunct="0">
              <a:spcBef>
                <a:spcPct val="50000"/>
              </a:spcBef>
            </a:pPr>
            <a:r>
              <a:rPr lang="nl-BE" sz="2000" dirty="0" smtClean="0">
                <a:solidFill>
                  <a:srgbClr val="002060"/>
                </a:solidFill>
              </a:rPr>
              <a:t>Verbaal &amp; non-verbaal</a:t>
            </a:r>
          </a:p>
          <a:p>
            <a:pPr algn="ctr" eaLnBrk="0" hangingPunct="0">
              <a:spcBef>
                <a:spcPct val="50000"/>
              </a:spcBef>
            </a:pPr>
            <a:r>
              <a:rPr lang="nl-BE" sz="3200" b="1" dirty="0" smtClean="0">
                <a:solidFill>
                  <a:srgbClr val="002060"/>
                </a:solidFill>
              </a:rPr>
              <a:t>Moeder</a:t>
            </a:r>
            <a:r>
              <a:rPr lang="nl-BE" dirty="0" smtClean="0">
                <a:solidFill>
                  <a:srgbClr val="002060"/>
                </a:solidFill>
              </a:rPr>
              <a:t>	</a:t>
            </a:r>
            <a:r>
              <a:rPr lang="nl-BE" sz="3200" b="1" dirty="0" smtClean="0">
                <a:solidFill>
                  <a:srgbClr val="002060"/>
                </a:solidFill>
              </a:rPr>
              <a:t>Baby</a:t>
            </a:r>
            <a:endParaRPr lang="en-US" sz="3200" b="1" dirty="0" smtClean="0">
              <a:solidFill>
                <a:srgbClr val="002060"/>
              </a:solidFill>
            </a:endParaRPr>
          </a:p>
        </p:txBody>
      </p:sp>
      <p:sp>
        <p:nvSpPr>
          <p:cNvPr id="6" name="Tijdelijke aanduiding voor inhoud 5"/>
          <p:cNvSpPr>
            <a:spLocks noGrp="1"/>
          </p:cNvSpPr>
          <p:nvPr>
            <p:ph idx="1"/>
          </p:nvPr>
        </p:nvSpPr>
        <p:spPr/>
        <p:txBody>
          <a:bodyPr/>
          <a:lstStyle/>
          <a:p>
            <a:pPr marL="0" indent="0">
              <a:buNone/>
            </a:pPr>
            <a:r>
              <a:rPr lang="nl-BE" dirty="0" smtClean="0"/>
              <a:t> </a:t>
            </a:r>
            <a:endParaRPr lang="nl-BE" dirty="0"/>
          </a:p>
        </p:txBody>
      </p:sp>
      <p:sp>
        <p:nvSpPr>
          <p:cNvPr id="7" name="Line 11"/>
          <p:cNvSpPr>
            <a:spLocks noChangeShapeType="1"/>
          </p:cNvSpPr>
          <p:nvPr/>
        </p:nvSpPr>
        <p:spPr bwMode="auto">
          <a:xfrm flipV="1">
            <a:off x="2339752" y="2362200"/>
            <a:ext cx="1800225" cy="30241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Clr>
                <a:srgbClr val="FFFF99"/>
              </a:buClr>
              <a:buSzPct val="70000"/>
            </a:pPr>
            <a:endParaRPr kumimoji="1" lang="nl-BE" sz="2400" smtClean="0">
              <a:solidFill>
                <a:srgbClr val="F5F5F5"/>
              </a:solidFill>
              <a:latin typeface="Times New Roman" charset="0"/>
            </a:endParaRPr>
          </a:p>
        </p:txBody>
      </p:sp>
      <p:sp>
        <p:nvSpPr>
          <p:cNvPr id="8" name="Line 12"/>
          <p:cNvSpPr>
            <a:spLocks noChangeShapeType="1"/>
          </p:cNvSpPr>
          <p:nvPr/>
        </p:nvSpPr>
        <p:spPr bwMode="auto">
          <a:xfrm flipH="1" flipV="1">
            <a:off x="6073552" y="2362200"/>
            <a:ext cx="1944688" cy="30956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Clr>
                <a:srgbClr val="FFFF99"/>
              </a:buClr>
              <a:buSzPct val="70000"/>
            </a:pPr>
            <a:endParaRPr kumimoji="1" lang="nl-BE" sz="2400" smtClean="0">
              <a:solidFill>
                <a:srgbClr val="F5F5F5"/>
              </a:solidFill>
              <a:latin typeface="Times New Roman" charset="0"/>
            </a:endParaRPr>
          </a:p>
        </p:txBody>
      </p:sp>
      <p:sp>
        <p:nvSpPr>
          <p:cNvPr id="9" name="Line 13"/>
          <p:cNvSpPr>
            <a:spLocks noChangeShapeType="1"/>
          </p:cNvSpPr>
          <p:nvPr/>
        </p:nvSpPr>
        <p:spPr bwMode="auto">
          <a:xfrm>
            <a:off x="3101752" y="5638800"/>
            <a:ext cx="43926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Clr>
                <a:srgbClr val="FFFF99"/>
              </a:buClr>
              <a:buSzPct val="70000"/>
            </a:pPr>
            <a:endParaRPr kumimoji="1" lang="nl-BE" sz="2400" smtClean="0">
              <a:solidFill>
                <a:srgbClr val="F5F5F5"/>
              </a:solidFill>
              <a:latin typeface="Times New Roman" charset="0"/>
            </a:endParaRPr>
          </a:p>
        </p:txBody>
      </p:sp>
    </p:spTree>
    <p:extLst>
      <p:ext uri="{BB962C8B-B14F-4D97-AF65-F5344CB8AC3E}">
        <p14:creationId xmlns:p14="http://schemas.microsoft.com/office/powerpoint/2010/main" val="977849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380000">
            <a:off x="1174170" y="2488958"/>
            <a:ext cx="3919302" cy="2615708"/>
          </a:xfrm>
          <a:prstGeom prst="rect">
            <a:avLst/>
          </a:prstGeom>
        </p:spPr>
      </p:pic>
      <p:sp>
        <p:nvSpPr>
          <p:cNvPr id="5" name="Text Box 10"/>
          <p:cNvSpPr txBox="1">
            <a:spLocks noChangeArrowheads="1"/>
          </p:cNvSpPr>
          <p:nvPr/>
        </p:nvSpPr>
        <p:spPr bwMode="auto">
          <a:xfrm>
            <a:off x="755576" y="1273522"/>
            <a:ext cx="7992888" cy="43519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6811963" algn="r"/>
              </a:tabLst>
              <a:defRPr kumimoji="1" sz="2400">
                <a:solidFill>
                  <a:schemeClr val="tx1"/>
                </a:solidFill>
                <a:latin typeface="Times New Roman" charset="0"/>
              </a:defRPr>
            </a:lvl1pPr>
            <a:lvl2pPr marL="3413125">
              <a:tabLst>
                <a:tab pos="6811963" algn="r"/>
              </a:tabLst>
              <a:defRPr kumimoji="1" sz="2400">
                <a:solidFill>
                  <a:schemeClr val="tx1"/>
                </a:solidFill>
                <a:latin typeface="Times New Roman" charset="0"/>
              </a:defRPr>
            </a:lvl2pPr>
            <a:lvl3pPr marL="3592513">
              <a:tabLst>
                <a:tab pos="6811963" algn="r"/>
              </a:tabLst>
              <a:defRPr kumimoji="1" sz="2400">
                <a:solidFill>
                  <a:schemeClr val="tx1"/>
                </a:solidFill>
                <a:latin typeface="Times New Roman" charset="0"/>
              </a:defRPr>
            </a:lvl3pPr>
            <a:lvl4pPr marL="3771900">
              <a:tabLst>
                <a:tab pos="6811963" algn="r"/>
              </a:tabLst>
              <a:defRPr kumimoji="1" sz="2400">
                <a:solidFill>
                  <a:schemeClr val="tx1"/>
                </a:solidFill>
                <a:latin typeface="Times New Roman" charset="0"/>
              </a:defRPr>
            </a:lvl4pPr>
            <a:lvl5pPr marL="3951288">
              <a:tabLst>
                <a:tab pos="6811963" algn="r"/>
              </a:tabLst>
              <a:defRPr kumimoji="1" sz="2400">
                <a:solidFill>
                  <a:schemeClr val="tx1"/>
                </a:solidFill>
                <a:latin typeface="Times New Roman" charset="0"/>
              </a:defRPr>
            </a:lvl5pPr>
            <a:lvl6pPr marL="4408488" eaLnBrk="0" fontAlgn="base" hangingPunct="0">
              <a:spcBef>
                <a:spcPct val="0"/>
              </a:spcBef>
              <a:spcAft>
                <a:spcPct val="0"/>
              </a:spcAft>
              <a:tabLst>
                <a:tab pos="6811963" algn="r"/>
              </a:tabLst>
              <a:defRPr kumimoji="1" sz="2400">
                <a:solidFill>
                  <a:schemeClr val="tx1"/>
                </a:solidFill>
                <a:latin typeface="Times New Roman" charset="0"/>
              </a:defRPr>
            </a:lvl6pPr>
            <a:lvl7pPr marL="4865688" eaLnBrk="0" fontAlgn="base" hangingPunct="0">
              <a:spcBef>
                <a:spcPct val="0"/>
              </a:spcBef>
              <a:spcAft>
                <a:spcPct val="0"/>
              </a:spcAft>
              <a:tabLst>
                <a:tab pos="6811963" algn="r"/>
              </a:tabLst>
              <a:defRPr kumimoji="1" sz="2400">
                <a:solidFill>
                  <a:schemeClr val="tx1"/>
                </a:solidFill>
                <a:latin typeface="Times New Roman" charset="0"/>
              </a:defRPr>
            </a:lvl7pPr>
            <a:lvl8pPr marL="5322888" eaLnBrk="0" fontAlgn="base" hangingPunct="0">
              <a:spcBef>
                <a:spcPct val="0"/>
              </a:spcBef>
              <a:spcAft>
                <a:spcPct val="0"/>
              </a:spcAft>
              <a:tabLst>
                <a:tab pos="6811963" algn="r"/>
              </a:tabLst>
              <a:defRPr kumimoji="1" sz="2400">
                <a:solidFill>
                  <a:schemeClr val="tx1"/>
                </a:solidFill>
                <a:latin typeface="Times New Roman" charset="0"/>
              </a:defRPr>
            </a:lvl8pPr>
            <a:lvl9pPr marL="5780088" eaLnBrk="0" fontAlgn="base" hangingPunct="0">
              <a:spcBef>
                <a:spcPct val="0"/>
              </a:spcBef>
              <a:spcAft>
                <a:spcPct val="0"/>
              </a:spcAft>
              <a:tabLst>
                <a:tab pos="6811963" algn="r"/>
              </a:tabLst>
              <a:defRPr kumimoji="1" sz="2400">
                <a:solidFill>
                  <a:schemeClr val="tx1"/>
                </a:solidFill>
                <a:latin typeface="Times New Roman" charset="0"/>
              </a:defRPr>
            </a:lvl9pPr>
          </a:lstStyle>
          <a:p>
            <a:pPr algn="ctr" eaLnBrk="0" hangingPunct="0">
              <a:spcBef>
                <a:spcPct val="50000"/>
              </a:spcBef>
            </a:pPr>
            <a:endParaRPr lang="nl-BE" sz="3200" b="1" dirty="0" smtClean="0">
              <a:solidFill>
                <a:srgbClr val="002060"/>
              </a:solidFill>
            </a:endParaRPr>
          </a:p>
          <a:p>
            <a:pPr algn="ctr" eaLnBrk="0" hangingPunct="0">
              <a:spcBef>
                <a:spcPct val="50000"/>
              </a:spcBef>
            </a:pPr>
            <a:r>
              <a:rPr lang="nl-BE" sz="3200" b="1" dirty="0" smtClean="0">
                <a:solidFill>
                  <a:srgbClr val="002060"/>
                </a:solidFill>
              </a:rPr>
              <a:t>         Therapeut</a:t>
            </a:r>
          </a:p>
          <a:p>
            <a:pPr algn="ctr" eaLnBrk="0" hangingPunct="0">
              <a:lnSpc>
                <a:spcPct val="40000"/>
              </a:lnSpc>
              <a:spcBef>
                <a:spcPct val="50000"/>
              </a:spcBef>
            </a:pPr>
            <a:endParaRPr lang="nl-BE" sz="2000" dirty="0" smtClean="0">
              <a:solidFill>
                <a:srgbClr val="002060"/>
              </a:solidFill>
            </a:endParaRPr>
          </a:p>
          <a:p>
            <a:pPr algn="ctr" eaLnBrk="0" hangingPunct="0">
              <a:lnSpc>
                <a:spcPct val="40000"/>
              </a:lnSpc>
              <a:spcBef>
                <a:spcPct val="50000"/>
              </a:spcBef>
            </a:pPr>
            <a:endParaRPr lang="nl-BE" sz="2000" dirty="0">
              <a:solidFill>
                <a:srgbClr val="002060"/>
              </a:solidFill>
            </a:endParaRPr>
          </a:p>
          <a:p>
            <a:pPr algn="ctr" eaLnBrk="0" hangingPunct="0">
              <a:lnSpc>
                <a:spcPct val="40000"/>
              </a:lnSpc>
              <a:spcBef>
                <a:spcPct val="50000"/>
              </a:spcBef>
            </a:pPr>
            <a:r>
              <a:rPr lang="nl-BE" sz="3200" b="1" dirty="0" smtClean="0">
                <a:solidFill>
                  <a:srgbClr val="002060"/>
                </a:solidFill>
              </a:rPr>
              <a:t>                                                    Baby</a:t>
            </a:r>
            <a:endParaRPr lang="nl-BE" sz="3200" dirty="0" smtClean="0">
              <a:solidFill>
                <a:srgbClr val="002060"/>
              </a:solidFill>
            </a:endParaRPr>
          </a:p>
          <a:p>
            <a:pPr algn="ctr" eaLnBrk="0" hangingPunct="0">
              <a:lnSpc>
                <a:spcPct val="40000"/>
              </a:lnSpc>
              <a:spcBef>
                <a:spcPct val="50000"/>
              </a:spcBef>
            </a:pPr>
            <a:endParaRPr lang="nl-BE" sz="2000" dirty="0">
              <a:solidFill>
                <a:srgbClr val="002060"/>
              </a:solidFill>
            </a:endParaRPr>
          </a:p>
          <a:p>
            <a:pPr algn="ctr" eaLnBrk="0" hangingPunct="0">
              <a:lnSpc>
                <a:spcPct val="40000"/>
              </a:lnSpc>
              <a:spcBef>
                <a:spcPct val="50000"/>
              </a:spcBef>
            </a:pPr>
            <a:endParaRPr lang="nl-BE" sz="2000" dirty="0" smtClean="0">
              <a:solidFill>
                <a:srgbClr val="002060"/>
              </a:solidFill>
            </a:endParaRPr>
          </a:p>
          <a:p>
            <a:pPr algn="ctr" eaLnBrk="0" hangingPunct="0">
              <a:spcBef>
                <a:spcPct val="50000"/>
              </a:spcBef>
            </a:pPr>
            <a:endParaRPr lang="nl-BE" sz="3200" b="1" dirty="0" smtClean="0">
              <a:solidFill>
                <a:srgbClr val="002060"/>
              </a:solidFill>
            </a:endParaRPr>
          </a:p>
          <a:p>
            <a:pPr algn="ctr" eaLnBrk="0" hangingPunct="0">
              <a:spcBef>
                <a:spcPct val="50000"/>
              </a:spcBef>
            </a:pPr>
            <a:r>
              <a:rPr lang="nl-BE" sz="3200" b="1" dirty="0" smtClean="0">
                <a:solidFill>
                  <a:srgbClr val="002060"/>
                </a:solidFill>
              </a:rPr>
              <a:t>Moeder</a:t>
            </a:r>
            <a:r>
              <a:rPr lang="nl-BE" dirty="0" smtClean="0">
                <a:solidFill>
                  <a:srgbClr val="002060"/>
                </a:solidFill>
              </a:rPr>
              <a:t>	</a:t>
            </a:r>
            <a:endParaRPr lang="en-US" sz="3200" b="1" dirty="0" smtClean="0">
              <a:solidFill>
                <a:srgbClr val="002060"/>
              </a:solidFill>
            </a:endParaRPr>
          </a:p>
        </p:txBody>
      </p:sp>
      <p:sp>
        <p:nvSpPr>
          <p:cNvPr id="8" name="Line 12"/>
          <p:cNvSpPr>
            <a:spLocks noChangeShapeType="1"/>
          </p:cNvSpPr>
          <p:nvPr/>
        </p:nvSpPr>
        <p:spPr bwMode="auto">
          <a:xfrm flipH="1" flipV="1">
            <a:off x="6073552" y="2362200"/>
            <a:ext cx="946720" cy="8507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Clr>
                <a:srgbClr val="FFFF99"/>
              </a:buClr>
              <a:buSzPct val="70000"/>
            </a:pPr>
            <a:endParaRPr kumimoji="1" lang="nl-BE" sz="2400" smtClean="0">
              <a:solidFill>
                <a:srgbClr val="F5F5F5"/>
              </a:solidFill>
              <a:latin typeface="Times New Roman" charset="0"/>
            </a:endParaRPr>
          </a:p>
        </p:txBody>
      </p:sp>
      <p:sp>
        <p:nvSpPr>
          <p:cNvPr id="9" name="Line 13"/>
          <p:cNvSpPr>
            <a:spLocks noChangeShapeType="1"/>
          </p:cNvSpPr>
          <p:nvPr/>
        </p:nvSpPr>
        <p:spPr bwMode="auto">
          <a:xfrm flipV="1">
            <a:off x="2699793" y="3573015"/>
            <a:ext cx="4464496" cy="1760723"/>
          </a:xfrm>
          <a:prstGeom prst="line">
            <a:avLst/>
          </a:prstGeom>
          <a:noFill/>
          <a:ln w="9525">
            <a:solidFill>
              <a:schemeClr val="tx1"/>
            </a:solidFill>
            <a:prstDash val="dash"/>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Clr>
                <a:srgbClr val="FFFF99"/>
              </a:buClr>
              <a:buSzPct val="70000"/>
            </a:pPr>
            <a:endParaRPr kumimoji="1" lang="nl-BE" sz="2400" smtClean="0">
              <a:solidFill>
                <a:srgbClr val="F5F5F5"/>
              </a:solidFill>
              <a:latin typeface="Times New Roman" charset="0"/>
            </a:endParaRPr>
          </a:p>
        </p:txBody>
      </p:sp>
      <p:sp>
        <p:nvSpPr>
          <p:cNvPr id="3" name="Titel 2"/>
          <p:cNvSpPr>
            <a:spLocks noGrp="1"/>
          </p:cNvSpPr>
          <p:nvPr>
            <p:ph type="title"/>
          </p:nvPr>
        </p:nvSpPr>
        <p:spPr/>
        <p:txBody>
          <a:bodyPr/>
          <a:lstStyle/>
          <a:p>
            <a:r>
              <a:rPr lang="nl-BE" dirty="0" smtClean="0"/>
              <a:t> </a:t>
            </a:r>
            <a:endParaRPr lang="nl-BE" dirty="0"/>
          </a:p>
        </p:txBody>
      </p:sp>
      <p:cxnSp>
        <p:nvCxnSpPr>
          <p:cNvPr id="13" name="Rechte verbindingslijn 12"/>
          <p:cNvCxnSpPr/>
          <p:nvPr/>
        </p:nvCxnSpPr>
        <p:spPr>
          <a:xfrm>
            <a:off x="2483768" y="1628800"/>
            <a:ext cx="4968552" cy="44644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p:cNvCxnSpPr/>
          <p:nvPr/>
        </p:nvCxnSpPr>
        <p:spPr>
          <a:xfrm flipV="1">
            <a:off x="2339752" y="1628801"/>
            <a:ext cx="5256584" cy="44644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623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nl-BE" sz="3200" dirty="0" smtClean="0"/>
              <a:t>Opbouwen van veilige hechting bij depressieve moeders</a:t>
            </a:r>
            <a:endParaRPr lang="nl-BE" sz="3200" dirty="0"/>
          </a:p>
        </p:txBody>
      </p:sp>
      <p:sp>
        <p:nvSpPr>
          <p:cNvPr id="5" name="Tijdelijke aanduiding voor inhoud 2"/>
          <p:cNvSpPr>
            <a:spLocks noGrp="1"/>
          </p:cNvSpPr>
          <p:nvPr>
            <p:ph idx="1"/>
          </p:nvPr>
        </p:nvSpPr>
        <p:spPr>
          <a:xfrm>
            <a:off x="539552" y="2060849"/>
            <a:ext cx="8229600" cy="3744416"/>
          </a:xfrm>
        </p:spPr>
        <p:txBody>
          <a:bodyPr/>
          <a:lstStyle/>
          <a:p>
            <a:pPr marL="0" indent="0">
              <a:buNone/>
            </a:pPr>
            <a:r>
              <a:rPr lang="nl-BE" sz="2800" dirty="0" smtClean="0"/>
              <a:t>1.  Ondersteunen van contact:</a:t>
            </a:r>
          </a:p>
          <a:p>
            <a:pPr lvl="1"/>
            <a:r>
              <a:rPr lang="nl-BE" sz="2400" dirty="0" smtClean="0"/>
              <a:t>Signalen van de baby naar voren brengen</a:t>
            </a:r>
          </a:p>
          <a:p>
            <a:pPr lvl="1"/>
            <a:r>
              <a:rPr lang="nl-BE" sz="2400" dirty="0" smtClean="0"/>
              <a:t>Draagkracht van de moeder naar voren brengen</a:t>
            </a:r>
          </a:p>
          <a:p>
            <a:pPr lvl="1"/>
            <a:r>
              <a:rPr lang="nl-BE" sz="2400" dirty="0" smtClean="0"/>
              <a:t>Bij gestructureerde feedback: vooral focus op ‘goede momenten’.</a:t>
            </a:r>
          </a:p>
        </p:txBody>
      </p:sp>
    </p:spTree>
    <p:extLst>
      <p:ext uri="{BB962C8B-B14F-4D97-AF65-F5344CB8AC3E}">
        <p14:creationId xmlns:p14="http://schemas.microsoft.com/office/powerpoint/2010/main" val="1488884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Z Bethaniënhuis ZONDER INFO">
  <a:themeElements>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ardontwerp">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Z Bethaniënhuis ZONDER INFO">
  <a:themeElements>
    <a:clrScheme name="PZ Bethaniënhuis ZONDER INF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Z Bethaniënhuis ZONDER INFO">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Z Bethaniënhuis ZONDER INF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Z Bethaniënhuis ZONDER INF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Z Bethaniënhuis ZONDER INF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Z Bethaniënhuis ZONDER INF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Z Bethaniënhuis ZONDER INF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Z Bethaniënhuis ZONDER INF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Z Bethaniënhuis ZONDER INF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Z Bethaniënhuis ZONDER INF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Z Bethaniënhuis ZONDER INF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Z Bethaniënhuis ZONDER INF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Z Bethaniënhuis ZONDER INF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Z Bethaniënhuis ZONDER INF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tandaardontwerp">
  <a:themeElements>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ardontwerp">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alpha val="74001"/>
          </a:srgbClr>
        </a:solidFill>
        <a:ln w="9525" cap="flat" cmpd="sng" algn="ctr">
          <a:pattFill prst="pct50">
            <a:fgClr>
              <a:schemeClr val="tx1"/>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10800" rIns="54000" bIns="10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alpha val="74001"/>
          </a:srgbClr>
        </a:solidFill>
        <a:ln w="9525" cap="flat" cmpd="sng" algn="ctr">
          <a:pattFill prst="pct50">
            <a:fgClr>
              <a:schemeClr val="tx1"/>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10800" rIns="54000" bIns="10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1600" b="0" i="0" u="none" strike="noStrike" cap="none" normalizeH="0" baseline="0" smtClean="0">
            <a:ln>
              <a:noFill/>
            </a:ln>
            <a:solidFill>
              <a:schemeClr val="tx1"/>
            </a:solidFill>
            <a:effectLst/>
            <a:latin typeface="Arial" charset="0"/>
          </a:defRPr>
        </a:defPPr>
      </a:lstStyle>
    </a:lnDef>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PZ Bethaniënhuis ZONDER INFO</Template>
  <TotalTime>725</TotalTime>
  <Words>1702</Words>
  <Application>Microsoft Office PowerPoint</Application>
  <PresentationFormat>Diavoorstelling (4:3)</PresentationFormat>
  <Paragraphs>252</Paragraphs>
  <Slides>18</Slides>
  <Notes>18</Notes>
  <HiddenSlides>0</HiddenSlides>
  <MMClips>0</MMClips>
  <ScaleCrop>false</ScaleCrop>
  <HeadingPairs>
    <vt:vector size="4" baseType="variant">
      <vt:variant>
        <vt:lpstr>Thema</vt:lpstr>
      </vt:variant>
      <vt:variant>
        <vt:i4>3</vt:i4>
      </vt:variant>
      <vt:variant>
        <vt:lpstr>Diatitels</vt:lpstr>
      </vt:variant>
      <vt:variant>
        <vt:i4>18</vt:i4>
      </vt:variant>
    </vt:vector>
  </HeadingPairs>
  <TitlesOfParts>
    <vt:vector size="21" baseType="lpstr">
      <vt:lpstr>PZ Bethaniënhuis ZONDER INFO</vt:lpstr>
      <vt:lpstr>1_PZ Bethaniënhuis ZONDER INFO</vt:lpstr>
      <vt:lpstr>Standaardontwerp</vt:lpstr>
      <vt:lpstr>Videobeelden als ‘hulpmiddel’ in het therapeutisch werken met psychisch zieke moeders en hun baby</vt:lpstr>
      <vt:lpstr>Achtergrond en inspiratiebronnen</vt:lpstr>
      <vt:lpstr>Emotional Availability Scales (Biringen, Robinson &amp; Emde, 2000)</vt:lpstr>
      <vt:lpstr>PowerPoint-presentatie</vt:lpstr>
      <vt:lpstr>Moeder-Baby-Eenheid</vt:lpstr>
      <vt:lpstr>Motherhood Constellation (Stern)</vt:lpstr>
      <vt:lpstr>Motherhood Constellation:  therapeutische context</vt:lpstr>
      <vt:lpstr> </vt:lpstr>
      <vt:lpstr>Opbouwen van veilige hechting bij depressieve moeders</vt:lpstr>
      <vt:lpstr>Voorbeeld gebruik video bij depressieve moeders en hun baby</vt:lpstr>
      <vt:lpstr>Opbouwen van veilige hechting bij depressieve moeders</vt:lpstr>
      <vt:lpstr>Beleving van de moeder (Otto Kernberg, Anna Huber - congres Waimh 2010)</vt:lpstr>
      <vt:lpstr>Casus</vt:lpstr>
      <vt:lpstr>Beleving van de moeder (naar Anna Huber: congres WAIMH 2010)</vt:lpstr>
      <vt:lpstr>Gebruik van video in therapeutische context</vt:lpstr>
      <vt:lpstr>Gebruik van video in therapeutische context</vt:lpstr>
      <vt:lpstr>Andere voorbeelden gebruik video</vt:lpstr>
      <vt:lpstr>Besluit: the story of the weeping camel</vt:lpstr>
    </vt:vector>
  </TitlesOfParts>
  <Company>Emmaüs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Marijs Lenaerts</dc:creator>
  <cp:lastModifiedBy>Marijs Lenaerts</cp:lastModifiedBy>
  <cp:revision>70</cp:revision>
  <cp:lastPrinted>2011-10-21T14:30:20Z</cp:lastPrinted>
  <dcterms:created xsi:type="dcterms:W3CDTF">2011-09-29T08:12:47Z</dcterms:created>
  <dcterms:modified xsi:type="dcterms:W3CDTF">2011-11-08T15:28:58Z</dcterms:modified>
</cp:coreProperties>
</file>