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8" r:id="rId2"/>
    <p:sldId id="28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5" r:id="rId28"/>
    <p:sldId id="286" r:id="rId29"/>
    <p:sldId id="287" r:id="rId30"/>
    <p:sldId id="289"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Calibri"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Calibri"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Calibri"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cs typeface="Arial" charset="0"/>
              </a:defRPr>
            </a:lvl1pPr>
          </a:lstStyle>
          <a:p>
            <a:pPr>
              <a:defRPr/>
            </a:pPr>
            <a:fld id="{5E3C80DB-518D-4E99-A1FE-A9DBD411F6D2}" type="datetimeFigureOut">
              <a:rPr lang="en-US"/>
              <a:pPr>
                <a:defRPr/>
              </a:pPr>
              <a:t>3/29/2022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B9673873-E025-4B06-81BE-7C6C6522B628}" type="slidenum">
              <a:rPr lang="en-US" altLang="en-US"/>
              <a:pPr>
                <a:defRPr/>
              </a:pPr>
              <a:t>‹#›</a:t>
            </a:fld>
            <a:endParaRPr lang="en-US" altLang="en-US"/>
          </a:p>
        </p:txBody>
      </p:sp>
    </p:spTree>
    <p:extLst>
      <p:ext uri="{BB962C8B-B14F-4D97-AF65-F5344CB8AC3E}">
        <p14:creationId xmlns:p14="http://schemas.microsoft.com/office/powerpoint/2010/main" val="36057801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EA3B0BF-015C-487E-9532-733DEB3D8226}" type="datetime1">
              <a:rPr lang="en-US"/>
              <a:pPr>
                <a:defRPr/>
              </a:pPr>
              <a:t>3/29/2022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F066FD-CC38-48FC-A1AE-146DE6B8B23D}"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E77EBDF-8AF3-40D9-BB05-580944970C39}" type="datetime1">
              <a:rPr lang="en-US"/>
              <a:pPr>
                <a:defRPr/>
              </a:pPr>
              <a:t>3/29/2022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1715D3-39F4-48EC-B285-47B2C0E3C499}"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C0CA2EC-4019-4223-876E-B4C7D124CB13}" type="datetime1">
              <a:rPr lang="en-US"/>
              <a:pPr>
                <a:defRPr/>
              </a:pPr>
              <a:t>3/29/2022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BE9E81-C56D-4467-8042-2CD7482EC88A}"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36270D7-2713-4400-BF9B-33E10D27CAF8}" type="datetime1">
              <a:rPr lang="en-US"/>
              <a:pPr>
                <a:defRPr/>
              </a:pPr>
              <a:t>3/29/2022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CD0669F-18AC-4627-B3B4-EDDBA35EDC22}"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C1807ED-6193-4085-A081-53471EB7FFDF}" type="datetime1">
              <a:rPr lang="en-US"/>
              <a:pPr>
                <a:defRPr/>
              </a:pPr>
              <a:t>3/29/2022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7B7E8A-27B8-48B4-98FC-4D1954B2E16D}"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41F213E-0781-41CD-BC97-163B00CE0958}" type="datetime1">
              <a:rPr lang="en-US"/>
              <a:pPr>
                <a:defRPr/>
              </a:pPr>
              <a:t>3/29/2022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EC303F4-20A9-4659-BB11-83AA0374EB5A}"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3F63156-B147-4658-B75C-7292C28611C5}" type="datetime1">
              <a:rPr lang="en-US"/>
              <a:pPr>
                <a:defRPr/>
              </a:pPr>
              <a:t>3/29/2022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E0CCC88-EBAB-4513-BA49-E53F49C0E7B1}"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6956C3B-2977-4C28-85F6-B3F09ECFF9A3}" type="datetime1">
              <a:rPr lang="en-US"/>
              <a:pPr>
                <a:defRPr/>
              </a:pPr>
              <a:t>3/29/2022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5877229-6A69-4055-ACC0-1E9ABADB41BE}"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D10DDE3-4D1E-4E48-97B3-A80089B083F1}" type="datetime1">
              <a:rPr lang="en-US"/>
              <a:pPr>
                <a:defRPr/>
              </a:pPr>
              <a:t>3/29/2022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CC33C7A-E554-4872-8F6A-4C23341624B7}"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037AF5B-E5C1-4E36-A7E6-5E475CC11E3A}" type="datetime1">
              <a:rPr lang="en-US"/>
              <a:pPr>
                <a:defRPr/>
              </a:pPr>
              <a:t>3/29/2022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C961C65-4B33-4E6A-9655-5F6C95B252DF}"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232720E-12EF-48CD-B14C-6166B6B05962}" type="datetime1">
              <a:rPr lang="en-US"/>
              <a:pPr>
                <a:defRPr/>
              </a:pPr>
              <a:t>3/29/2022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EE2AC58-69AD-4A26-A4AC-3625F219FA00}"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3CDF5FED-2352-425F-A32B-A56238134775}" type="datetime1">
              <a:rPr lang="en-US"/>
              <a:pPr>
                <a:defRPr/>
              </a:pPr>
              <a:t>3/29/2022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19F8FED7-BAD1-4EA9-8B0E-1AA809044AC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914400"/>
            <a:ext cx="8077200" cy="5029200"/>
          </a:xfrm>
        </p:spPr>
        <p:txBody>
          <a:bodyPr rtlCol="0">
            <a:normAutofit/>
          </a:bodyPr>
          <a:lstStyle/>
          <a:p>
            <a:pPr eaLnBrk="1" fontAlgn="auto" hangingPunct="1">
              <a:spcAft>
                <a:spcPts val="0"/>
              </a:spcAft>
              <a:buFont typeface="Arial" panose="020B0604020202020204" pitchFamily="34" charset="0"/>
              <a:buNone/>
              <a:defRPr/>
            </a:pPr>
            <a:endParaRPr lang="en-US" dirty="0" smtClean="0"/>
          </a:p>
          <a:p>
            <a:pPr eaLnBrk="1" fontAlgn="auto" hangingPunct="1">
              <a:spcAft>
                <a:spcPts val="0"/>
              </a:spcAft>
              <a:buFont typeface="Arial" panose="020B0604020202020204" pitchFamily="34" charset="0"/>
              <a:buNone/>
              <a:defRPr/>
            </a:pPr>
            <a:r>
              <a:rPr lang="en-US" b="1" dirty="0" smtClean="0">
                <a:solidFill>
                  <a:srgbClr val="FF0000"/>
                </a:solidFill>
                <a:latin typeface="Garamond" pitchFamily="18" charset="0"/>
              </a:rPr>
              <a:t>Chapter </a:t>
            </a:r>
            <a:r>
              <a:rPr lang="en-US" b="1" dirty="0">
                <a:solidFill>
                  <a:srgbClr val="FF0000"/>
                </a:solidFill>
                <a:latin typeface="Garamond" pitchFamily="18" charset="0"/>
              </a:rPr>
              <a:t>Four  </a:t>
            </a:r>
            <a:endParaRPr lang="en-US" b="1" dirty="0" smtClean="0">
              <a:solidFill>
                <a:srgbClr val="FF0000"/>
              </a:solidFill>
              <a:latin typeface="Garamond" pitchFamily="18" charset="0"/>
            </a:endParaRPr>
          </a:p>
          <a:p>
            <a:pPr eaLnBrk="1" fontAlgn="auto" hangingPunct="1">
              <a:spcAft>
                <a:spcPts val="0"/>
              </a:spcAft>
              <a:buFont typeface="Arial" panose="020B0604020202020204" pitchFamily="34" charset="0"/>
              <a:buNone/>
              <a:defRPr/>
            </a:pPr>
            <a:endParaRPr lang="en-US" b="1" dirty="0">
              <a:solidFill>
                <a:srgbClr val="00B0F0"/>
              </a:solidFill>
              <a:latin typeface="Garamond" pitchFamily="18" charset="0"/>
            </a:endParaRPr>
          </a:p>
          <a:p>
            <a:pPr eaLnBrk="1" fontAlgn="auto" hangingPunct="1">
              <a:spcAft>
                <a:spcPts val="0"/>
              </a:spcAft>
              <a:buFont typeface="Arial" panose="020B0604020202020204" pitchFamily="34" charset="0"/>
              <a:buNone/>
              <a:defRPr/>
            </a:pPr>
            <a:r>
              <a:rPr lang="en-US" b="1" dirty="0" smtClean="0">
                <a:solidFill>
                  <a:srgbClr val="00B0F0"/>
                </a:solidFill>
                <a:latin typeface="Garamond" pitchFamily="18" charset="0"/>
              </a:rPr>
              <a:t>The </a:t>
            </a:r>
            <a:r>
              <a:rPr lang="en-US" b="1" dirty="0">
                <a:solidFill>
                  <a:srgbClr val="00B0F0"/>
                </a:solidFill>
                <a:latin typeface="Garamond" pitchFamily="18" charset="0"/>
              </a:rPr>
              <a:t>Theory of Production and Cost </a:t>
            </a:r>
          </a:p>
        </p:txBody>
      </p:sp>
      <p:sp>
        <p:nvSpPr>
          <p:cNvPr id="2051" name="Slide Number Placeholder 1"/>
          <p:cNvSpPr>
            <a:spLocks noGrp="1"/>
          </p:cNvSpPr>
          <p:nvPr>
            <p:ph type="sldNum" sz="quarter" idx="12"/>
          </p:nvPr>
        </p:nvSpPr>
        <p:spPr bwMode="auto">
          <a:noFill/>
          <a:ln>
            <a:miter lim="800000"/>
            <a:headEnd/>
            <a:tailEnd/>
          </a:ln>
        </p:spPr>
        <p:txBody>
          <a:bodyPr/>
          <a:lstStyle/>
          <a:p>
            <a:fld id="{643751EC-463E-4576-A922-121151A6D953}" type="slidenum">
              <a:rPr lang="en-US" altLang="en-US"/>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457200" y="304800"/>
            <a:ext cx="8229600" cy="6324600"/>
          </a:xfrm>
        </p:spPr>
        <p:txBody>
          <a:bodyPr/>
          <a:lstStyle/>
          <a:p>
            <a:pPr marL="0" indent="0" eaLnBrk="1" hangingPunct="1">
              <a:buFont typeface="Arial" charset="0"/>
              <a:buNone/>
              <a:defRPr/>
            </a:pPr>
            <a:endParaRPr lang="en-US" altLang="en-US" dirty="0" smtClean="0"/>
          </a:p>
          <a:p>
            <a:pPr marL="0" indent="0" eaLnBrk="1" hangingPunct="1">
              <a:buFont typeface="Arial" charset="0"/>
              <a:buNone/>
              <a:defRPr/>
            </a:pPr>
            <a:endParaRPr lang="en-US" altLang="en-US" dirty="0"/>
          </a:p>
          <a:p>
            <a:pPr marL="0" indent="0" eaLnBrk="1" hangingPunct="1">
              <a:buFont typeface="Arial" charset="0"/>
              <a:buNone/>
              <a:defRPr/>
            </a:pPr>
            <a:endParaRPr lang="en-US" altLang="en-US" dirty="0" smtClean="0"/>
          </a:p>
          <a:p>
            <a:pPr marL="0" indent="0" eaLnBrk="1" hangingPunct="1">
              <a:buFont typeface="Arial" charset="0"/>
              <a:buNone/>
              <a:defRPr/>
            </a:pPr>
            <a:endParaRPr lang="en-US" altLang="en-US" dirty="0"/>
          </a:p>
          <a:p>
            <a:pPr marL="0" indent="0" eaLnBrk="1" hangingPunct="1">
              <a:buFont typeface="Arial" charset="0"/>
              <a:buNone/>
              <a:defRPr/>
            </a:pPr>
            <a:endParaRPr lang="en-US" altLang="en-US" dirty="0" smtClean="0"/>
          </a:p>
          <a:p>
            <a:pPr marL="0" indent="0" eaLnBrk="1" hangingPunct="1">
              <a:buFont typeface="Arial" charset="0"/>
              <a:buNone/>
              <a:defRPr/>
            </a:pPr>
            <a:endParaRPr lang="en-US" altLang="en-US" dirty="0"/>
          </a:p>
          <a:p>
            <a:pPr marL="0" indent="0" eaLnBrk="1" hangingPunct="1">
              <a:buFont typeface="Arial" charset="0"/>
              <a:buNone/>
              <a:defRPr/>
            </a:pPr>
            <a:endParaRPr lang="en-US" altLang="en-US" dirty="0" smtClean="0"/>
          </a:p>
          <a:p>
            <a:pPr marL="0" indent="0" eaLnBrk="1" hangingPunct="1">
              <a:buFont typeface="Arial" charset="0"/>
              <a:buNone/>
              <a:defRPr/>
            </a:pPr>
            <a:endParaRPr lang="en-US" altLang="en-US" dirty="0"/>
          </a:p>
          <a:p>
            <a:pPr>
              <a:defRPr/>
            </a:pPr>
            <a:endParaRPr lang="en-US" altLang="en-US" sz="2400" dirty="0" smtClean="0"/>
          </a:p>
          <a:p>
            <a:pPr>
              <a:defRPr/>
            </a:pPr>
            <a:r>
              <a:rPr lang="en-US" sz="2400" dirty="0" smtClean="0"/>
              <a:t>When </a:t>
            </a:r>
            <a:r>
              <a:rPr lang="en-US" sz="2400" dirty="0"/>
              <a:t>APL is increasing, MPL &gt; APL.</a:t>
            </a:r>
          </a:p>
          <a:p>
            <a:pPr>
              <a:defRPr/>
            </a:pPr>
            <a:r>
              <a:rPr lang="en-US" sz="2400" dirty="0" smtClean="0"/>
              <a:t>When </a:t>
            </a:r>
            <a:r>
              <a:rPr lang="en-US" sz="2400" dirty="0"/>
              <a:t>APL is at its maximum, MPL = APL.</a:t>
            </a:r>
          </a:p>
          <a:p>
            <a:pPr>
              <a:defRPr/>
            </a:pPr>
            <a:r>
              <a:rPr lang="en-US" sz="2400" dirty="0" smtClean="0"/>
              <a:t>When </a:t>
            </a:r>
            <a:r>
              <a:rPr lang="en-US" sz="2400" dirty="0"/>
              <a:t>APL is decreasing, MPL &lt; APL.</a:t>
            </a:r>
            <a:endParaRPr lang="en-US" altLang="en-US" sz="2400" dirty="0" smtClean="0"/>
          </a:p>
        </p:txBody>
      </p:sp>
      <p:sp>
        <p:nvSpPr>
          <p:cNvPr id="11267" name="Slide Number Placeholder 1"/>
          <p:cNvSpPr>
            <a:spLocks noGrp="1"/>
          </p:cNvSpPr>
          <p:nvPr>
            <p:ph type="sldNum" sz="quarter" idx="12"/>
          </p:nvPr>
        </p:nvSpPr>
        <p:spPr bwMode="auto">
          <a:noFill/>
          <a:ln>
            <a:miter lim="800000"/>
            <a:headEnd/>
            <a:tailEnd/>
          </a:ln>
        </p:spPr>
        <p:txBody>
          <a:bodyPr/>
          <a:lstStyle/>
          <a:p>
            <a:fld id="{C754A79B-FCAA-44AD-886E-44EFE97AFF47}" type="slidenum">
              <a:rPr lang="en-US" altLang="en-US"/>
              <a:pPr/>
              <a:t>10</a:t>
            </a:fld>
            <a:endParaRPr lang="en-US" altLang="en-US"/>
          </a:p>
        </p:txBody>
      </p:sp>
      <p:pic>
        <p:nvPicPr>
          <p:cNvPr id="11268" name="Picture 6"/>
          <p:cNvPicPr>
            <a:picLocks noChangeAspect="1" noChangeArrowheads="1"/>
          </p:cNvPicPr>
          <p:nvPr/>
        </p:nvPicPr>
        <p:blipFill>
          <a:blip r:embed="rId2"/>
          <a:srcRect/>
          <a:stretch>
            <a:fillRect/>
          </a:stretch>
        </p:blipFill>
        <p:spPr bwMode="auto">
          <a:xfrm>
            <a:off x="762000" y="228600"/>
            <a:ext cx="6019800" cy="506253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15400" cy="6781800"/>
          </a:xfrm>
        </p:spPr>
        <p:txBody>
          <a:bodyPr rtlCol="0">
            <a:normAutofit/>
          </a:bodyPr>
          <a:lstStyle/>
          <a:p>
            <a:pPr marL="0" indent="0" eaLnBrk="1" fontAlgn="auto" hangingPunct="1">
              <a:spcAft>
                <a:spcPts val="0"/>
              </a:spcAft>
              <a:buFont typeface="Arial" panose="020B0604020202020204" pitchFamily="34" charset="0"/>
              <a:buNone/>
              <a:defRPr/>
            </a:pPr>
            <a:endParaRPr lang="en-US" sz="2400" dirty="0"/>
          </a:p>
          <a:p>
            <a:pPr eaLnBrk="1" fontAlgn="auto" hangingPunct="1">
              <a:spcAft>
                <a:spcPts val="0"/>
              </a:spcAft>
              <a:buFont typeface="Wingdings" pitchFamily="2" charset="2"/>
              <a:buChar char="v"/>
              <a:defRPr/>
            </a:pPr>
            <a:r>
              <a:rPr lang="en-US" sz="2400" dirty="0"/>
              <a:t>Example: </a:t>
            </a:r>
            <a:endParaRPr lang="en-US" sz="2400" dirty="0" smtClean="0"/>
          </a:p>
          <a:p>
            <a:pPr marL="0" indent="0" eaLnBrk="1" fontAlgn="auto" hangingPunct="1">
              <a:spcAft>
                <a:spcPts val="0"/>
              </a:spcAft>
              <a:buFont typeface="Arial" charset="0"/>
              <a:buNone/>
              <a:defRPr/>
            </a:pPr>
            <a:r>
              <a:rPr lang="en-US" sz="2400" dirty="0" smtClean="0"/>
              <a:t>Suppose </a:t>
            </a:r>
            <a:r>
              <a:rPr lang="en-US" sz="2400" dirty="0"/>
              <a:t>that the short-run production function of certain cut-flower firm is given by: </a:t>
            </a:r>
            <a:r>
              <a:rPr lang="en-US" sz="2400" dirty="0" smtClean="0"/>
              <a:t> </a:t>
            </a:r>
            <a:r>
              <a:rPr lang="en-US" sz="2400" dirty="0"/>
              <a:t>Q=4KL-0.6K</a:t>
            </a:r>
            <a:r>
              <a:rPr lang="en-US" sz="2400" baseline="30000" dirty="0"/>
              <a:t>2</a:t>
            </a:r>
            <a:r>
              <a:rPr lang="en-US" sz="2400" dirty="0"/>
              <a:t> -</a:t>
            </a:r>
            <a:r>
              <a:rPr lang="en-US" sz="2400" dirty="0" smtClean="0"/>
              <a:t>0.1L</a:t>
            </a:r>
            <a:r>
              <a:rPr lang="en-US" sz="2400" baseline="30000" dirty="0" smtClean="0"/>
              <a:t>2</a:t>
            </a:r>
            <a:endParaRPr lang="en-US" sz="2400" dirty="0" smtClean="0"/>
          </a:p>
          <a:p>
            <a:pPr marL="0" indent="0" eaLnBrk="1" fontAlgn="auto" hangingPunct="1">
              <a:spcAft>
                <a:spcPts val="0"/>
              </a:spcAft>
              <a:buFont typeface="Arial" panose="020B0604020202020204" pitchFamily="34" charset="0"/>
              <a:buNone/>
              <a:defRPr/>
            </a:pPr>
            <a:r>
              <a:rPr lang="en-US" sz="2400" dirty="0" smtClean="0"/>
              <a:t>where </a:t>
            </a:r>
            <a:r>
              <a:rPr lang="en-US" sz="2400" dirty="0"/>
              <a:t>Q is quantity of cut-flower produced, L is </a:t>
            </a:r>
            <a:r>
              <a:rPr lang="en-US" sz="2400" dirty="0" err="1"/>
              <a:t>labour</a:t>
            </a:r>
            <a:r>
              <a:rPr lang="en-US" sz="2400" dirty="0"/>
              <a:t> input and </a:t>
            </a:r>
            <a:r>
              <a:rPr lang="en-US" sz="2400" dirty="0" smtClean="0"/>
              <a:t> K </a:t>
            </a:r>
            <a:r>
              <a:rPr lang="en-US" sz="2400" dirty="0"/>
              <a:t>is fixed capital input (K=5). </a:t>
            </a:r>
            <a:endParaRPr lang="en-US" sz="2400" dirty="0" smtClean="0"/>
          </a:p>
          <a:p>
            <a:pPr marL="0" indent="0" eaLnBrk="1" fontAlgn="auto" hangingPunct="1">
              <a:spcAft>
                <a:spcPts val="0"/>
              </a:spcAft>
              <a:buFont typeface="Arial" panose="020B0604020202020204" pitchFamily="34" charset="0"/>
              <a:buNone/>
              <a:defRPr/>
            </a:pPr>
            <a:endParaRPr lang="en-US" sz="2400" dirty="0" smtClean="0"/>
          </a:p>
          <a:p>
            <a:pPr marL="457200" indent="-457200" eaLnBrk="1" fontAlgn="auto" hangingPunct="1">
              <a:spcAft>
                <a:spcPts val="0"/>
              </a:spcAft>
              <a:buFont typeface="Arial" panose="020B0604020202020204" pitchFamily="34" charset="0"/>
              <a:buAutoNum type="alphaLcParenR"/>
              <a:defRPr/>
            </a:pPr>
            <a:r>
              <a:rPr lang="en-US" sz="2400" dirty="0" smtClean="0"/>
              <a:t>Determine </a:t>
            </a:r>
            <a:r>
              <a:rPr lang="en-US" sz="2400" dirty="0"/>
              <a:t>the </a:t>
            </a:r>
            <a:r>
              <a:rPr lang="en-US" sz="2400" dirty="0" smtClean="0"/>
              <a:t>AP</a:t>
            </a:r>
            <a:r>
              <a:rPr lang="en-US" sz="1800" dirty="0" smtClean="0"/>
              <a:t>L</a:t>
            </a:r>
            <a:r>
              <a:rPr lang="en-US" sz="2400" dirty="0" smtClean="0"/>
              <a:t> </a:t>
            </a:r>
            <a:r>
              <a:rPr lang="en-US" sz="2400" dirty="0"/>
              <a:t>function. </a:t>
            </a:r>
            <a:endParaRPr lang="en-US" sz="2400" dirty="0" smtClean="0"/>
          </a:p>
          <a:p>
            <a:pPr marL="457200" indent="-457200" eaLnBrk="1" fontAlgn="auto" hangingPunct="1">
              <a:spcAft>
                <a:spcPts val="0"/>
              </a:spcAft>
              <a:buFont typeface="Arial" panose="020B0604020202020204" pitchFamily="34" charset="0"/>
              <a:buAutoNum type="alphaLcParenR"/>
              <a:defRPr/>
            </a:pPr>
            <a:r>
              <a:rPr lang="en-US" sz="2400" dirty="0" smtClean="0"/>
              <a:t>At </a:t>
            </a:r>
            <a:r>
              <a:rPr lang="en-US" sz="2400" dirty="0"/>
              <a:t>what level of </a:t>
            </a:r>
            <a:r>
              <a:rPr lang="en-US" sz="2400" dirty="0" err="1"/>
              <a:t>labour</a:t>
            </a:r>
            <a:r>
              <a:rPr lang="en-US" sz="2400" dirty="0"/>
              <a:t> does the total output of cut-flower reach the maximum? </a:t>
            </a:r>
            <a:endParaRPr lang="en-US" sz="2400" dirty="0" smtClean="0"/>
          </a:p>
          <a:p>
            <a:pPr marL="457200" indent="-457200" eaLnBrk="1" fontAlgn="auto" hangingPunct="1">
              <a:spcAft>
                <a:spcPts val="0"/>
              </a:spcAft>
              <a:buFont typeface="Arial" panose="020B0604020202020204" pitchFamily="34" charset="0"/>
              <a:buAutoNum type="alphaLcParenR"/>
              <a:defRPr/>
            </a:pPr>
            <a:r>
              <a:rPr lang="en-US" sz="2400" dirty="0" smtClean="0"/>
              <a:t>What </a:t>
            </a:r>
            <a:r>
              <a:rPr lang="en-US" sz="2400" dirty="0"/>
              <a:t>will be the maximum achievable amount of cut-flower production? </a:t>
            </a:r>
          </a:p>
          <a:p>
            <a:pPr marL="0" indent="0" eaLnBrk="1" fontAlgn="auto" hangingPunct="1">
              <a:spcAft>
                <a:spcPts val="0"/>
              </a:spcAft>
              <a:buFont typeface="Arial" panose="020B0604020202020204" pitchFamily="34" charset="0"/>
              <a:buNone/>
              <a:defRPr/>
            </a:pPr>
            <a:endParaRPr lang="en-US" sz="2400" dirty="0"/>
          </a:p>
        </p:txBody>
      </p:sp>
      <p:sp>
        <p:nvSpPr>
          <p:cNvPr id="12291" name="Slide Number Placeholder 1"/>
          <p:cNvSpPr>
            <a:spLocks noGrp="1"/>
          </p:cNvSpPr>
          <p:nvPr>
            <p:ph type="sldNum" sz="quarter" idx="12"/>
          </p:nvPr>
        </p:nvSpPr>
        <p:spPr bwMode="auto">
          <a:noFill/>
          <a:ln>
            <a:miter lim="800000"/>
            <a:headEnd/>
            <a:tailEnd/>
          </a:ln>
        </p:spPr>
        <p:txBody>
          <a:bodyPr/>
          <a:lstStyle/>
          <a:p>
            <a:fld id="{B2D8FCE3-EE29-4321-924D-C499D68E956B}" type="slidenum">
              <a:rPr lang="en-US" altLang="en-US"/>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152400" y="228600"/>
            <a:ext cx="8763000" cy="6629400"/>
          </a:xfrm>
        </p:spPr>
        <p:txBody>
          <a:bodyPr/>
          <a:lstStyle/>
          <a:p>
            <a:pPr marL="0" indent="0" eaLnBrk="1" hangingPunct="1">
              <a:spcAft>
                <a:spcPts val="1000"/>
              </a:spcAft>
              <a:buFont typeface="Arial" charset="0"/>
              <a:buNone/>
              <a:defRPr/>
            </a:pPr>
            <a:r>
              <a:rPr lang="en-US" sz="2400" b="1" dirty="0" smtClean="0">
                <a:solidFill>
                  <a:srgbClr val="FF0000"/>
                </a:solidFill>
              </a:rPr>
              <a:t>    The law of variable proportions(law of diminishing returns)</a:t>
            </a:r>
          </a:p>
          <a:p>
            <a:pPr eaLnBrk="1" hangingPunct="1">
              <a:spcAft>
                <a:spcPts val="1000"/>
              </a:spcAft>
              <a:buFont typeface="Arial" pitchFamily="34" charset="0"/>
              <a:buChar char="•"/>
              <a:defRPr/>
            </a:pPr>
            <a:r>
              <a:rPr lang="en-US" sz="2400" dirty="0" smtClean="0"/>
              <a:t>as successive units of a variable input(say, </a:t>
            </a:r>
            <a:r>
              <a:rPr lang="en-US" sz="2400" dirty="0" err="1" smtClean="0"/>
              <a:t>labour</a:t>
            </a:r>
            <a:r>
              <a:rPr lang="en-US" sz="2400" dirty="0" smtClean="0"/>
              <a:t>) are added to a fixed input (say, capital or land), </a:t>
            </a:r>
            <a:r>
              <a:rPr lang="en-US" sz="2400" dirty="0" smtClean="0">
                <a:solidFill>
                  <a:srgbClr val="FF0000"/>
                </a:solidFill>
              </a:rPr>
              <a:t>beyond some point </a:t>
            </a:r>
            <a:r>
              <a:rPr lang="en-US" sz="2400" dirty="0" smtClean="0"/>
              <a:t>the MP that can be attributed to each additional unit of the variable resource will decline. </a:t>
            </a:r>
          </a:p>
          <a:p>
            <a:pPr eaLnBrk="1" hangingPunct="1">
              <a:spcAft>
                <a:spcPts val="1000"/>
              </a:spcAft>
              <a:buFont typeface="Arial" pitchFamily="34" charset="0"/>
              <a:buChar char="•"/>
              <a:defRPr/>
            </a:pPr>
            <a:r>
              <a:rPr lang="en-US" sz="2400" dirty="0"/>
              <a:t>I</a:t>
            </a:r>
            <a:r>
              <a:rPr lang="en-US" sz="2400" dirty="0" smtClean="0"/>
              <a:t>f additional workers are hired to work with a constant amount of capital equipment, output will eventually rise by smaller and smaller amounts as more workers are hired. </a:t>
            </a:r>
          </a:p>
          <a:p>
            <a:pPr eaLnBrk="1" hangingPunct="1">
              <a:spcAft>
                <a:spcPts val="1000"/>
              </a:spcAft>
              <a:buFont typeface="Courier New" pitchFamily="49" charset="0"/>
              <a:buChar char="o"/>
              <a:defRPr/>
            </a:pPr>
            <a:r>
              <a:rPr lang="en-US" sz="2400" dirty="0" smtClean="0"/>
              <a:t>The law assumes that </a:t>
            </a:r>
            <a:r>
              <a:rPr lang="en-US" sz="2400" dirty="0" smtClean="0">
                <a:solidFill>
                  <a:srgbClr val="00B0F0"/>
                </a:solidFill>
              </a:rPr>
              <a:t>technology is fixed </a:t>
            </a:r>
            <a:r>
              <a:rPr lang="en-US" sz="2400" dirty="0" smtClean="0"/>
              <a:t>and thus the techniques of production do not change. </a:t>
            </a:r>
          </a:p>
          <a:p>
            <a:pPr eaLnBrk="1" hangingPunct="1">
              <a:spcAft>
                <a:spcPts val="1000"/>
              </a:spcAft>
              <a:buFont typeface="Courier New" pitchFamily="49" charset="0"/>
              <a:buChar char="o"/>
              <a:defRPr/>
            </a:pPr>
            <a:r>
              <a:rPr lang="en-US" sz="2400" dirty="0" smtClean="0"/>
              <a:t>Moreover, </a:t>
            </a:r>
            <a:r>
              <a:rPr lang="en-US" sz="2400" dirty="0" smtClean="0">
                <a:solidFill>
                  <a:srgbClr val="00B0F0"/>
                </a:solidFill>
              </a:rPr>
              <a:t>all units of </a:t>
            </a:r>
            <a:r>
              <a:rPr lang="en-US" sz="2400" dirty="0" err="1" smtClean="0">
                <a:solidFill>
                  <a:srgbClr val="00B0F0"/>
                </a:solidFill>
              </a:rPr>
              <a:t>labour</a:t>
            </a:r>
            <a:r>
              <a:rPr lang="en-US" sz="2400" dirty="0" smtClean="0">
                <a:solidFill>
                  <a:srgbClr val="00B0F0"/>
                </a:solidFill>
              </a:rPr>
              <a:t> are assumed to be of equal quality</a:t>
            </a:r>
            <a:r>
              <a:rPr lang="en-US" sz="2400" dirty="0" smtClean="0"/>
              <a:t>. </a:t>
            </a:r>
          </a:p>
          <a:p>
            <a:pPr eaLnBrk="1" hangingPunct="1">
              <a:spcAft>
                <a:spcPts val="1000"/>
              </a:spcAft>
              <a:buFont typeface="Courier New" pitchFamily="49" charset="0"/>
              <a:buChar char="o"/>
              <a:defRPr/>
            </a:pPr>
            <a:r>
              <a:rPr lang="en-US" sz="2400" dirty="0" smtClean="0"/>
              <a:t>Each successive worker is presumed to have the same innate ability, education, training, and work experience. </a:t>
            </a:r>
          </a:p>
          <a:p>
            <a:pPr marL="0" indent="0" eaLnBrk="1" hangingPunct="1">
              <a:spcAft>
                <a:spcPts val="1000"/>
              </a:spcAft>
              <a:buFont typeface="Arial" charset="0"/>
              <a:buNone/>
              <a:defRPr/>
            </a:pPr>
            <a:endParaRPr lang="en-US" sz="2400" dirty="0" smtClean="0"/>
          </a:p>
        </p:txBody>
      </p:sp>
      <p:sp>
        <p:nvSpPr>
          <p:cNvPr id="2" name="Slide Number Placeholder 1"/>
          <p:cNvSpPr>
            <a:spLocks noGrp="1"/>
          </p:cNvSpPr>
          <p:nvPr>
            <p:ph type="sldNum" sz="quarter" idx="12"/>
          </p:nvPr>
        </p:nvSpPr>
        <p:spPr bwMode="auto">
          <a:noFill/>
          <a:ln>
            <a:miter lim="800000"/>
            <a:headEnd/>
            <a:tailEnd/>
          </a:ln>
        </p:spPr>
        <p:txBody>
          <a:bodyPr/>
          <a:lstStyle/>
          <a:p>
            <a:fld id="{099E2D03-410F-47D7-8F7D-0ADEEC78560B}" type="slidenum">
              <a:rPr lang="en-US" altLang="en-US"/>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228600" y="76200"/>
            <a:ext cx="8763000" cy="6629400"/>
          </a:xfrm>
        </p:spPr>
        <p:txBody>
          <a:bodyPr/>
          <a:lstStyle/>
          <a:p>
            <a:pPr eaLnBrk="1" hangingPunct="1">
              <a:buFont typeface="Courier New" pitchFamily="49" charset="0"/>
              <a:buChar char="o"/>
              <a:defRPr/>
            </a:pPr>
            <a:r>
              <a:rPr lang="en-US" sz="2400" dirty="0" smtClean="0"/>
              <a:t>Marginal </a:t>
            </a:r>
            <a:r>
              <a:rPr lang="en-US" sz="2400" dirty="0"/>
              <a:t>product ultimately diminishes because more workers are being used relative to the amount of plant and equipment available. </a:t>
            </a:r>
          </a:p>
          <a:p>
            <a:pPr eaLnBrk="1" hangingPunct="1">
              <a:buFont typeface="Courier New" pitchFamily="49" charset="0"/>
              <a:buChar char="o"/>
              <a:defRPr/>
            </a:pPr>
            <a:r>
              <a:rPr lang="en-US" sz="2400" dirty="0"/>
              <a:t>The law starts to operate </a:t>
            </a:r>
            <a:r>
              <a:rPr lang="en-US" sz="2400" dirty="0">
                <a:solidFill>
                  <a:srgbClr val="00B0F0"/>
                </a:solidFill>
              </a:rPr>
              <a:t>after the marginal product curve reaches its maximum </a:t>
            </a:r>
          </a:p>
          <a:p>
            <a:pPr marL="0" indent="0" eaLnBrk="1" hangingPunct="1">
              <a:buFont typeface="Arial" charset="0"/>
              <a:buNone/>
              <a:defRPr/>
            </a:pPr>
            <a:endParaRPr lang="en-US" altLang="en-US" sz="2400" b="1" dirty="0">
              <a:solidFill>
                <a:srgbClr val="FF0000"/>
              </a:solidFill>
            </a:endParaRPr>
          </a:p>
          <a:p>
            <a:pPr marL="0" indent="0" eaLnBrk="1" hangingPunct="1">
              <a:buFont typeface="Arial" charset="0"/>
              <a:buNone/>
              <a:defRPr/>
            </a:pPr>
            <a:r>
              <a:rPr lang="en-US" altLang="en-US" sz="2400" b="1" dirty="0" smtClean="0">
                <a:solidFill>
                  <a:srgbClr val="FF0000"/>
                </a:solidFill>
              </a:rPr>
              <a:t>                                Stages </a:t>
            </a:r>
            <a:r>
              <a:rPr lang="en-US" altLang="en-US" sz="2400" b="1" dirty="0">
                <a:solidFill>
                  <a:srgbClr val="FF0000"/>
                </a:solidFill>
              </a:rPr>
              <a:t>of </a:t>
            </a:r>
            <a:r>
              <a:rPr lang="en-US" altLang="en-US" sz="2400" b="1" dirty="0" smtClean="0">
                <a:solidFill>
                  <a:srgbClr val="FF0000"/>
                </a:solidFill>
              </a:rPr>
              <a:t>production</a:t>
            </a:r>
            <a:endParaRPr lang="en-US" altLang="en-US" sz="2400" dirty="0" smtClean="0"/>
          </a:p>
          <a:p>
            <a:pPr marL="0" indent="0" eaLnBrk="1" hangingPunct="1">
              <a:buFont typeface="Arial" charset="0"/>
              <a:buNone/>
              <a:defRPr/>
            </a:pPr>
            <a:r>
              <a:rPr lang="en-US" altLang="en-US" sz="2400" b="1" dirty="0" smtClean="0">
                <a:solidFill>
                  <a:srgbClr val="FF0000"/>
                </a:solidFill>
              </a:rPr>
              <a:t>Stage I</a:t>
            </a:r>
            <a:r>
              <a:rPr lang="en-US" altLang="en-US" sz="2400" dirty="0" smtClean="0"/>
              <a:t>: </a:t>
            </a:r>
          </a:p>
          <a:p>
            <a:pPr eaLnBrk="1" hangingPunct="1">
              <a:buFont typeface="Arial" pitchFamily="34" charset="0"/>
              <a:buChar char="•"/>
              <a:defRPr/>
            </a:pPr>
            <a:r>
              <a:rPr lang="en-US" altLang="en-US" sz="2400" dirty="0" smtClean="0"/>
              <a:t>Covers the range of variable input levels over which APL continues to increase. </a:t>
            </a:r>
          </a:p>
          <a:p>
            <a:pPr eaLnBrk="1" hangingPunct="1">
              <a:buFont typeface="Arial" pitchFamily="34" charset="0"/>
              <a:buChar char="•"/>
              <a:defRPr/>
            </a:pPr>
            <a:r>
              <a:rPr lang="en-US" altLang="en-US" sz="2400" dirty="0" smtClean="0"/>
              <a:t>From the origin to the MPL=APL where the APL is maximum.</a:t>
            </a:r>
          </a:p>
          <a:p>
            <a:pPr eaLnBrk="1" hangingPunct="1">
              <a:buFont typeface="Arial" pitchFamily="34" charset="0"/>
              <a:buChar char="•"/>
              <a:defRPr/>
            </a:pPr>
            <a:r>
              <a:rPr lang="en-US" altLang="en-US" sz="2400" dirty="0" smtClean="0">
                <a:solidFill>
                  <a:srgbClr val="00B0F0"/>
                </a:solidFill>
              </a:rPr>
              <a:t>is not an efficient region</a:t>
            </a:r>
            <a:r>
              <a:rPr lang="en-US" altLang="en-US" sz="2400" dirty="0" smtClean="0"/>
              <a:t> of production though the MP of variable input is positive. </a:t>
            </a:r>
          </a:p>
          <a:p>
            <a:pPr eaLnBrk="1" hangingPunct="1">
              <a:buFont typeface="Arial" pitchFamily="34" charset="0"/>
              <a:buChar char="•"/>
              <a:defRPr/>
            </a:pPr>
            <a:r>
              <a:rPr lang="en-US" altLang="en-US" sz="2400" dirty="0" smtClean="0"/>
              <a:t>Because the variable input (the number of workers) is too small to efficiently run the fixed input so that </a:t>
            </a:r>
            <a:r>
              <a:rPr lang="en-US" altLang="en-US" sz="2400" dirty="0" smtClean="0">
                <a:solidFill>
                  <a:srgbClr val="00B0F0"/>
                </a:solidFill>
              </a:rPr>
              <a:t>the fixed input </a:t>
            </a:r>
            <a:r>
              <a:rPr lang="en-US" altLang="en-US" sz="2400" dirty="0" smtClean="0"/>
              <a:t>is </a:t>
            </a:r>
            <a:r>
              <a:rPr lang="en-US" altLang="en-US" sz="2400" b="1" dirty="0" smtClean="0">
                <a:solidFill>
                  <a:srgbClr val="00B0F0"/>
                </a:solidFill>
              </a:rPr>
              <a:t>under-utilized</a:t>
            </a:r>
            <a:r>
              <a:rPr lang="en-US" altLang="en-US" sz="2400" dirty="0" smtClean="0"/>
              <a:t> (not efficiently utilized). </a:t>
            </a:r>
          </a:p>
          <a:p>
            <a:pPr marL="0" indent="0" eaLnBrk="1" hangingPunct="1">
              <a:buFont typeface="Arial" charset="0"/>
              <a:buNone/>
              <a:defRPr/>
            </a:pPr>
            <a:r>
              <a:rPr lang="en-US" altLang="en-US" sz="2400" b="1" dirty="0" smtClean="0">
                <a:solidFill>
                  <a:srgbClr val="FF0000"/>
                </a:solidFill>
              </a:rPr>
              <a:t> </a:t>
            </a:r>
          </a:p>
          <a:p>
            <a:pPr marL="0" indent="0" eaLnBrk="1" hangingPunct="1">
              <a:buFont typeface="Arial" charset="0"/>
              <a:buNone/>
              <a:defRPr/>
            </a:pPr>
            <a:endParaRPr lang="en-US" altLang="en-US" sz="2400" b="1" dirty="0" smtClean="0">
              <a:solidFill>
                <a:srgbClr val="FF0000"/>
              </a:solidFill>
            </a:endParaRPr>
          </a:p>
        </p:txBody>
      </p:sp>
      <p:sp>
        <p:nvSpPr>
          <p:cNvPr id="14339" name="Slide Number Placeholder 1"/>
          <p:cNvSpPr>
            <a:spLocks noGrp="1"/>
          </p:cNvSpPr>
          <p:nvPr>
            <p:ph type="sldNum" sz="quarter" idx="12"/>
          </p:nvPr>
        </p:nvSpPr>
        <p:spPr bwMode="auto">
          <a:noFill/>
          <a:ln>
            <a:miter lim="800000"/>
            <a:headEnd/>
            <a:tailEnd/>
          </a:ln>
        </p:spPr>
        <p:txBody>
          <a:bodyPr/>
          <a:lstStyle/>
          <a:p>
            <a:fld id="{C01C99DA-0926-4222-96AF-8E34FE744B9D}" type="slidenum">
              <a:rPr lang="en-US" altLang="en-US"/>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lstStyle/>
          <a:p>
            <a:pPr marL="0" indent="0" eaLnBrk="1" hangingPunct="1">
              <a:spcAft>
                <a:spcPts val="800"/>
              </a:spcAft>
              <a:buFont typeface="Arial" charset="0"/>
              <a:buNone/>
              <a:defRPr/>
            </a:pPr>
            <a:r>
              <a:rPr lang="en-US" sz="2400" b="1" dirty="0" smtClean="0">
                <a:solidFill>
                  <a:srgbClr val="FF0000"/>
                </a:solidFill>
              </a:rPr>
              <a:t>Stage II</a:t>
            </a:r>
            <a:endParaRPr lang="en-US" sz="2400" dirty="0"/>
          </a:p>
          <a:p>
            <a:pPr eaLnBrk="1" hangingPunct="1">
              <a:spcAft>
                <a:spcPts val="800"/>
              </a:spcAft>
              <a:buFont typeface="Arial" pitchFamily="34" charset="0"/>
              <a:buChar char="•"/>
              <a:defRPr/>
            </a:pPr>
            <a:r>
              <a:rPr lang="en-US" sz="2400" dirty="0" smtClean="0"/>
              <a:t>ranges from the MPL=APL to the point where MPL is zero.</a:t>
            </a:r>
          </a:p>
          <a:p>
            <a:pPr eaLnBrk="1" hangingPunct="1">
              <a:spcAft>
                <a:spcPts val="800"/>
              </a:spcAft>
              <a:buFont typeface="Arial" pitchFamily="34" charset="0"/>
              <a:buChar char="•"/>
              <a:defRPr/>
            </a:pPr>
            <a:r>
              <a:rPr lang="en-US" sz="2400" dirty="0"/>
              <a:t>A</a:t>
            </a:r>
            <a:r>
              <a:rPr lang="en-US" sz="2400" dirty="0" smtClean="0"/>
              <a:t>s the </a:t>
            </a:r>
            <a:r>
              <a:rPr lang="en-US" sz="2400" dirty="0" err="1" smtClean="0"/>
              <a:t>labour</a:t>
            </a:r>
            <a:r>
              <a:rPr lang="en-US" sz="2400" dirty="0" smtClean="0"/>
              <a:t> input increases, output still </a:t>
            </a:r>
            <a:r>
              <a:rPr lang="en-US" sz="2400" dirty="0" smtClean="0">
                <a:solidFill>
                  <a:srgbClr val="00B0F0"/>
                </a:solidFill>
              </a:rPr>
              <a:t>increases but at a decreasing rate</a:t>
            </a:r>
            <a:r>
              <a:rPr lang="en-US" sz="2400" dirty="0" smtClean="0"/>
              <a:t>. </a:t>
            </a:r>
          </a:p>
          <a:p>
            <a:pPr eaLnBrk="1" hangingPunct="1">
              <a:spcAft>
                <a:spcPts val="800"/>
              </a:spcAft>
              <a:buFont typeface="Arial" pitchFamily="34" charset="0"/>
              <a:buChar char="•"/>
              <a:defRPr/>
            </a:pPr>
            <a:r>
              <a:rPr lang="en-US" sz="2400" dirty="0" smtClean="0">
                <a:solidFill>
                  <a:srgbClr val="00B0F0"/>
                </a:solidFill>
              </a:rPr>
              <a:t>stage of diminishing marginal returns</a:t>
            </a:r>
            <a:r>
              <a:rPr lang="en-US" sz="2400" dirty="0" smtClean="0"/>
              <a:t>. </a:t>
            </a:r>
          </a:p>
          <a:p>
            <a:pPr eaLnBrk="1" hangingPunct="1">
              <a:spcAft>
                <a:spcPts val="800"/>
              </a:spcAft>
              <a:buFont typeface="Arial" pitchFamily="34" charset="0"/>
              <a:buChar char="•"/>
              <a:defRPr/>
            </a:pPr>
            <a:r>
              <a:rPr lang="en-US" sz="2400" dirty="0" smtClean="0"/>
              <a:t>MPL</a:t>
            </a:r>
            <a:r>
              <a:rPr lang="en-US" sz="2400" dirty="0"/>
              <a:t> and </a:t>
            </a:r>
            <a:r>
              <a:rPr lang="en-US" sz="2400" dirty="0" smtClean="0"/>
              <a:t>APL are decreasing due to the scarcity of the fixed factor. </a:t>
            </a:r>
          </a:p>
          <a:p>
            <a:pPr eaLnBrk="1" hangingPunct="1">
              <a:spcAft>
                <a:spcPts val="800"/>
              </a:spcAft>
              <a:buFont typeface="Arial" pitchFamily="34" charset="0"/>
              <a:buChar char="•"/>
              <a:defRPr/>
            </a:pPr>
            <a:r>
              <a:rPr lang="en-US" sz="2400" dirty="0"/>
              <a:t>O</a:t>
            </a:r>
            <a:r>
              <a:rPr lang="en-US" sz="2400" dirty="0" smtClean="0"/>
              <a:t>nce the optimum capital-</a:t>
            </a:r>
            <a:r>
              <a:rPr lang="en-US" sz="2400" dirty="0" err="1" smtClean="0"/>
              <a:t>labour</a:t>
            </a:r>
            <a:r>
              <a:rPr lang="en-US" sz="2400" dirty="0" smtClean="0"/>
              <a:t> combination is achieved, employment of additional unit of the variable input will cause the output to increase at a slower rate. </a:t>
            </a:r>
          </a:p>
          <a:p>
            <a:pPr eaLnBrk="1" hangingPunct="1">
              <a:spcAft>
                <a:spcPts val="800"/>
              </a:spcAft>
              <a:buFont typeface="Arial" pitchFamily="34" charset="0"/>
              <a:buChar char="•"/>
              <a:defRPr/>
            </a:pPr>
            <a:r>
              <a:rPr lang="en-US" sz="2400" dirty="0" smtClean="0"/>
              <a:t>As a result, the marginal product diminishes.</a:t>
            </a:r>
          </a:p>
          <a:p>
            <a:pPr eaLnBrk="1" hangingPunct="1">
              <a:spcAft>
                <a:spcPts val="800"/>
              </a:spcAft>
              <a:buFont typeface="Arial" pitchFamily="34" charset="0"/>
              <a:buChar char="•"/>
              <a:defRPr/>
            </a:pPr>
            <a:r>
              <a:rPr lang="en-US" sz="2400" dirty="0" smtClean="0"/>
              <a:t>This stage is the </a:t>
            </a:r>
            <a:r>
              <a:rPr lang="en-US" sz="2400" b="1" dirty="0" smtClean="0">
                <a:solidFill>
                  <a:srgbClr val="00B0F0"/>
                </a:solidFill>
              </a:rPr>
              <a:t>efficient region of production</a:t>
            </a:r>
            <a:r>
              <a:rPr lang="en-US" sz="2400" dirty="0" smtClean="0"/>
              <a:t>. </a:t>
            </a:r>
          </a:p>
          <a:p>
            <a:pPr eaLnBrk="1" hangingPunct="1">
              <a:spcAft>
                <a:spcPts val="800"/>
              </a:spcAft>
              <a:buFont typeface="Arial" pitchFamily="34" charset="0"/>
              <a:buChar char="•"/>
              <a:defRPr/>
            </a:pPr>
            <a:r>
              <a:rPr lang="en-US" sz="2400" dirty="0" smtClean="0">
                <a:solidFill>
                  <a:srgbClr val="00B0F0"/>
                </a:solidFill>
              </a:rPr>
              <a:t>Additional inputs are contributing positively to the TP </a:t>
            </a:r>
            <a:r>
              <a:rPr lang="en-US" sz="2400" dirty="0" smtClean="0"/>
              <a:t>and </a:t>
            </a:r>
            <a:r>
              <a:rPr lang="en-US" sz="2400" dirty="0" smtClean="0">
                <a:solidFill>
                  <a:srgbClr val="00B0F0"/>
                </a:solidFill>
              </a:rPr>
              <a:t>MP of successive units of variable input is declining </a:t>
            </a:r>
            <a:r>
              <a:rPr lang="en-US" sz="2400" dirty="0" smtClean="0"/>
              <a:t>(</a:t>
            </a:r>
            <a:r>
              <a:rPr lang="en-US" sz="2400" dirty="0" smtClean="0">
                <a:solidFill>
                  <a:srgbClr val="FF0000"/>
                </a:solidFill>
              </a:rPr>
              <a:t>indicating that the fixed input is being optimally used</a:t>
            </a:r>
            <a:r>
              <a:rPr lang="en-US" sz="2400" dirty="0" smtClean="0"/>
              <a:t>).</a:t>
            </a:r>
          </a:p>
          <a:p>
            <a:pPr marL="0" indent="0" eaLnBrk="1" hangingPunct="1">
              <a:spcAft>
                <a:spcPts val="800"/>
              </a:spcAft>
              <a:buFont typeface="Arial" charset="0"/>
              <a:buNone/>
              <a:defRPr/>
            </a:pPr>
            <a:endParaRPr lang="en-US" sz="2400" dirty="0"/>
          </a:p>
        </p:txBody>
      </p:sp>
      <p:sp>
        <p:nvSpPr>
          <p:cNvPr id="15363" name="Slide Number Placeholder 1"/>
          <p:cNvSpPr>
            <a:spLocks noGrp="1"/>
          </p:cNvSpPr>
          <p:nvPr>
            <p:ph type="sldNum" sz="quarter" idx="12"/>
          </p:nvPr>
        </p:nvSpPr>
        <p:spPr bwMode="auto">
          <a:noFill/>
          <a:ln>
            <a:miter lim="800000"/>
            <a:headEnd/>
            <a:tailEnd/>
          </a:ln>
        </p:spPr>
        <p:txBody>
          <a:bodyPr/>
          <a:lstStyle/>
          <a:p>
            <a:fld id="{1D4B470E-030A-4D61-9BE5-10D558DA1A3C}" type="slidenum">
              <a:rPr lang="en-US" altLang="en-US"/>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763000" cy="6324600"/>
          </a:xfrm>
        </p:spPr>
        <p:txBody>
          <a:bodyPr/>
          <a:lstStyle/>
          <a:p>
            <a:pPr marL="0" indent="0" eaLnBrk="1" hangingPunct="1">
              <a:spcAft>
                <a:spcPts val="1000"/>
              </a:spcAft>
              <a:buFont typeface="Arial" charset="0"/>
              <a:buNone/>
              <a:defRPr/>
            </a:pPr>
            <a:r>
              <a:rPr lang="en-US" sz="2400" b="1" dirty="0" smtClean="0">
                <a:solidFill>
                  <a:srgbClr val="FF0000"/>
                </a:solidFill>
              </a:rPr>
              <a:t>Stage III</a:t>
            </a:r>
            <a:r>
              <a:rPr lang="en-US" sz="2400" dirty="0" smtClean="0"/>
              <a:t>: </a:t>
            </a:r>
          </a:p>
          <a:p>
            <a:pPr eaLnBrk="1" hangingPunct="1">
              <a:spcAft>
                <a:spcPts val="1000"/>
              </a:spcAft>
              <a:buFont typeface="Arial" panose="020B0604020202020204" pitchFamily="34" charset="0"/>
              <a:buChar char="•"/>
              <a:defRPr/>
            </a:pPr>
            <a:r>
              <a:rPr lang="en-US" sz="2400" dirty="0" smtClean="0"/>
              <a:t>An increase in the variable input is accompanied by </a:t>
            </a:r>
            <a:r>
              <a:rPr lang="en-US" sz="2400" dirty="0" smtClean="0">
                <a:solidFill>
                  <a:srgbClr val="00B0F0"/>
                </a:solidFill>
              </a:rPr>
              <a:t>decline in the TP.</a:t>
            </a:r>
            <a:r>
              <a:rPr lang="en-US" sz="2400" dirty="0" smtClean="0"/>
              <a:t> </a:t>
            </a:r>
          </a:p>
          <a:p>
            <a:pPr eaLnBrk="1" hangingPunct="1">
              <a:spcAft>
                <a:spcPts val="1000"/>
              </a:spcAft>
              <a:buFont typeface="Arial" panose="020B0604020202020204" pitchFamily="34" charset="0"/>
              <a:buChar char="•"/>
              <a:defRPr/>
            </a:pPr>
            <a:r>
              <a:rPr lang="en-US" sz="2400" dirty="0" smtClean="0"/>
              <a:t>Thus, the </a:t>
            </a:r>
            <a:r>
              <a:rPr lang="en-US" sz="2400" dirty="0" smtClean="0">
                <a:solidFill>
                  <a:srgbClr val="00B0F0"/>
                </a:solidFill>
              </a:rPr>
              <a:t>TP curve slopes downwards</a:t>
            </a:r>
            <a:r>
              <a:rPr lang="en-US" sz="2400" dirty="0" smtClean="0"/>
              <a:t>, and the </a:t>
            </a:r>
            <a:r>
              <a:rPr lang="en-US" sz="2400" dirty="0" smtClean="0">
                <a:solidFill>
                  <a:srgbClr val="00B0F0"/>
                </a:solidFill>
              </a:rPr>
              <a:t>MPL becomes negative</a:t>
            </a:r>
            <a:r>
              <a:rPr lang="en-US" sz="2400" dirty="0" smtClean="0"/>
              <a:t>. </a:t>
            </a:r>
          </a:p>
          <a:p>
            <a:pPr eaLnBrk="1" hangingPunct="1">
              <a:spcAft>
                <a:spcPts val="1000"/>
              </a:spcAft>
              <a:buFont typeface="Arial" panose="020B0604020202020204" pitchFamily="34" charset="0"/>
              <a:buChar char="•"/>
              <a:defRPr/>
            </a:pPr>
            <a:r>
              <a:rPr lang="en-US" sz="2400" dirty="0" smtClean="0"/>
              <a:t>This stage is also known as </a:t>
            </a:r>
            <a:r>
              <a:rPr lang="en-US" sz="2400" dirty="0" smtClean="0">
                <a:solidFill>
                  <a:srgbClr val="00B0F0"/>
                </a:solidFill>
              </a:rPr>
              <a:t>the stage of negative marginal returns.</a:t>
            </a:r>
          </a:p>
          <a:p>
            <a:pPr eaLnBrk="1" hangingPunct="1">
              <a:spcAft>
                <a:spcPts val="1000"/>
              </a:spcAft>
              <a:buFont typeface="Arial" panose="020B0604020202020204" pitchFamily="34" charset="0"/>
              <a:buChar char="•"/>
              <a:defRPr/>
            </a:pPr>
            <a:r>
              <a:rPr lang="en-US" sz="2400" dirty="0" smtClean="0"/>
              <a:t>The cause of negative marginal returns is the fact that the volume of </a:t>
            </a:r>
            <a:r>
              <a:rPr lang="en-US" sz="2400" dirty="0" smtClean="0">
                <a:solidFill>
                  <a:srgbClr val="00B0F0"/>
                </a:solidFill>
              </a:rPr>
              <a:t>the variable inputs is quite excessive relative to the fixed input</a:t>
            </a:r>
            <a:r>
              <a:rPr lang="en-US" sz="2400" dirty="0" smtClean="0"/>
              <a:t>; </a:t>
            </a:r>
            <a:r>
              <a:rPr lang="en-US" sz="2400" dirty="0" smtClean="0">
                <a:solidFill>
                  <a:srgbClr val="00B0F0"/>
                </a:solidFill>
              </a:rPr>
              <a:t>the fixed input is </a:t>
            </a:r>
            <a:r>
              <a:rPr lang="en-US" sz="2400" dirty="0" smtClean="0">
                <a:solidFill>
                  <a:srgbClr val="FF0000"/>
                </a:solidFill>
              </a:rPr>
              <a:t>over-utilized. </a:t>
            </a:r>
          </a:p>
          <a:p>
            <a:pPr eaLnBrk="1" hangingPunct="1">
              <a:spcAft>
                <a:spcPts val="1000"/>
              </a:spcAft>
              <a:buFont typeface="Arial" panose="020B0604020202020204" pitchFamily="34" charset="0"/>
              <a:buChar char="•"/>
              <a:defRPr/>
            </a:pPr>
            <a:r>
              <a:rPr lang="en-US" sz="2400" dirty="0" err="1"/>
              <a:t>A</a:t>
            </a:r>
            <a:r>
              <a:rPr lang="en-US" sz="2400" dirty="0" err="1" smtClean="0"/>
              <a:t>rational</a:t>
            </a:r>
            <a:r>
              <a:rPr lang="en-US" sz="2400" dirty="0" smtClean="0"/>
              <a:t> firm should not operate in stage III because additional units of variable input are contributing negatively to the TP (MP of the variable input is negative).</a:t>
            </a:r>
          </a:p>
        </p:txBody>
      </p:sp>
      <p:sp>
        <p:nvSpPr>
          <p:cNvPr id="16387" name="Slide Number Placeholder 1"/>
          <p:cNvSpPr>
            <a:spLocks noGrp="1"/>
          </p:cNvSpPr>
          <p:nvPr>
            <p:ph type="sldNum" sz="quarter" idx="12"/>
          </p:nvPr>
        </p:nvSpPr>
        <p:spPr bwMode="auto">
          <a:noFill/>
          <a:ln>
            <a:miter lim="800000"/>
            <a:headEnd/>
            <a:tailEnd/>
          </a:ln>
        </p:spPr>
        <p:txBody>
          <a:bodyPr/>
          <a:lstStyle/>
          <a:p>
            <a:fld id="{A0241210-1ECB-4E33-AD32-37C9A66AE776}" type="slidenum">
              <a:rPr lang="en-US" altLang="en-US"/>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76200"/>
            <a:ext cx="8229600" cy="609600"/>
          </a:xfrm>
        </p:spPr>
        <p:txBody>
          <a:bodyPr/>
          <a:lstStyle/>
          <a:p>
            <a:pPr algn="l" eaLnBrk="1" hangingPunct="1"/>
            <a:r>
              <a:rPr lang="en-US" altLang="en-US" sz="2400" b="1" smtClean="0">
                <a:solidFill>
                  <a:srgbClr val="FF0000"/>
                </a:solidFill>
              </a:rPr>
              <a:t>4.2 Theory of costs in the short run </a:t>
            </a:r>
          </a:p>
        </p:txBody>
      </p:sp>
      <p:sp>
        <p:nvSpPr>
          <p:cNvPr id="3" name="Content Placeholder 2"/>
          <p:cNvSpPr>
            <a:spLocks noGrp="1"/>
          </p:cNvSpPr>
          <p:nvPr>
            <p:ph idx="1"/>
          </p:nvPr>
        </p:nvSpPr>
        <p:spPr>
          <a:xfrm>
            <a:off x="228600" y="609600"/>
            <a:ext cx="8763000" cy="6096000"/>
          </a:xfrm>
        </p:spPr>
        <p:txBody>
          <a:bodyPr/>
          <a:lstStyle/>
          <a:p>
            <a:pPr algn="just" eaLnBrk="1" hangingPunct="1">
              <a:buFont typeface="Courier New" pitchFamily="49" charset="0"/>
              <a:buChar char="o"/>
              <a:defRPr/>
            </a:pPr>
            <a:r>
              <a:rPr lang="en-US" sz="2400" dirty="0" smtClean="0"/>
              <a:t>To produce goods and services, firms need factors of production or simply inputs.</a:t>
            </a:r>
          </a:p>
          <a:p>
            <a:pPr algn="just" eaLnBrk="1" hangingPunct="1">
              <a:buFont typeface="Courier New" pitchFamily="49" charset="0"/>
              <a:buChar char="o"/>
              <a:defRPr/>
            </a:pPr>
            <a:r>
              <a:rPr lang="en-US" sz="2400" dirty="0" smtClean="0"/>
              <a:t>To acquire these inputs, they have to buy them from resource suppliers. </a:t>
            </a:r>
          </a:p>
          <a:p>
            <a:pPr algn="just" eaLnBrk="1" hangingPunct="1">
              <a:buFont typeface="Courier New" pitchFamily="49" charset="0"/>
              <a:buChar char="o"/>
              <a:defRPr/>
            </a:pPr>
            <a:r>
              <a:rPr lang="en-US" sz="2400" b="1" dirty="0" smtClean="0">
                <a:solidFill>
                  <a:srgbClr val="FF0000"/>
                </a:solidFill>
              </a:rPr>
              <a:t>Cost</a:t>
            </a:r>
            <a:r>
              <a:rPr lang="en-US" sz="2400" dirty="0" smtClean="0"/>
              <a:t> is, therefore, </a:t>
            </a:r>
            <a:r>
              <a:rPr lang="en-US" sz="2400" dirty="0" smtClean="0">
                <a:solidFill>
                  <a:srgbClr val="00B0F0"/>
                </a:solidFill>
              </a:rPr>
              <a:t>the monetary value of inputs used in the production of an item.</a:t>
            </a:r>
          </a:p>
          <a:p>
            <a:pPr marL="0" indent="0" algn="just" eaLnBrk="1" hangingPunct="1">
              <a:buFont typeface="Arial" charset="0"/>
              <a:buNone/>
              <a:defRPr/>
            </a:pPr>
            <a:r>
              <a:rPr lang="en-US" sz="2400" dirty="0" smtClean="0"/>
              <a:t>                     </a:t>
            </a:r>
          </a:p>
          <a:p>
            <a:pPr marL="0" indent="0" algn="just" eaLnBrk="1" hangingPunct="1">
              <a:buFont typeface="Arial" charset="0"/>
              <a:buNone/>
              <a:defRPr/>
            </a:pPr>
            <a:r>
              <a:rPr lang="en-US" sz="2400" dirty="0"/>
              <a:t> </a:t>
            </a:r>
            <a:r>
              <a:rPr lang="en-US" sz="2400" dirty="0" smtClean="0"/>
              <a:t>                           </a:t>
            </a:r>
            <a:r>
              <a:rPr lang="en-US" sz="2400" b="1" dirty="0" smtClean="0">
                <a:solidFill>
                  <a:srgbClr val="FF0000"/>
                </a:solidFill>
              </a:rPr>
              <a:t>Explicit Cost and Implicit Cost </a:t>
            </a:r>
          </a:p>
          <a:p>
            <a:pPr algn="just" eaLnBrk="1" hangingPunct="1">
              <a:buFont typeface="Courier New" pitchFamily="49" charset="0"/>
              <a:buChar char="o"/>
              <a:defRPr/>
            </a:pPr>
            <a:r>
              <a:rPr lang="en-US" sz="2400" dirty="0" smtClean="0"/>
              <a:t>Economists use the term “profit” differently from the way accountants use it. </a:t>
            </a:r>
          </a:p>
          <a:p>
            <a:pPr algn="just" eaLnBrk="1" hangingPunct="1">
              <a:buFont typeface="Courier New" pitchFamily="49" charset="0"/>
              <a:buChar char="o"/>
              <a:defRPr/>
            </a:pPr>
            <a:r>
              <a:rPr lang="en-US" sz="2400" dirty="0" smtClean="0"/>
              <a:t>To the accountant, profit is the firm‘s total revenue less its explicit costs (</a:t>
            </a:r>
            <a:r>
              <a:rPr lang="en-US" sz="2400" b="1" dirty="0" smtClean="0">
                <a:solidFill>
                  <a:srgbClr val="00B0F0"/>
                </a:solidFill>
              </a:rPr>
              <a:t>accounting costs</a:t>
            </a:r>
            <a:r>
              <a:rPr lang="en-US" sz="2400" dirty="0" smtClean="0"/>
              <a:t>). </a:t>
            </a:r>
          </a:p>
          <a:p>
            <a:pPr algn="just" eaLnBrk="1" hangingPunct="1">
              <a:buFont typeface="Courier New" pitchFamily="49" charset="0"/>
              <a:buChar char="o"/>
              <a:defRPr/>
            </a:pPr>
            <a:r>
              <a:rPr lang="en-US" sz="2400" dirty="0" smtClean="0"/>
              <a:t>To the economist, economic profit is total revenue less </a:t>
            </a:r>
            <a:r>
              <a:rPr lang="en-US" sz="2400" b="1" dirty="0" smtClean="0">
                <a:solidFill>
                  <a:srgbClr val="00B0F0"/>
                </a:solidFill>
              </a:rPr>
              <a:t>economic costs </a:t>
            </a:r>
            <a:r>
              <a:rPr lang="en-US" sz="2400" dirty="0" smtClean="0"/>
              <a:t>(explicit and implicit costs). </a:t>
            </a:r>
          </a:p>
          <a:p>
            <a:pPr algn="just" eaLnBrk="1" hangingPunct="1">
              <a:buFont typeface="Courier New" pitchFamily="49" charset="0"/>
              <a:buChar char="o"/>
              <a:defRPr/>
            </a:pPr>
            <a:endParaRPr lang="en-US" sz="2400" dirty="0"/>
          </a:p>
        </p:txBody>
      </p:sp>
      <p:sp>
        <p:nvSpPr>
          <p:cNvPr id="17412" name="Slide Number Placeholder 1"/>
          <p:cNvSpPr>
            <a:spLocks noGrp="1"/>
          </p:cNvSpPr>
          <p:nvPr>
            <p:ph type="sldNum" sz="quarter" idx="12"/>
          </p:nvPr>
        </p:nvSpPr>
        <p:spPr bwMode="auto">
          <a:noFill/>
          <a:ln>
            <a:miter lim="800000"/>
            <a:headEnd/>
            <a:tailEnd/>
          </a:ln>
        </p:spPr>
        <p:txBody>
          <a:bodyPr/>
          <a:lstStyle/>
          <a:p>
            <a:fld id="{59FD276A-E058-42A0-A0CF-A0F55B5AF6DB}" type="slidenum">
              <a:rPr lang="en-US" altLang="en-US"/>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lstStyle/>
          <a:p>
            <a:pPr eaLnBrk="1" hangingPunct="1">
              <a:spcAft>
                <a:spcPts val="1000"/>
              </a:spcAft>
              <a:buFont typeface="Wingdings" pitchFamily="2" charset="2"/>
              <a:buChar char="Ø"/>
              <a:defRPr/>
            </a:pPr>
            <a:r>
              <a:rPr lang="en-US" sz="2400" dirty="0" smtClean="0">
                <a:solidFill>
                  <a:srgbClr val="FF0000"/>
                </a:solidFill>
              </a:rPr>
              <a:t>Accounting cost </a:t>
            </a:r>
          </a:p>
          <a:p>
            <a:pPr eaLnBrk="1" hangingPunct="1">
              <a:spcAft>
                <a:spcPts val="1000"/>
              </a:spcAft>
              <a:buFont typeface="Arial" panose="020B0604020202020204" pitchFamily="34" charset="0"/>
              <a:buChar char="•"/>
              <a:defRPr/>
            </a:pPr>
            <a:r>
              <a:rPr lang="en-US" sz="2400" dirty="0" smtClean="0"/>
              <a:t>is the monetary value of </a:t>
            </a:r>
            <a:r>
              <a:rPr lang="en-US" sz="2400" dirty="0" smtClean="0">
                <a:solidFill>
                  <a:srgbClr val="00B0F0"/>
                </a:solidFill>
              </a:rPr>
              <a:t>all purchased inputs </a:t>
            </a:r>
            <a:r>
              <a:rPr lang="en-US" sz="2400" dirty="0" smtClean="0"/>
              <a:t>used in production. </a:t>
            </a:r>
          </a:p>
          <a:p>
            <a:pPr eaLnBrk="1" hangingPunct="1">
              <a:spcAft>
                <a:spcPts val="1000"/>
              </a:spcAft>
              <a:buFont typeface="Arial" panose="020B0604020202020204" pitchFamily="34" charset="0"/>
              <a:buChar char="•"/>
              <a:defRPr/>
            </a:pPr>
            <a:r>
              <a:rPr lang="en-US" sz="2400" dirty="0" smtClean="0"/>
              <a:t>It ignores the cost of non-purchased (self-owned) inputs. </a:t>
            </a:r>
          </a:p>
          <a:p>
            <a:pPr eaLnBrk="1" hangingPunct="1">
              <a:spcAft>
                <a:spcPts val="1000"/>
              </a:spcAft>
              <a:buFont typeface="Arial" panose="020B0604020202020204" pitchFamily="34" charset="0"/>
              <a:buChar char="•"/>
              <a:defRPr/>
            </a:pPr>
            <a:r>
              <a:rPr lang="en-US" sz="2400" dirty="0" smtClean="0"/>
              <a:t>It considers </a:t>
            </a:r>
            <a:r>
              <a:rPr lang="en-US" sz="2400" dirty="0" smtClean="0">
                <a:solidFill>
                  <a:srgbClr val="00B0F0"/>
                </a:solidFill>
              </a:rPr>
              <a:t>only direct expenses </a:t>
            </a:r>
            <a:r>
              <a:rPr lang="en-US" sz="2400" dirty="0" smtClean="0"/>
              <a:t>such as wages/salaries, cost of raw materials, depreciation allowances, interest on borrowed funds and utility expenses (electricity, water, telephone, etc.).</a:t>
            </a:r>
            <a:endParaRPr lang="en-US" sz="2400" dirty="0"/>
          </a:p>
          <a:p>
            <a:pPr eaLnBrk="1" hangingPunct="1">
              <a:spcAft>
                <a:spcPts val="1000"/>
              </a:spcAft>
              <a:buFont typeface="Arial" panose="020B0604020202020204" pitchFamily="34" charset="0"/>
              <a:buChar char="•"/>
              <a:defRPr/>
            </a:pPr>
            <a:r>
              <a:rPr lang="en-US" sz="2400" dirty="0" smtClean="0"/>
              <a:t>These costs are said to be </a:t>
            </a:r>
            <a:r>
              <a:rPr lang="en-US" sz="2400" dirty="0" smtClean="0">
                <a:solidFill>
                  <a:srgbClr val="00B0F0"/>
                </a:solidFill>
              </a:rPr>
              <a:t>explicit costs </a:t>
            </a:r>
            <a:r>
              <a:rPr lang="en-US" sz="2400" dirty="0" smtClean="0"/>
              <a:t>which are </a:t>
            </a:r>
            <a:r>
              <a:rPr lang="en-US" sz="2400" dirty="0" smtClean="0">
                <a:solidFill>
                  <a:srgbClr val="00B0F0"/>
                </a:solidFill>
              </a:rPr>
              <a:t>out of pocket expenses for the purchased inputs.  </a:t>
            </a:r>
          </a:p>
          <a:p>
            <a:pPr eaLnBrk="1" hangingPunct="1">
              <a:spcAft>
                <a:spcPts val="1000"/>
              </a:spcAft>
              <a:buFont typeface="Arial" panose="020B0604020202020204" pitchFamily="34" charset="0"/>
              <a:buChar char="•"/>
              <a:defRPr/>
            </a:pPr>
            <a:r>
              <a:rPr lang="en-US" sz="2400" dirty="0"/>
              <a:t>A</a:t>
            </a:r>
            <a:r>
              <a:rPr lang="en-US" sz="2400" dirty="0" smtClean="0"/>
              <a:t>n </a:t>
            </a:r>
            <a:r>
              <a:rPr lang="en-US" sz="2400" dirty="0" smtClean="0">
                <a:solidFill>
                  <a:srgbClr val="00B0F0"/>
                </a:solidFill>
              </a:rPr>
              <a:t>accounting profit</a:t>
            </a:r>
            <a:r>
              <a:rPr lang="en-US" sz="2400" dirty="0" smtClean="0"/>
              <a:t>. </a:t>
            </a:r>
          </a:p>
          <a:p>
            <a:pPr marL="0" indent="0" algn="ctr" eaLnBrk="1" hangingPunct="1">
              <a:spcAft>
                <a:spcPts val="1000"/>
              </a:spcAft>
              <a:buFont typeface="Arial" charset="0"/>
              <a:buNone/>
              <a:defRPr/>
            </a:pPr>
            <a:r>
              <a:rPr lang="en-US" sz="2400" dirty="0" smtClean="0"/>
              <a:t>  Accounting profit = Total revenue – Accounting cost  </a:t>
            </a:r>
          </a:p>
          <a:p>
            <a:pPr marL="0" indent="0" algn="ctr" eaLnBrk="1" hangingPunct="1">
              <a:spcAft>
                <a:spcPts val="1000"/>
              </a:spcAft>
              <a:buFont typeface="Arial" charset="0"/>
              <a:buNone/>
              <a:defRPr/>
            </a:pPr>
            <a:r>
              <a:rPr lang="en-US" sz="2400" dirty="0"/>
              <a:t> </a:t>
            </a:r>
            <a:r>
              <a:rPr lang="en-US" sz="2400" dirty="0" smtClean="0"/>
              <a:t>                        </a:t>
            </a:r>
            <a:r>
              <a:rPr lang="en-US" sz="2400" dirty="0" smtClean="0">
                <a:solidFill>
                  <a:srgbClr val="FF0000"/>
                </a:solidFill>
              </a:rPr>
              <a:t>Total revenue – Explicit cost </a:t>
            </a:r>
            <a:endParaRPr lang="en-US" sz="2400" dirty="0">
              <a:solidFill>
                <a:srgbClr val="FF0000"/>
              </a:solidFill>
            </a:endParaRPr>
          </a:p>
        </p:txBody>
      </p:sp>
      <p:sp>
        <p:nvSpPr>
          <p:cNvPr id="18435" name="Slide Number Placeholder 1"/>
          <p:cNvSpPr>
            <a:spLocks noGrp="1"/>
          </p:cNvSpPr>
          <p:nvPr>
            <p:ph type="sldNum" sz="quarter" idx="12"/>
          </p:nvPr>
        </p:nvSpPr>
        <p:spPr bwMode="auto">
          <a:noFill/>
          <a:ln>
            <a:miter lim="800000"/>
            <a:headEnd/>
            <a:tailEnd/>
          </a:ln>
        </p:spPr>
        <p:txBody>
          <a:bodyPr/>
          <a:lstStyle/>
          <a:p>
            <a:fld id="{22672424-E1F2-4652-9EB5-D670AD3A020D}" type="slidenum">
              <a:rPr lang="en-US" altLang="en-US"/>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8" y="201613"/>
            <a:ext cx="8686801" cy="6629400"/>
          </a:xfrm>
        </p:spPr>
        <p:txBody>
          <a:bodyPr/>
          <a:lstStyle/>
          <a:p>
            <a:pPr eaLnBrk="1" hangingPunct="1">
              <a:buFont typeface="Wingdings" pitchFamily="2" charset="2"/>
              <a:buChar char="Ø"/>
              <a:defRPr/>
            </a:pPr>
            <a:r>
              <a:rPr lang="en-US" sz="2400" dirty="0" smtClean="0">
                <a:solidFill>
                  <a:srgbClr val="FF0000"/>
                </a:solidFill>
              </a:rPr>
              <a:t>Economic cost </a:t>
            </a:r>
          </a:p>
          <a:p>
            <a:pPr eaLnBrk="1" hangingPunct="1">
              <a:buFont typeface="Arial" panose="020B0604020202020204" pitchFamily="34" charset="0"/>
              <a:buChar char="•"/>
              <a:defRPr/>
            </a:pPr>
            <a:r>
              <a:rPr lang="en-US" sz="2400" dirty="0" smtClean="0"/>
              <a:t>considers all inputs (</a:t>
            </a:r>
            <a:r>
              <a:rPr lang="en-US" sz="2400" dirty="0" smtClean="0">
                <a:solidFill>
                  <a:srgbClr val="00B0F0"/>
                </a:solidFill>
              </a:rPr>
              <a:t>purchased and </a:t>
            </a:r>
            <a:r>
              <a:rPr lang="en-US" sz="2400" dirty="0" err="1" smtClean="0">
                <a:solidFill>
                  <a:srgbClr val="00B0F0"/>
                </a:solidFill>
              </a:rPr>
              <a:t>nonpurchased</a:t>
            </a:r>
            <a:r>
              <a:rPr lang="en-US" sz="2400" dirty="0" smtClean="0"/>
              <a:t>). </a:t>
            </a:r>
          </a:p>
          <a:p>
            <a:pPr eaLnBrk="1" hangingPunct="1">
              <a:buFont typeface="Arial" panose="020B0604020202020204" pitchFamily="34" charset="0"/>
              <a:buChar char="•"/>
              <a:defRPr/>
            </a:pPr>
            <a:r>
              <a:rPr lang="en-US" sz="2400" dirty="0" smtClean="0"/>
              <a:t>Calculating economic costs will be difficult since there are no direct monetary expenses for non-purchased inputs. </a:t>
            </a:r>
          </a:p>
          <a:p>
            <a:pPr eaLnBrk="1" hangingPunct="1">
              <a:buFont typeface="Arial" panose="020B0604020202020204" pitchFamily="34" charset="0"/>
              <a:buChar char="•"/>
              <a:defRPr/>
            </a:pPr>
            <a:r>
              <a:rPr lang="en-US" sz="2400" dirty="0" smtClean="0"/>
              <a:t>The monetary value of these inputs is obtained </a:t>
            </a:r>
            <a:r>
              <a:rPr lang="en-US" sz="2400" dirty="0" smtClean="0">
                <a:solidFill>
                  <a:srgbClr val="00B0F0"/>
                </a:solidFill>
              </a:rPr>
              <a:t>by estimating their opportunity costs in monetary terms. </a:t>
            </a:r>
          </a:p>
          <a:p>
            <a:pPr eaLnBrk="1" hangingPunct="1">
              <a:buFont typeface="Arial" panose="020B0604020202020204" pitchFamily="34" charset="0"/>
              <a:buChar char="•"/>
              <a:defRPr/>
            </a:pPr>
            <a:r>
              <a:rPr lang="en-US" sz="2400" dirty="0" smtClean="0"/>
              <a:t>The estimated monetary cost for non purchased inputs is known as </a:t>
            </a:r>
            <a:r>
              <a:rPr lang="en-US" sz="2400" b="1" dirty="0" smtClean="0">
                <a:solidFill>
                  <a:srgbClr val="00B0F0"/>
                </a:solidFill>
              </a:rPr>
              <a:t>implicit cost. </a:t>
            </a:r>
          </a:p>
          <a:p>
            <a:pPr eaLnBrk="1" hangingPunct="1">
              <a:buFont typeface="Arial" panose="020B0604020202020204" pitchFamily="34" charset="0"/>
              <a:buChar char="•"/>
              <a:defRPr/>
            </a:pPr>
            <a:r>
              <a:rPr lang="en-US" sz="2400" dirty="0"/>
              <a:t>E</a:t>
            </a:r>
            <a:r>
              <a:rPr lang="en-US" sz="2400" dirty="0" smtClean="0"/>
              <a:t>conomic cost is </a:t>
            </a:r>
            <a:r>
              <a:rPr lang="en-US" sz="2400" dirty="0" smtClean="0">
                <a:solidFill>
                  <a:srgbClr val="00B0F0"/>
                </a:solidFill>
              </a:rPr>
              <a:t>the sum of implicit cost and explicit cost</a:t>
            </a:r>
            <a:r>
              <a:rPr lang="en-US" sz="2400" dirty="0" smtClean="0"/>
              <a:t>. </a:t>
            </a:r>
          </a:p>
          <a:p>
            <a:pPr marL="0" indent="0" eaLnBrk="1" hangingPunct="1">
              <a:buFont typeface="Arial" charset="0"/>
              <a:buNone/>
              <a:defRPr/>
            </a:pPr>
            <a:r>
              <a:rPr lang="en-US" sz="2400" dirty="0" smtClean="0"/>
              <a:t>                Economic profit =  Total revenue – Economic cost</a:t>
            </a:r>
          </a:p>
          <a:p>
            <a:pPr marL="0" indent="0" eaLnBrk="1" hangingPunct="1">
              <a:buFont typeface="Arial" charset="0"/>
              <a:buNone/>
              <a:defRPr/>
            </a:pPr>
            <a:r>
              <a:rPr lang="en-US" sz="2400" dirty="0"/>
              <a:t> </a:t>
            </a:r>
            <a:r>
              <a:rPr lang="en-US" sz="2400" dirty="0" smtClean="0"/>
              <a:t>                                                   </a:t>
            </a:r>
            <a:r>
              <a:rPr lang="en-US" sz="2400" dirty="0" smtClean="0">
                <a:solidFill>
                  <a:srgbClr val="00B0F0"/>
                </a:solidFill>
              </a:rPr>
              <a:t>(Explicit cost + Implicit cost)</a:t>
            </a:r>
          </a:p>
          <a:p>
            <a:pPr eaLnBrk="1" hangingPunct="1">
              <a:buFont typeface="Arial" pitchFamily="34" charset="0"/>
              <a:buChar char="•"/>
              <a:defRPr/>
            </a:pPr>
            <a:r>
              <a:rPr lang="en-US" sz="2400" dirty="0" smtClean="0"/>
              <a:t>Economic profit will give </a:t>
            </a:r>
            <a:r>
              <a:rPr lang="en-US" sz="2400" dirty="0" smtClean="0">
                <a:solidFill>
                  <a:srgbClr val="00B0F0"/>
                </a:solidFill>
              </a:rPr>
              <a:t>the real profit of the firm </a:t>
            </a:r>
            <a:r>
              <a:rPr lang="en-US" sz="2400" dirty="0" smtClean="0"/>
              <a:t>since all costs are taken into account. </a:t>
            </a:r>
          </a:p>
          <a:p>
            <a:pPr eaLnBrk="1" hangingPunct="1">
              <a:buFont typeface="Arial" pitchFamily="34" charset="0"/>
              <a:buChar char="•"/>
              <a:defRPr/>
            </a:pPr>
            <a:r>
              <a:rPr lang="en-US" sz="2400" dirty="0" smtClean="0"/>
              <a:t>Accounting profit of a firm will be greater than economic profit by the amount of implicit cost.</a:t>
            </a:r>
          </a:p>
        </p:txBody>
      </p:sp>
      <p:sp>
        <p:nvSpPr>
          <p:cNvPr id="19459" name="Slide Number Placeholder 1"/>
          <p:cNvSpPr>
            <a:spLocks noGrp="1"/>
          </p:cNvSpPr>
          <p:nvPr>
            <p:ph type="sldNum" sz="quarter" idx="12"/>
          </p:nvPr>
        </p:nvSpPr>
        <p:spPr bwMode="auto">
          <a:noFill/>
          <a:ln>
            <a:miter lim="800000"/>
            <a:headEnd/>
            <a:tailEnd/>
          </a:ln>
        </p:spPr>
        <p:txBody>
          <a:bodyPr/>
          <a:lstStyle/>
          <a:p>
            <a:fld id="{F8A74AE1-7733-498A-8342-3140ED4DE31A}" type="slidenum">
              <a:rPr lang="en-US" altLang="en-US"/>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76200" y="76200"/>
            <a:ext cx="9067800" cy="6781800"/>
          </a:xfrm>
        </p:spPr>
        <p:txBody>
          <a:bodyPr/>
          <a:lstStyle/>
          <a:p>
            <a:pPr marL="0" indent="0" algn="ctr" eaLnBrk="1" hangingPunct="1">
              <a:spcAft>
                <a:spcPts val="1000"/>
              </a:spcAft>
              <a:buFont typeface="Arial" charset="0"/>
              <a:buNone/>
              <a:defRPr/>
            </a:pPr>
            <a:r>
              <a:rPr lang="en-US" altLang="en-US" sz="2400" b="1" dirty="0" smtClean="0">
                <a:solidFill>
                  <a:srgbClr val="FF0000"/>
                </a:solidFill>
              </a:rPr>
              <a:t>Total, average and marginal costs in the short run </a:t>
            </a:r>
          </a:p>
          <a:p>
            <a:pPr eaLnBrk="1" hangingPunct="1">
              <a:spcAft>
                <a:spcPts val="1000"/>
              </a:spcAft>
              <a:buFont typeface="Wingdings" pitchFamily="2" charset="2"/>
              <a:buChar char="q"/>
              <a:defRPr/>
            </a:pPr>
            <a:r>
              <a:rPr lang="en-US" altLang="en-US" sz="2400" b="1" dirty="0" smtClean="0">
                <a:solidFill>
                  <a:srgbClr val="FF0000"/>
                </a:solidFill>
              </a:rPr>
              <a:t>A cost function </a:t>
            </a:r>
            <a:r>
              <a:rPr lang="en-US" altLang="en-US" sz="2400" dirty="0" smtClean="0"/>
              <a:t>shows the total cost of producing a given level of output.           </a:t>
            </a:r>
            <a:r>
              <a:rPr lang="en-US" altLang="en-US" sz="2400" dirty="0"/>
              <a:t> </a:t>
            </a:r>
            <a:r>
              <a:rPr lang="en-US" altLang="en-US" sz="2400" dirty="0" smtClean="0"/>
              <a:t>                </a:t>
            </a:r>
            <a:r>
              <a:rPr lang="en-US" altLang="en-US" sz="2400" b="1" dirty="0" smtClean="0">
                <a:solidFill>
                  <a:srgbClr val="FF0000"/>
                </a:solidFill>
              </a:rPr>
              <a:t>C = f (Q), </a:t>
            </a:r>
            <a:r>
              <a:rPr lang="en-US" altLang="en-US" sz="2400" dirty="0" smtClean="0"/>
              <a:t> </a:t>
            </a:r>
          </a:p>
          <a:p>
            <a:pPr marL="0" indent="0" eaLnBrk="1" hangingPunct="1">
              <a:spcAft>
                <a:spcPts val="1000"/>
              </a:spcAft>
              <a:buFont typeface="Arial" charset="0"/>
              <a:buNone/>
              <a:defRPr/>
            </a:pPr>
            <a:r>
              <a:rPr lang="en-US" altLang="en-US" sz="2400" dirty="0" smtClean="0"/>
              <a:t>where C is the total cost of production and Q is level of output.</a:t>
            </a:r>
          </a:p>
          <a:p>
            <a:pPr eaLnBrk="1" hangingPunct="1">
              <a:spcAft>
                <a:spcPts val="1000"/>
              </a:spcAft>
              <a:buFont typeface="Wingdings" pitchFamily="2" charset="2"/>
              <a:buChar char="v"/>
              <a:defRPr/>
            </a:pPr>
            <a:r>
              <a:rPr lang="en-US" altLang="en-US" sz="2400" dirty="0" smtClean="0"/>
              <a:t>In the short run, total cost (TC) can be broken down in to two </a:t>
            </a:r>
          </a:p>
          <a:p>
            <a:pPr marL="514350" indent="-514350" eaLnBrk="1" hangingPunct="1">
              <a:spcAft>
                <a:spcPts val="1000"/>
              </a:spcAft>
              <a:buFont typeface="Arial" charset="0"/>
              <a:buAutoNum type="romanLcParenR"/>
              <a:defRPr/>
            </a:pPr>
            <a:r>
              <a:rPr lang="en-US" altLang="en-US" sz="2400" b="1" dirty="0" smtClean="0">
                <a:solidFill>
                  <a:srgbClr val="FF0000"/>
                </a:solidFill>
              </a:rPr>
              <a:t>Fixed costs </a:t>
            </a:r>
          </a:p>
          <a:p>
            <a:pPr eaLnBrk="1" hangingPunct="1">
              <a:spcAft>
                <a:spcPts val="1000"/>
              </a:spcAft>
              <a:buFont typeface="Arial" pitchFamily="34" charset="0"/>
              <a:buChar char="•"/>
              <a:defRPr/>
            </a:pPr>
            <a:r>
              <a:rPr lang="en-US" altLang="en-US" sz="2400" dirty="0" smtClean="0"/>
              <a:t>are costs which do not vary with the level of output. </a:t>
            </a:r>
          </a:p>
          <a:p>
            <a:pPr eaLnBrk="1" hangingPunct="1">
              <a:spcAft>
                <a:spcPts val="1000"/>
              </a:spcAft>
              <a:buFont typeface="Arial" pitchFamily="34" charset="0"/>
              <a:buChar char="•"/>
              <a:defRPr/>
            </a:pPr>
            <a:r>
              <a:rPr lang="en-US" altLang="en-US" sz="2400" dirty="0" smtClean="0">
                <a:solidFill>
                  <a:srgbClr val="00B0F0"/>
                </a:solidFill>
              </a:rPr>
              <a:t>are unavoidable </a:t>
            </a:r>
            <a:r>
              <a:rPr lang="en-US" altLang="en-US" sz="2400" dirty="0" smtClean="0"/>
              <a:t>regardless of the level of output.</a:t>
            </a:r>
          </a:p>
          <a:p>
            <a:pPr eaLnBrk="1" hangingPunct="1">
              <a:spcAft>
                <a:spcPts val="1000"/>
              </a:spcAft>
              <a:buFont typeface="Arial" pitchFamily="34" charset="0"/>
              <a:buChar char="•"/>
              <a:defRPr/>
            </a:pPr>
            <a:r>
              <a:rPr lang="en-US" altLang="en-US" sz="2400" dirty="0" smtClean="0"/>
              <a:t>The firm can avoid fixed costs only if he/she stops operation (shuts down the business). </a:t>
            </a:r>
          </a:p>
          <a:p>
            <a:pPr eaLnBrk="1" hangingPunct="1">
              <a:spcAft>
                <a:spcPts val="1000"/>
              </a:spcAft>
              <a:buFont typeface="Arial" pitchFamily="34" charset="0"/>
              <a:buChar char="•"/>
              <a:defRPr/>
            </a:pPr>
            <a:r>
              <a:rPr lang="en-US" sz="2400" dirty="0"/>
              <a:t>M</a:t>
            </a:r>
            <a:r>
              <a:rPr lang="en-US" sz="2400" dirty="0" smtClean="0"/>
              <a:t>ay include salaries of administrative staff, expenses for building depreciation  and repairs, expenses for land maintenance and the rent of building used for production. </a:t>
            </a:r>
          </a:p>
          <a:p>
            <a:pPr eaLnBrk="1" hangingPunct="1">
              <a:spcAft>
                <a:spcPts val="1000"/>
              </a:spcAft>
              <a:buFont typeface="Arial" pitchFamily="34" charset="0"/>
              <a:buChar char="•"/>
              <a:defRPr/>
            </a:pPr>
            <a:endParaRPr lang="en-US" altLang="en-US" sz="2400" dirty="0" smtClean="0"/>
          </a:p>
          <a:p>
            <a:pPr marL="0" indent="0" eaLnBrk="1" hangingPunct="1">
              <a:spcAft>
                <a:spcPts val="1000"/>
              </a:spcAft>
              <a:buFont typeface="Arial" charset="0"/>
              <a:buNone/>
              <a:defRPr/>
            </a:pPr>
            <a:r>
              <a:rPr lang="en-US" altLang="en-US" sz="2400" dirty="0" smtClean="0"/>
              <a:t> </a:t>
            </a:r>
          </a:p>
        </p:txBody>
      </p:sp>
      <p:sp>
        <p:nvSpPr>
          <p:cNvPr id="20483" name="Slide Number Placeholder 1"/>
          <p:cNvSpPr>
            <a:spLocks noGrp="1"/>
          </p:cNvSpPr>
          <p:nvPr>
            <p:ph type="sldNum" sz="quarter" idx="12"/>
          </p:nvPr>
        </p:nvSpPr>
        <p:spPr bwMode="auto">
          <a:noFill/>
          <a:ln>
            <a:miter lim="800000"/>
            <a:headEnd/>
            <a:tailEnd/>
          </a:ln>
        </p:spPr>
        <p:txBody>
          <a:bodyPr/>
          <a:lstStyle/>
          <a:p>
            <a:fld id="{34CDE28A-4B4E-4D95-9FAE-DDE050A865A8}" type="slidenum">
              <a:rPr lang="en-US" altLang="en-US"/>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2400" b="1" smtClean="0">
                <a:solidFill>
                  <a:srgbClr val="FF0000"/>
                </a:solidFill>
                <a:latin typeface="Garamond" pitchFamily="18" charset="0"/>
              </a:rPr>
              <a:t>Chapter objectives</a:t>
            </a:r>
            <a:br>
              <a:rPr lang="en-US" sz="2400" b="1" smtClean="0">
                <a:solidFill>
                  <a:srgbClr val="FF0000"/>
                </a:solidFill>
                <a:latin typeface="Garamond" pitchFamily="18" charset="0"/>
              </a:rPr>
            </a:br>
            <a:endParaRPr lang="en-US" sz="2400" smtClean="0">
              <a:solidFill>
                <a:srgbClr val="FF0000"/>
              </a:solidFill>
              <a:latin typeface="Garamond" pitchFamily="18" charset="0"/>
            </a:endParaRPr>
          </a:p>
        </p:txBody>
      </p:sp>
      <p:sp>
        <p:nvSpPr>
          <p:cNvPr id="3075" name="Content Placeholder 2"/>
          <p:cNvSpPr>
            <a:spLocks noGrp="1"/>
          </p:cNvSpPr>
          <p:nvPr>
            <p:ph idx="1"/>
          </p:nvPr>
        </p:nvSpPr>
        <p:spPr>
          <a:xfrm>
            <a:off x="152400" y="990600"/>
            <a:ext cx="8839200" cy="5638800"/>
          </a:xfrm>
        </p:spPr>
        <p:txBody>
          <a:bodyPr/>
          <a:lstStyle/>
          <a:p>
            <a:pPr>
              <a:spcAft>
                <a:spcPts val="1000"/>
              </a:spcAft>
              <a:buFont typeface="Wingdings" pitchFamily="2" charset="2"/>
              <a:buChar char="q"/>
            </a:pPr>
            <a:r>
              <a:rPr lang="en-US" sz="2400" smtClean="0"/>
              <a:t>you will be able to:</a:t>
            </a:r>
          </a:p>
          <a:p>
            <a:pPr>
              <a:spcAft>
                <a:spcPts val="1000"/>
              </a:spcAft>
            </a:pPr>
            <a:r>
              <a:rPr lang="en-US" sz="2400" smtClean="0"/>
              <a:t>define production and production function</a:t>
            </a:r>
          </a:p>
          <a:p>
            <a:pPr>
              <a:spcAft>
                <a:spcPts val="1000"/>
              </a:spcAft>
            </a:pPr>
            <a:r>
              <a:rPr lang="en-US" sz="2400" smtClean="0"/>
              <a:t>differentiate between fixed and variable inputs</a:t>
            </a:r>
          </a:p>
          <a:p>
            <a:pPr>
              <a:spcAft>
                <a:spcPts val="1000"/>
              </a:spcAft>
            </a:pPr>
            <a:r>
              <a:rPr lang="en-US" sz="2400" smtClean="0"/>
              <a:t>describe short run total product, average product and marginal product</a:t>
            </a:r>
          </a:p>
          <a:p>
            <a:pPr>
              <a:spcAft>
                <a:spcPts val="1000"/>
              </a:spcAft>
            </a:pPr>
            <a:r>
              <a:rPr lang="en-US" sz="2400" smtClean="0"/>
              <a:t>compare and contrast the three stages of production in the short run</a:t>
            </a:r>
          </a:p>
          <a:p>
            <a:pPr>
              <a:spcAft>
                <a:spcPts val="1000"/>
              </a:spcAft>
            </a:pPr>
            <a:r>
              <a:rPr lang="en-US" sz="2400" smtClean="0"/>
              <a:t>explain the difference between accounting cost and economic cost</a:t>
            </a:r>
          </a:p>
          <a:p>
            <a:pPr>
              <a:spcAft>
                <a:spcPts val="1000"/>
              </a:spcAft>
            </a:pPr>
            <a:r>
              <a:rPr lang="en-US" sz="2400" smtClean="0"/>
              <a:t>describe total cost, average cost and marginal cost functions</a:t>
            </a:r>
          </a:p>
          <a:p>
            <a:pPr>
              <a:spcAft>
                <a:spcPts val="1000"/>
              </a:spcAft>
            </a:pPr>
            <a:r>
              <a:rPr lang="en-US" sz="2400" smtClean="0"/>
              <a:t>explain the relationship between short run production functions and short run cost functions</a:t>
            </a:r>
          </a:p>
        </p:txBody>
      </p:sp>
      <p:sp>
        <p:nvSpPr>
          <p:cNvPr id="3076" name="Slide Number Placeholder 3"/>
          <p:cNvSpPr>
            <a:spLocks noGrp="1"/>
          </p:cNvSpPr>
          <p:nvPr>
            <p:ph type="sldNum" sz="quarter" idx="12"/>
          </p:nvPr>
        </p:nvSpPr>
        <p:spPr bwMode="auto">
          <a:noFill/>
          <a:ln>
            <a:miter lim="800000"/>
            <a:headEnd/>
            <a:tailEnd/>
          </a:ln>
        </p:spPr>
        <p:txBody>
          <a:bodyPr/>
          <a:lstStyle/>
          <a:p>
            <a:fld id="{5EE0F583-F7D7-454E-A050-3F0AABDA533B}" type="slidenum">
              <a:rPr lang="en-US" altLang="en-US"/>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067800" cy="6400800"/>
          </a:xfrm>
        </p:spPr>
        <p:txBody>
          <a:bodyPr/>
          <a:lstStyle/>
          <a:p>
            <a:pPr marL="0" indent="0" eaLnBrk="1" hangingPunct="1">
              <a:buFont typeface="Arial" charset="0"/>
              <a:buNone/>
              <a:defRPr/>
            </a:pPr>
            <a:r>
              <a:rPr lang="en-US" sz="2400" b="1" dirty="0" smtClean="0">
                <a:solidFill>
                  <a:srgbClr val="00B0F0"/>
                </a:solidFill>
              </a:rPr>
              <a:t>ii) </a:t>
            </a:r>
            <a:r>
              <a:rPr lang="en-US" sz="2400" b="1" dirty="0" smtClean="0">
                <a:solidFill>
                  <a:srgbClr val="FF0000"/>
                </a:solidFill>
              </a:rPr>
              <a:t>Variable costs</a:t>
            </a:r>
          </a:p>
          <a:p>
            <a:pPr eaLnBrk="1" hangingPunct="1">
              <a:buFont typeface="Arial" pitchFamily="34" charset="0"/>
              <a:buChar char="•"/>
              <a:defRPr/>
            </a:pPr>
            <a:r>
              <a:rPr lang="en-US" sz="2400" dirty="0" smtClean="0">
                <a:solidFill>
                  <a:srgbClr val="00B0F0"/>
                </a:solidFill>
              </a:rPr>
              <a:t>costs which directly vary with the level of output</a:t>
            </a:r>
            <a:r>
              <a:rPr lang="en-US" sz="2400" dirty="0" smtClean="0"/>
              <a:t>.  </a:t>
            </a:r>
          </a:p>
          <a:p>
            <a:pPr marL="0" indent="0" eaLnBrk="1" hangingPunct="1">
              <a:buFont typeface="Arial" charset="0"/>
              <a:buNone/>
              <a:defRPr/>
            </a:pPr>
            <a:endParaRPr lang="en-US" sz="2400" dirty="0" smtClean="0"/>
          </a:p>
          <a:p>
            <a:pPr eaLnBrk="1" hangingPunct="1">
              <a:defRPr/>
            </a:pPr>
            <a:r>
              <a:rPr lang="en-US" sz="2400" dirty="0"/>
              <a:t>I</a:t>
            </a:r>
            <a:r>
              <a:rPr lang="en-US" sz="2400" dirty="0" smtClean="0"/>
              <a:t>f the firm produces </a:t>
            </a:r>
            <a:r>
              <a:rPr lang="en-US" sz="2400" dirty="0" smtClean="0">
                <a:solidFill>
                  <a:srgbClr val="00B0F0"/>
                </a:solidFill>
              </a:rPr>
              <a:t>zero output, the variable cost is zero</a:t>
            </a:r>
            <a:r>
              <a:rPr lang="en-US" sz="2400" dirty="0" smtClean="0"/>
              <a:t>.</a:t>
            </a:r>
          </a:p>
          <a:p>
            <a:pPr marL="0" indent="0" eaLnBrk="1" hangingPunct="1">
              <a:buFont typeface="Arial" charset="0"/>
              <a:buNone/>
              <a:defRPr/>
            </a:pPr>
            <a:r>
              <a:rPr lang="en-US" sz="2400" dirty="0" smtClean="0"/>
              <a:t> </a:t>
            </a:r>
          </a:p>
          <a:p>
            <a:pPr eaLnBrk="1" hangingPunct="1">
              <a:defRPr/>
            </a:pPr>
            <a:r>
              <a:rPr lang="en-US" sz="2400" dirty="0" smtClean="0"/>
              <a:t>may include the cost of raw materials, the cost of direct </a:t>
            </a:r>
            <a:r>
              <a:rPr lang="en-US" sz="2400" dirty="0" err="1" smtClean="0"/>
              <a:t>labour</a:t>
            </a:r>
            <a:r>
              <a:rPr lang="en-US" sz="2400" dirty="0" smtClean="0"/>
              <a:t> and the running expenses of fuel, water, electricity, </a:t>
            </a:r>
            <a:r>
              <a:rPr lang="en-US" sz="2400" dirty="0" err="1" smtClean="0"/>
              <a:t>etc</a:t>
            </a:r>
            <a:endParaRPr lang="en-US" sz="2400" dirty="0" smtClean="0"/>
          </a:p>
          <a:p>
            <a:pPr marL="0" indent="0" eaLnBrk="1" hangingPunct="1">
              <a:buFont typeface="Arial" charset="0"/>
              <a:buNone/>
              <a:defRPr/>
            </a:pPr>
            <a:endParaRPr lang="en-US" sz="2400" dirty="0" smtClean="0"/>
          </a:p>
          <a:p>
            <a:pPr eaLnBrk="1" hangingPunct="1">
              <a:buFont typeface="Wingdings" pitchFamily="2" charset="2"/>
              <a:buChar char="q"/>
              <a:defRPr/>
            </a:pPr>
            <a:r>
              <a:rPr lang="en-US" sz="2400" dirty="0"/>
              <a:t>T</a:t>
            </a:r>
            <a:r>
              <a:rPr lang="en-US" sz="2400" dirty="0" smtClean="0"/>
              <a:t>he short run total cost is given by the sum of total fixed cost and total variable cost. </a:t>
            </a:r>
          </a:p>
          <a:p>
            <a:pPr marL="0" indent="0" eaLnBrk="1" hangingPunct="1">
              <a:buFont typeface="Arial" charset="0"/>
              <a:buNone/>
              <a:defRPr/>
            </a:pPr>
            <a:r>
              <a:rPr lang="en-US" sz="2400" dirty="0"/>
              <a:t> </a:t>
            </a:r>
            <a:r>
              <a:rPr lang="en-US" sz="2400" dirty="0" smtClean="0"/>
              <a:t>                                         </a:t>
            </a:r>
            <a:r>
              <a:rPr lang="en-US" sz="2400" b="1" dirty="0" smtClean="0">
                <a:solidFill>
                  <a:srgbClr val="FF0000"/>
                </a:solidFill>
              </a:rPr>
              <a:t>TC = TFC + TVC </a:t>
            </a:r>
          </a:p>
          <a:p>
            <a:pPr eaLnBrk="1" hangingPunct="1">
              <a:defRPr/>
            </a:pPr>
            <a:endParaRPr lang="en-US" sz="2400" dirty="0"/>
          </a:p>
        </p:txBody>
      </p:sp>
      <p:sp>
        <p:nvSpPr>
          <p:cNvPr id="21507" name="Slide Number Placeholder 1"/>
          <p:cNvSpPr>
            <a:spLocks noGrp="1"/>
          </p:cNvSpPr>
          <p:nvPr>
            <p:ph type="sldNum" sz="quarter" idx="12"/>
          </p:nvPr>
        </p:nvSpPr>
        <p:spPr bwMode="auto">
          <a:noFill/>
          <a:ln>
            <a:miter lim="800000"/>
            <a:headEnd/>
            <a:tailEnd/>
          </a:ln>
        </p:spPr>
        <p:txBody>
          <a:bodyPr/>
          <a:lstStyle/>
          <a:p>
            <a:fld id="{45F3A2EF-0EF7-4F1F-866F-6B7EED50D417}" type="slidenum">
              <a:rPr lang="en-US" altLang="en-US"/>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228600" y="152400"/>
            <a:ext cx="8686800" cy="6477000"/>
          </a:xfrm>
        </p:spPr>
        <p:txBody>
          <a:bodyPr/>
          <a:lstStyle/>
          <a:p>
            <a:pPr algn="just" eaLnBrk="1" hangingPunct="1">
              <a:spcAft>
                <a:spcPts val="800"/>
              </a:spcAft>
              <a:buFont typeface="Wingdings" pitchFamily="2" charset="2"/>
              <a:buChar char="§"/>
              <a:defRPr/>
            </a:pPr>
            <a:r>
              <a:rPr lang="en-US" altLang="en-US" sz="2400" dirty="0" smtClean="0"/>
              <a:t>TFC is denoted by a straight line parallel to the output axis. because such costs do not vary with the level of output.</a:t>
            </a:r>
          </a:p>
          <a:p>
            <a:pPr algn="just" eaLnBrk="1" hangingPunct="1">
              <a:spcAft>
                <a:spcPts val="800"/>
              </a:spcAft>
              <a:buFont typeface="Wingdings" pitchFamily="2" charset="2"/>
              <a:buChar char="§"/>
              <a:defRPr/>
            </a:pPr>
            <a:r>
              <a:rPr lang="en-US" altLang="en-US" sz="2400" dirty="0" smtClean="0"/>
              <a:t>TVC has an </a:t>
            </a:r>
            <a:r>
              <a:rPr lang="en-US" altLang="en-US" sz="2400" dirty="0" smtClean="0">
                <a:solidFill>
                  <a:srgbClr val="00B0F0"/>
                </a:solidFill>
              </a:rPr>
              <a:t>inverse S-shape </a:t>
            </a:r>
            <a:r>
              <a:rPr lang="en-US" altLang="en-US" sz="2400" dirty="0" smtClean="0">
                <a:solidFill>
                  <a:schemeClr val="bg1"/>
                </a:solidFill>
              </a:rPr>
              <a:t>which indicates the law of variable proportions in production. </a:t>
            </a:r>
          </a:p>
          <a:p>
            <a:pPr algn="just" eaLnBrk="1" hangingPunct="1">
              <a:spcAft>
                <a:spcPts val="800"/>
              </a:spcAft>
              <a:buFont typeface="Wingdings" pitchFamily="2" charset="2"/>
              <a:buChar char="Ø"/>
              <a:defRPr/>
            </a:pPr>
            <a:r>
              <a:rPr lang="en-US" altLang="en-US" sz="2400" dirty="0" smtClean="0"/>
              <a:t>At the initial stage of production with a given plant, as more of the variable factor is employed, its productivity increases. Hence, the TVC increases at a decreasing rate. </a:t>
            </a:r>
          </a:p>
          <a:p>
            <a:pPr algn="just" eaLnBrk="1" hangingPunct="1">
              <a:spcAft>
                <a:spcPts val="800"/>
              </a:spcAft>
              <a:buFont typeface="Wingdings" pitchFamily="2" charset="2"/>
              <a:buChar char="Ø"/>
              <a:defRPr/>
            </a:pPr>
            <a:r>
              <a:rPr lang="en-US" altLang="en-US" sz="2400" dirty="0" smtClean="0"/>
              <a:t>This continues until the optimal combination of the fixed and variable factor is reached. </a:t>
            </a:r>
          </a:p>
          <a:p>
            <a:pPr algn="just" eaLnBrk="1" hangingPunct="1">
              <a:spcAft>
                <a:spcPts val="800"/>
              </a:spcAft>
              <a:buFont typeface="Wingdings" pitchFamily="2" charset="2"/>
              <a:buChar char="Ø"/>
              <a:defRPr/>
            </a:pPr>
            <a:r>
              <a:rPr lang="en-US" altLang="en-US" sz="2400" dirty="0" smtClean="0"/>
              <a:t>Beyond this point, as increased quantities of the variable factor are combined with the fixed factor, the productivity of the variable factor declines, and the TVC increases at an increasing rate.  </a:t>
            </a:r>
          </a:p>
          <a:p>
            <a:pPr algn="just" eaLnBrk="1" hangingPunct="1">
              <a:spcAft>
                <a:spcPts val="800"/>
              </a:spcAft>
              <a:buFont typeface="Wingdings" pitchFamily="2" charset="2"/>
              <a:buChar char="§"/>
              <a:defRPr/>
            </a:pPr>
            <a:r>
              <a:rPr lang="en-US" altLang="en-US" sz="2400" dirty="0" smtClean="0"/>
              <a:t>TC curve is obtained by </a:t>
            </a:r>
            <a:r>
              <a:rPr lang="en-US" altLang="en-US" sz="2400" dirty="0" smtClean="0">
                <a:solidFill>
                  <a:srgbClr val="00B0F0"/>
                </a:solidFill>
              </a:rPr>
              <a:t>vertically adding TFC and TVC at each level of output. </a:t>
            </a:r>
          </a:p>
          <a:p>
            <a:pPr marL="0" indent="0" algn="just" eaLnBrk="1" hangingPunct="1">
              <a:spcAft>
                <a:spcPts val="800"/>
              </a:spcAft>
              <a:buFont typeface="Arial" charset="0"/>
              <a:buNone/>
              <a:defRPr/>
            </a:pPr>
            <a:endParaRPr lang="en-US" altLang="en-US" sz="2400" dirty="0" smtClean="0"/>
          </a:p>
          <a:p>
            <a:pPr algn="just" eaLnBrk="1" hangingPunct="1">
              <a:spcAft>
                <a:spcPts val="800"/>
              </a:spcAft>
              <a:buFont typeface="Wingdings" pitchFamily="2" charset="2"/>
              <a:buChar char="§"/>
              <a:defRPr/>
            </a:pPr>
            <a:endParaRPr lang="en-US" altLang="en-US" sz="2400" dirty="0" smtClean="0"/>
          </a:p>
        </p:txBody>
      </p:sp>
      <p:sp>
        <p:nvSpPr>
          <p:cNvPr id="22531" name="Slide Number Placeholder 1"/>
          <p:cNvSpPr>
            <a:spLocks noGrp="1"/>
          </p:cNvSpPr>
          <p:nvPr>
            <p:ph type="sldNum" sz="quarter" idx="12"/>
          </p:nvPr>
        </p:nvSpPr>
        <p:spPr bwMode="auto">
          <a:noFill/>
          <a:ln>
            <a:miter lim="800000"/>
            <a:headEnd/>
            <a:tailEnd/>
          </a:ln>
        </p:spPr>
        <p:txBody>
          <a:bodyPr/>
          <a:lstStyle/>
          <a:p>
            <a:fld id="{A74BAF4E-678C-4362-BAC8-44B5D6C4CB43}" type="slidenum">
              <a:rPr lang="en-US" altLang="en-US"/>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152400" y="381000"/>
            <a:ext cx="8534400" cy="6324600"/>
          </a:xfrm>
        </p:spPr>
        <p:txBody>
          <a:bodyPr/>
          <a:lstStyle/>
          <a:p>
            <a:pPr algn="just" eaLnBrk="1" hangingPunct="1">
              <a:spcAft>
                <a:spcPts val="800"/>
              </a:spcAft>
            </a:pPr>
            <a:r>
              <a:rPr lang="en-US" altLang="en-US" sz="2400" smtClean="0">
                <a:solidFill>
                  <a:srgbClr val="00B0F0"/>
                </a:solidFill>
              </a:rPr>
              <a:t>The shape of the TC curve follows the shape of the TVC curve</a:t>
            </a:r>
            <a:r>
              <a:rPr lang="en-US" altLang="en-US" sz="2400" smtClean="0"/>
              <a:t>, i.e. the TC has also </a:t>
            </a:r>
            <a:r>
              <a:rPr lang="en-US" altLang="en-US" sz="2400" smtClean="0">
                <a:solidFill>
                  <a:srgbClr val="00B0F0"/>
                </a:solidFill>
              </a:rPr>
              <a:t>an inverse S-shape. </a:t>
            </a:r>
          </a:p>
          <a:p>
            <a:pPr algn="just" eaLnBrk="1" hangingPunct="1">
              <a:spcAft>
                <a:spcPts val="800"/>
              </a:spcAft>
              <a:buFont typeface="Courier New" pitchFamily="49" charset="0"/>
              <a:buChar char="o"/>
            </a:pPr>
            <a:r>
              <a:rPr lang="en-US" altLang="en-US" sz="2400" smtClean="0"/>
              <a:t>It should be noted that when the level of output is zero, TVC is also zero which implies TC = TFC. </a:t>
            </a:r>
          </a:p>
        </p:txBody>
      </p:sp>
      <p:graphicFrame>
        <p:nvGraphicFramePr>
          <p:cNvPr id="23555" name="Object 3"/>
          <p:cNvGraphicFramePr>
            <a:graphicFrameLocks noChangeAspect="1"/>
          </p:cNvGraphicFramePr>
          <p:nvPr/>
        </p:nvGraphicFramePr>
        <p:xfrm>
          <a:off x="762000" y="1981200"/>
          <a:ext cx="7924800" cy="4572000"/>
        </p:xfrm>
        <a:graphic>
          <a:graphicData uri="http://schemas.openxmlformats.org/presentationml/2006/ole">
            <mc:AlternateContent xmlns:mc="http://schemas.openxmlformats.org/markup-compatibility/2006">
              <mc:Choice xmlns:v="urn:schemas-microsoft-com:vml" Requires="v">
                <p:oleObj spid="_x0000_s23556" name="PDF" r:id="rId3" imgW="0" imgH="0" progId="FoxitReader.Document">
                  <p:embed/>
                </p:oleObj>
              </mc:Choice>
              <mc:Fallback>
                <p:oleObj name="PDF" r:id="rId3" imgW="0" imgH="0" progId="FoxitReader.Document">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81200"/>
                        <a:ext cx="7924800" cy="45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6" name="Slide Number Placeholder 1"/>
          <p:cNvSpPr>
            <a:spLocks noGrp="1"/>
          </p:cNvSpPr>
          <p:nvPr>
            <p:ph type="sldNum" sz="quarter" idx="12"/>
          </p:nvPr>
        </p:nvSpPr>
        <p:spPr bwMode="auto">
          <a:noFill/>
          <a:ln>
            <a:miter lim="800000"/>
            <a:headEnd/>
            <a:tailEnd/>
          </a:ln>
        </p:spPr>
        <p:txBody>
          <a:bodyPr/>
          <a:lstStyle/>
          <a:p>
            <a:fld id="{3DE80126-92FF-4F3D-B448-F1BDC0007670}" type="slidenum">
              <a:rPr lang="en-US" altLang="en-US"/>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686800" cy="6629400"/>
          </a:xfrm>
        </p:spPr>
        <p:txBody>
          <a:bodyPr/>
          <a:lstStyle/>
          <a:p>
            <a:pPr>
              <a:buFont typeface="Wingdings" pitchFamily="2" charset="2"/>
              <a:buChar char="q"/>
              <a:defRPr/>
            </a:pPr>
            <a:r>
              <a:rPr lang="en-US" sz="2400" dirty="0" smtClean="0">
                <a:solidFill>
                  <a:srgbClr val="FF0000"/>
                </a:solidFill>
              </a:rPr>
              <a:t>Per unit costs </a:t>
            </a:r>
          </a:p>
          <a:p>
            <a:pPr>
              <a:buFont typeface="Wingdings" pitchFamily="2" charset="2"/>
              <a:buChar char="Ø"/>
              <a:defRPr/>
            </a:pPr>
            <a:r>
              <a:rPr lang="en-US" sz="2400" dirty="0" smtClean="0">
                <a:solidFill>
                  <a:srgbClr val="00B0F0"/>
                </a:solidFill>
              </a:rPr>
              <a:t>Average fixed cost (AFC) </a:t>
            </a:r>
            <a:r>
              <a:rPr lang="en-US" sz="2400" dirty="0" smtClean="0"/>
              <a:t>-  is total fixed cost per unit of output. </a:t>
            </a:r>
          </a:p>
          <a:p>
            <a:pPr marL="0" indent="0">
              <a:buFont typeface="Arial" charset="0"/>
              <a:buNone/>
              <a:defRPr/>
            </a:pPr>
            <a:r>
              <a:rPr lang="en-US" sz="2400" dirty="0" smtClean="0">
                <a:solidFill>
                  <a:srgbClr val="FF0000"/>
                </a:solidFill>
              </a:rPr>
              <a:t>                           AFC = TFC/ Q </a:t>
            </a:r>
          </a:p>
          <a:p>
            <a:pPr>
              <a:buFont typeface="Arial" pitchFamily="34" charset="0"/>
              <a:buChar char="•"/>
              <a:defRPr/>
            </a:pPr>
            <a:r>
              <a:rPr lang="en-US" sz="2400" dirty="0" smtClean="0">
                <a:solidFill>
                  <a:srgbClr val="00B0F0"/>
                </a:solidFill>
              </a:rPr>
              <a:t>declines </a:t>
            </a:r>
            <a:r>
              <a:rPr lang="en-US" sz="2400" dirty="0">
                <a:solidFill>
                  <a:srgbClr val="00B0F0"/>
                </a:solidFill>
              </a:rPr>
              <a:t>continuously</a:t>
            </a:r>
            <a:r>
              <a:rPr lang="en-US" sz="2400" dirty="0"/>
              <a:t> and approaches both axes asymptotically. </a:t>
            </a:r>
          </a:p>
          <a:p>
            <a:pPr marL="0" indent="0">
              <a:buFont typeface="Arial" charset="0"/>
              <a:buNone/>
              <a:defRPr/>
            </a:pPr>
            <a:endParaRPr lang="en-US" sz="2400" dirty="0" smtClean="0">
              <a:solidFill>
                <a:srgbClr val="FF0000"/>
              </a:solidFill>
            </a:endParaRPr>
          </a:p>
          <a:p>
            <a:pPr>
              <a:buFont typeface="Wingdings" pitchFamily="2" charset="2"/>
              <a:buChar char="Ø"/>
              <a:defRPr/>
            </a:pPr>
            <a:r>
              <a:rPr lang="en-US" sz="2400" dirty="0" smtClean="0">
                <a:solidFill>
                  <a:srgbClr val="00B0F0"/>
                </a:solidFill>
              </a:rPr>
              <a:t>Average variable cost (AVC) </a:t>
            </a:r>
            <a:r>
              <a:rPr lang="en-US" sz="2400" dirty="0" smtClean="0"/>
              <a:t>- is total variable cost per unit of output.</a:t>
            </a:r>
          </a:p>
          <a:p>
            <a:pPr marL="0" indent="0">
              <a:buFont typeface="Arial" charset="0"/>
              <a:buNone/>
              <a:defRPr/>
            </a:pPr>
            <a:r>
              <a:rPr lang="en-US" sz="2400" dirty="0" smtClean="0"/>
              <a:t>                                </a:t>
            </a:r>
            <a:r>
              <a:rPr lang="en-US" sz="2400" dirty="0" smtClean="0">
                <a:solidFill>
                  <a:srgbClr val="FF0000"/>
                </a:solidFill>
              </a:rPr>
              <a:t>AVC = TVC/ Q </a:t>
            </a:r>
          </a:p>
          <a:p>
            <a:pPr>
              <a:buFont typeface="Arial" pitchFamily="34" charset="0"/>
              <a:buChar char="•"/>
              <a:defRPr/>
            </a:pPr>
            <a:r>
              <a:rPr lang="en-US" sz="2400" dirty="0" smtClean="0"/>
              <a:t>has </a:t>
            </a:r>
            <a:r>
              <a:rPr lang="en-US" sz="2400" dirty="0">
                <a:solidFill>
                  <a:srgbClr val="FF0000"/>
                </a:solidFill>
              </a:rPr>
              <a:t>U-shape</a:t>
            </a:r>
            <a:r>
              <a:rPr lang="en-US" sz="2400" dirty="0"/>
              <a:t> </a:t>
            </a:r>
            <a:r>
              <a:rPr lang="en-US" sz="2400" dirty="0" smtClean="0">
                <a:solidFill>
                  <a:srgbClr val="00B0F0"/>
                </a:solidFill>
              </a:rPr>
              <a:t>falls initially, reaches its minimum, and then starts to increase- </a:t>
            </a:r>
            <a:r>
              <a:rPr lang="en-US" sz="2400" dirty="0" smtClean="0"/>
              <a:t>the law of variable proportions.  </a:t>
            </a:r>
          </a:p>
          <a:p>
            <a:pPr marL="0" indent="0">
              <a:buFont typeface="Arial" charset="0"/>
              <a:buNone/>
              <a:defRPr/>
            </a:pPr>
            <a:endParaRPr lang="en-US" sz="2400" dirty="0" smtClean="0"/>
          </a:p>
          <a:p>
            <a:pPr>
              <a:buFont typeface="Wingdings" pitchFamily="2" charset="2"/>
              <a:buChar char="Ø"/>
              <a:defRPr/>
            </a:pPr>
            <a:r>
              <a:rPr lang="en-US" sz="2400" dirty="0" smtClean="0">
                <a:solidFill>
                  <a:srgbClr val="00B0F0"/>
                </a:solidFill>
              </a:rPr>
              <a:t>Average total cost (ATC) </a:t>
            </a:r>
            <a:r>
              <a:rPr lang="en-US" sz="2400" dirty="0" smtClean="0"/>
              <a:t>or simply Average cost (AC) is the total cost per unit of output. </a:t>
            </a:r>
          </a:p>
          <a:p>
            <a:pPr marL="0" indent="0">
              <a:buFont typeface="Arial" charset="0"/>
              <a:buNone/>
              <a:defRPr/>
            </a:pPr>
            <a:r>
              <a:rPr lang="en-US" sz="2400" dirty="0" smtClean="0"/>
              <a:t>                                  </a:t>
            </a:r>
            <a:r>
              <a:rPr lang="en-US" sz="2400" dirty="0" smtClean="0">
                <a:solidFill>
                  <a:srgbClr val="FF0000"/>
                </a:solidFill>
              </a:rPr>
              <a:t>AC = TC/ Q </a:t>
            </a:r>
          </a:p>
          <a:p>
            <a:pPr marL="0" indent="0">
              <a:buFont typeface="Arial" charset="0"/>
              <a:buNone/>
              <a:defRPr/>
            </a:pPr>
            <a:r>
              <a:rPr lang="en-US" sz="2400" dirty="0">
                <a:solidFill>
                  <a:srgbClr val="FF0000"/>
                </a:solidFill>
              </a:rPr>
              <a:t> </a:t>
            </a:r>
            <a:r>
              <a:rPr lang="en-US" sz="2400" dirty="0" smtClean="0">
                <a:solidFill>
                  <a:srgbClr val="FF0000"/>
                </a:solidFill>
              </a:rPr>
              <a:t>   </a:t>
            </a:r>
          </a:p>
        </p:txBody>
      </p:sp>
      <p:sp>
        <p:nvSpPr>
          <p:cNvPr id="24579" name="Slide Number Placeholder 1"/>
          <p:cNvSpPr>
            <a:spLocks noGrp="1"/>
          </p:cNvSpPr>
          <p:nvPr>
            <p:ph type="sldNum" sz="quarter" idx="12"/>
          </p:nvPr>
        </p:nvSpPr>
        <p:spPr bwMode="auto">
          <a:noFill/>
          <a:ln>
            <a:miter lim="800000"/>
            <a:headEnd/>
            <a:tailEnd/>
          </a:ln>
        </p:spPr>
        <p:txBody>
          <a:bodyPr/>
          <a:lstStyle/>
          <a:p>
            <a:fld id="{FE66BEDD-FA40-4EAC-B624-ACDC3B501588}" type="slidenum">
              <a:rPr lang="en-US" altLang="en-US"/>
              <a:pPr/>
              <a:t>23</a:t>
            </a:fld>
            <a:endParaRPr lang="en-US" altLang="en-US"/>
          </a:p>
        </p:txBody>
      </p:sp>
      <p:pic>
        <p:nvPicPr>
          <p:cNvPr id="24580" name="Picture 5"/>
          <p:cNvPicPr>
            <a:picLocks noChangeAspect="1" noChangeArrowheads="1"/>
          </p:cNvPicPr>
          <p:nvPr/>
        </p:nvPicPr>
        <p:blipFill>
          <a:blip r:embed="rId2"/>
          <a:srcRect/>
          <a:stretch>
            <a:fillRect/>
          </a:stretch>
        </p:blipFill>
        <p:spPr bwMode="auto">
          <a:xfrm>
            <a:off x="1752600" y="5943600"/>
            <a:ext cx="3200400" cy="7620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152400" y="304800"/>
            <a:ext cx="8915400" cy="6553200"/>
          </a:xfrm>
        </p:spPr>
        <p:txBody>
          <a:bodyPr/>
          <a:lstStyle/>
          <a:p>
            <a:pPr>
              <a:buFont typeface="Wingdings" pitchFamily="2" charset="2"/>
              <a:buChar char="Ø"/>
              <a:defRPr/>
            </a:pPr>
            <a:r>
              <a:rPr lang="en-US" sz="2400" dirty="0">
                <a:solidFill>
                  <a:srgbClr val="00B0F0"/>
                </a:solidFill>
              </a:rPr>
              <a:t>Marginal Cost (MC)</a:t>
            </a:r>
          </a:p>
          <a:p>
            <a:pPr>
              <a:defRPr/>
            </a:pPr>
            <a:r>
              <a:rPr lang="en-US" sz="2400" dirty="0" smtClean="0"/>
              <a:t>is the </a:t>
            </a:r>
            <a:r>
              <a:rPr lang="en-US" sz="2400" dirty="0">
                <a:solidFill>
                  <a:srgbClr val="00B0F0"/>
                </a:solidFill>
              </a:rPr>
              <a:t>additional cost </a:t>
            </a:r>
            <a:r>
              <a:rPr lang="en-US" sz="2400" dirty="0"/>
              <a:t>that a firm incurs to produce one extra unit </a:t>
            </a:r>
            <a:r>
              <a:rPr lang="en-US" sz="2400" dirty="0" smtClean="0"/>
              <a:t>of output</a:t>
            </a:r>
            <a:r>
              <a:rPr lang="en-US" sz="2400" dirty="0"/>
              <a:t>. </a:t>
            </a:r>
          </a:p>
          <a:p>
            <a:pPr>
              <a:defRPr/>
            </a:pPr>
            <a:r>
              <a:rPr lang="en-US" sz="2400" dirty="0" smtClean="0"/>
              <a:t>It </a:t>
            </a:r>
            <a:r>
              <a:rPr lang="en-US" sz="2400" dirty="0"/>
              <a:t>is the </a:t>
            </a:r>
            <a:r>
              <a:rPr lang="en-US" sz="2400" dirty="0">
                <a:solidFill>
                  <a:srgbClr val="00B0F0"/>
                </a:solidFill>
              </a:rPr>
              <a:t>change in total cost </a:t>
            </a:r>
            <a:r>
              <a:rPr lang="en-US" sz="2400" dirty="0"/>
              <a:t>which results from a unit change in output</a:t>
            </a:r>
            <a:r>
              <a:rPr lang="en-US" sz="2400" dirty="0" smtClean="0"/>
              <a:t>.</a:t>
            </a:r>
          </a:p>
          <a:p>
            <a:pPr marL="0" indent="0">
              <a:buFont typeface="Arial" charset="0"/>
              <a:buNone/>
              <a:defRPr/>
            </a:pPr>
            <a:endParaRPr lang="en-US" altLang="en-US" sz="2400" dirty="0" smtClean="0"/>
          </a:p>
          <a:p>
            <a:pPr>
              <a:buFont typeface="Arial" pitchFamily="34" charset="0"/>
              <a:buChar char="•"/>
              <a:defRPr/>
            </a:pPr>
            <a:endParaRPr lang="en-US" sz="2400" dirty="0" smtClean="0"/>
          </a:p>
          <a:p>
            <a:pPr>
              <a:buFont typeface="Arial" pitchFamily="34" charset="0"/>
              <a:buChar char="•"/>
              <a:defRPr/>
            </a:pPr>
            <a:r>
              <a:rPr lang="en-US" sz="2400" dirty="0" smtClean="0"/>
              <a:t>is </a:t>
            </a:r>
            <a:r>
              <a:rPr lang="en-US" sz="2400" dirty="0"/>
              <a:t>also a </a:t>
            </a:r>
            <a:r>
              <a:rPr lang="en-US" sz="2400" dirty="0">
                <a:solidFill>
                  <a:srgbClr val="00B0F0"/>
                </a:solidFill>
              </a:rPr>
              <a:t>change in TVC </a:t>
            </a:r>
            <a:r>
              <a:rPr lang="en-US" sz="2400" dirty="0"/>
              <a:t>with respect to a unit change in the level of </a:t>
            </a:r>
            <a:r>
              <a:rPr lang="en-US" sz="2400" dirty="0" smtClean="0"/>
              <a:t>output.</a:t>
            </a:r>
          </a:p>
          <a:p>
            <a:pPr marL="0" indent="0">
              <a:buFont typeface="Arial" charset="0"/>
              <a:buNone/>
              <a:defRPr/>
            </a:pPr>
            <a:endParaRPr lang="en-US" sz="2400" dirty="0"/>
          </a:p>
          <a:p>
            <a:pPr>
              <a:buFont typeface="Arial" pitchFamily="34" charset="0"/>
              <a:buChar char="•"/>
              <a:defRPr/>
            </a:pPr>
            <a:endParaRPr lang="en-US" sz="2400" dirty="0" smtClean="0"/>
          </a:p>
          <a:p>
            <a:pPr>
              <a:buFont typeface="Arial" pitchFamily="34" charset="0"/>
              <a:buChar char="•"/>
              <a:defRPr/>
            </a:pPr>
            <a:r>
              <a:rPr lang="en-US" sz="2400" dirty="0" smtClean="0"/>
              <a:t>is </a:t>
            </a:r>
            <a:r>
              <a:rPr lang="en-US" sz="2400" dirty="0" smtClean="0">
                <a:solidFill>
                  <a:srgbClr val="00B0F0"/>
                </a:solidFill>
              </a:rPr>
              <a:t>the slope of TC function</a:t>
            </a:r>
            <a:endParaRPr lang="en-US" sz="2400" dirty="0" smtClean="0"/>
          </a:p>
          <a:p>
            <a:pPr>
              <a:buFont typeface="Arial" pitchFamily="34" charset="0"/>
              <a:buChar char="•"/>
              <a:defRPr/>
            </a:pPr>
            <a:r>
              <a:rPr lang="en-US" altLang="en-US" sz="2400" dirty="0" smtClean="0">
                <a:solidFill>
                  <a:srgbClr val="00B0F0"/>
                </a:solidFill>
              </a:rPr>
              <a:t>U shaped</a:t>
            </a:r>
            <a:r>
              <a:rPr lang="en-US" altLang="en-US" sz="2400" dirty="0"/>
              <a:t>-</a:t>
            </a:r>
            <a:r>
              <a:rPr lang="en-US" altLang="en-US" sz="2400" dirty="0" smtClean="0"/>
              <a:t>initially decreases, reaches its minimum and then starts to rise-the law of variable proportions. </a:t>
            </a:r>
          </a:p>
        </p:txBody>
      </p:sp>
      <p:sp>
        <p:nvSpPr>
          <p:cNvPr id="25603" name="Slide Number Placeholder 1"/>
          <p:cNvSpPr>
            <a:spLocks noGrp="1"/>
          </p:cNvSpPr>
          <p:nvPr>
            <p:ph type="sldNum" sz="quarter" idx="12"/>
          </p:nvPr>
        </p:nvSpPr>
        <p:spPr bwMode="auto">
          <a:noFill/>
          <a:ln>
            <a:miter lim="800000"/>
            <a:headEnd/>
            <a:tailEnd/>
          </a:ln>
        </p:spPr>
        <p:txBody>
          <a:bodyPr/>
          <a:lstStyle/>
          <a:p>
            <a:fld id="{9A80642F-9A56-4AFB-8E01-941CCB214411}" type="slidenum">
              <a:rPr lang="en-US" altLang="en-US"/>
              <a:pPr/>
              <a:t>24</a:t>
            </a:fld>
            <a:endParaRPr lang="en-US" altLang="en-US"/>
          </a:p>
        </p:txBody>
      </p:sp>
      <p:pic>
        <p:nvPicPr>
          <p:cNvPr id="25604" name="Picture 6"/>
          <p:cNvPicPr>
            <a:picLocks noChangeAspect="1" noChangeArrowheads="1"/>
          </p:cNvPicPr>
          <p:nvPr/>
        </p:nvPicPr>
        <p:blipFill>
          <a:blip r:embed="rId2"/>
          <a:srcRect/>
          <a:stretch>
            <a:fillRect/>
          </a:stretch>
        </p:blipFill>
        <p:spPr bwMode="auto">
          <a:xfrm>
            <a:off x="2209800" y="2133600"/>
            <a:ext cx="1752600" cy="838200"/>
          </a:xfrm>
          <a:prstGeom prst="rect">
            <a:avLst/>
          </a:prstGeom>
          <a:noFill/>
          <a:ln w="9525">
            <a:noFill/>
            <a:miter lim="800000"/>
            <a:headEnd/>
            <a:tailEnd/>
          </a:ln>
          <a:effectLst/>
        </p:spPr>
      </p:pic>
      <p:pic>
        <p:nvPicPr>
          <p:cNvPr id="25605" name="Picture 7"/>
          <p:cNvPicPr>
            <a:picLocks noChangeAspect="1" noChangeArrowheads="1"/>
          </p:cNvPicPr>
          <p:nvPr/>
        </p:nvPicPr>
        <p:blipFill>
          <a:blip r:embed="rId3"/>
          <a:srcRect/>
          <a:stretch>
            <a:fillRect/>
          </a:stretch>
        </p:blipFill>
        <p:spPr bwMode="auto">
          <a:xfrm>
            <a:off x="1638300" y="3810000"/>
            <a:ext cx="3505200" cy="11430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152400" y="152400"/>
            <a:ext cx="8763000" cy="6477000"/>
          </a:xfrm>
        </p:spPr>
        <p:txBody>
          <a:bodyPr/>
          <a:lstStyle/>
          <a:p>
            <a:pPr marL="0" indent="0">
              <a:buFont typeface="Arial" charset="0"/>
              <a:buNone/>
              <a:defRPr/>
            </a:pPr>
            <a:endParaRPr lang="en-US" altLang="en-US" sz="2400" dirty="0" smtClean="0">
              <a:latin typeface="Garamond" pitchFamily="18" charset="0"/>
            </a:endParaRPr>
          </a:p>
          <a:p>
            <a:pPr marL="0" indent="0">
              <a:buFont typeface="Arial" charset="0"/>
              <a:buNone/>
              <a:defRPr/>
            </a:pPr>
            <a:endParaRPr lang="en-US" altLang="en-US" sz="2400" dirty="0">
              <a:latin typeface="Garamond" pitchFamily="18" charset="0"/>
            </a:endParaRPr>
          </a:p>
          <a:p>
            <a:pPr marL="0" indent="0">
              <a:buFont typeface="Arial" charset="0"/>
              <a:buNone/>
              <a:defRPr/>
            </a:pPr>
            <a:endParaRPr lang="en-US" altLang="en-US" sz="2400" dirty="0" smtClean="0">
              <a:latin typeface="Garamond" pitchFamily="18" charset="0"/>
            </a:endParaRPr>
          </a:p>
          <a:p>
            <a:pPr marL="0" indent="0">
              <a:buFont typeface="Arial" charset="0"/>
              <a:buNone/>
              <a:defRPr/>
            </a:pPr>
            <a:endParaRPr lang="en-US" altLang="en-US" sz="2400" dirty="0">
              <a:latin typeface="Garamond" pitchFamily="18" charset="0"/>
            </a:endParaRPr>
          </a:p>
          <a:p>
            <a:pPr marL="0" indent="0">
              <a:buFont typeface="Arial" charset="0"/>
              <a:buNone/>
              <a:defRPr/>
            </a:pPr>
            <a:endParaRPr lang="en-US" altLang="en-US" sz="2400" dirty="0" smtClean="0">
              <a:latin typeface="Garamond" pitchFamily="18" charset="0"/>
            </a:endParaRPr>
          </a:p>
          <a:p>
            <a:pPr marL="0" indent="0">
              <a:buFont typeface="Arial" charset="0"/>
              <a:buNone/>
              <a:defRPr/>
            </a:pPr>
            <a:endParaRPr lang="en-US" altLang="en-US" sz="2400" dirty="0">
              <a:latin typeface="Garamond" pitchFamily="18" charset="0"/>
            </a:endParaRPr>
          </a:p>
          <a:p>
            <a:pPr marL="0" indent="0">
              <a:buFont typeface="Arial" charset="0"/>
              <a:buNone/>
              <a:defRPr/>
            </a:pPr>
            <a:endParaRPr lang="en-US" altLang="en-US" sz="2400" dirty="0" smtClean="0">
              <a:latin typeface="Garamond" pitchFamily="18" charset="0"/>
            </a:endParaRPr>
          </a:p>
          <a:p>
            <a:pPr marL="0" indent="0">
              <a:buFont typeface="Arial" charset="0"/>
              <a:buNone/>
              <a:defRPr/>
            </a:pPr>
            <a:endParaRPr lang="en-US" altLang="en-US" sz="2400" dirty="0">
              <a:latin typeface="Garamond" pitchFamily="18" charset="0"/>
            </a:endParaRPr>
          </a:p>
          <a:p>
            <a:pPr marL="0" indent="0">
              <a:buFont typeface="Arial" charset="0"/>
              <a:buNone/>
              <a:defRPr/>
            </a:pPr>
            <a:endParaRPr lang="en-US" altLang="en-US" sz="2400" dirty="0">
              <a:latin typeface="Garamond" pitchFamily="18" charset="0"/>
            </a:endParaRPr>
          </a:p>
          <a:p>
            <a:pPr>
              <a:defRPr/>
            </a:pPr>
            <a:r>
              <a:rPr lang="en-US" sz="2400" dirty="0" smtClean="0"/>
              <a:t>AVC </a:t>
            </a:r>
            <a:r>
              <a:rPr lang="en-US" sz="2400" dirty="0"/>
              <a:t>curve reaches its minimum point at Q1 level of output and </a:t>
            </a:r>
            <a:r>
              <a:rPr lang="en-US" sz="2400" dirty="0" smtClean="0"/>
              <a:t>AC reaches </a:t>
            </a:r>
            <a:r>
              <a:rPr lang="en-US" sz="2400" dirty="0"/>
              <a:t>its minimum point at </a:t>
            </a:r>
            <a:r>
              <a:rPr lang="en-US" sz="2400" dirty="0" smtClean="0"/>
              <a:t>Q2. </a:t>
            </a:r>
          </a:p>
          <a:p>
            <a:pPr>
              <a:defRPr/>
            </a:pPr>
            <a:r>
              <a:rPr lang="en-US" sz="2400" dirty="0" smtClean="0"/>
              <a:t>The </a:t>
            </a:r>
            <a:r>
              <a:rPr lang="en-US" sz="2400" dirty="0"/>
              <a:t>vertical distance between AC and </a:t>
            </a:r>
            <a:r>
              <a:rPr lang="en-US" sz="2400" dirty="0" smtClean="0"/>
              <a:t>AVC i.e. AFC </a:t>
            </a:r>
            <a:r>
              <a:rPr lang="en-US" sz="2400" dirty="0"/>
              <a:t>decreases continuously as output increases. </a:t>
            </a:r>
            <a:endParaRPr lang="en-US" sz="2400" dirty="0" smtClean="0"/>
          </a:p>
          <a:p>
            <a:pPr>
              <a:defRPr/>
            </a:pPr>
            <a:r>
              <a:rPr lang="en-US" sz="2400" dirty="0" smtClean="0"/>
              <a:t>MC curve passes </a:t>
            </a:r>
            <a:r>
              <a:rPr lang="en-US" sz="2400" dirty="0"/>
              <a:t>through the minimum points of both AVC and AC curves.</a:t>
            </a:r>
            <a:endParaRPr lang="en-US" altLang="en-US" sz="2400" dirty="0" smtClean="0">
              <a:latin typeface="Garamond" pitchFamily="18" charset="0"/>
            </a:endParaRPr>
          </a:p>
        </p:txBody>
      </p:sp>
      <p:sp>
        <p:nvSpPr>
          <p:cNvPr id="26627" name="Slide Number Placeholder 1"/>
          <p:cNvSpPr>
            <a:spLocks noGrp="1"/>
          </p:cNvSpPr>
          <p:nvPr>
            <p:ph type="sldNum" sz="quarter" idx="12"/>
          </p:nvPr>
        </p:nvSpPr>
        <p:spPr bwMode="auto">
          <a:noFill/>
          <a:ln>
            <a:miter lim="800000"/>
            <a:headEnd/>
            <a:tailEnd/>
          </a:ln>
        </p:spPr>
        <p:txBody>
          <a:bodyPr/>
          <a:lstStyle/>
          <a:p>
            <a:fld id="{AF677A77-A8BF-4247-BB5F-8D1182935E27}" type="slidenum">
              <a:rPr lang="en-US" altLang="en-US"/>
              <a:pPr/>
              <a:t>25</a:t>
            </a:fld>
            <a:endParaRPr lang="en-US" altLang="en-US"/>
          </a:p>
        </p:txBody>
      </p:sp>
      <p:pic>
        <p:nvPicPr>
          <p:cNvPr id="26628" name="Picture 6"/>
          <p:cNvPicPr>
            <a:picLocks noChangeAspect="1" noChangeArrowheads="1"/>
          </p:cNvPicPr>
          <p:nvPr/>
        </p:nvPicPr>
        <p:blipFill>
          <a:blip r:embed="rId2"/>
          <a:srcRect/>
          <a:stretch>
            <a:fillRect/>
          </a:stretch>
        </p:blipFill>
        <p:spPr bwMode="auto">
          <a:xfrm>
            <a:off x="1371600" y="304800"/>
            <a:ext cx="5410200" cy="37338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9067800" cy="6324600"/>
          </a:xfrm>
        </p:spPr>
        <p:txBody>
          <a:bodyPr/>
          <a:lstStyle/>
          <a:p>
            <a:pPr>
              <a:buFont typeface="Wingdings" pitchFamily="2" charset="2"/>
              <a:buChar char="q"/>
              <a:defRPr/>
            </a:pPr>
            <a:r>
              <a:rPr lang="en-US" sz="2400" dirty="0" smtClean="0"/>
              <a:t>Example: </a:t>
            </a:r>
          </a:p>
          <a:p>
            <a:pPr marL="0" indent="0">
              <a:buFont typeface="Arial" charset="0"/>
              <a:buNone/>
              <a:defRPr/>
            </a:pPr>
            <a:r>
              <a:rPr lang="en-US" sz="2400" dirty="0" smtClean="0"/>
              <a:t>Suppose the short run cost function of a firm is given by: </a:t>
            </a:r>
          </a:p>
          <a:p>
            <a:pPr marL="0" indent="0">
              <a:buFont typeface="Arial" charset="0"/>
              <a:buNone/>
              <a:defRPr/>
            </a:pPr>
            <a:r>
              <a:rPr lang="en-US" sz="2400" dirty="0"/>
              <a:t> </a:t>
            </a:r>
            <a:r>
              <a:rPr lang="en-US" sz="2400" dirty="0" smtClean="0"/>
              <a:t>                   TC=2Q</a:t>
            </a:r>
            <a:r>
              <a:rPr lang="en-US" sz="2400" baseline="30000" dirty="0" smtClean="0"/>
              <a:t>3</a:t>
            </a:r>
            <a:r>
              <a:rPr lang="en-US" sz="2400" dirty="0" smtClean="0"/>
              <a:t> </a:t>
            </a:r>
            <a:r>
              <a:rPr lang="en-US" sz="2400" dirty="0"/>
              <a:t>–2Q</a:t>
            </a:r>
            <a:r>
              <a:rPr lang="en-US" sz="2400" baseline="30000" dirty="0"/>
              <a:t>2</a:t>
            </a:r>
            <a:r>
              <a:rPr lang="en-US" sz="2400" dirty="0"/>
              <a:t> + Q + </a:t>
            </a:r>
            <a:r>
              <a:rPr lang="en-US" sz="2400" dirty="0" smtClean="0"/>
              <a:t>10</a:t>
            </a:r>
            <a:endParaRPr lang="en-US" sz="2400" dirty="0"/>
          </a:p>
          <a:p>
            <a:pPr marL="514350" indent="-514350">
              <a:buFont typeface="Arial" charset="0"/>
              <a:buAutoNum type="alphaLcParenR"/>
              <a:defRPr/>
            </a:pPr>
            <a:r>
              <a:rPr lang="en-US" sz="2400" dirty="0" smtClean="0"/>
              <a:t>Find the expression of TFC &amp; TVC </a:t>
            </a:r>
          </a:p>
          <a:p>
            <a:pPr marL="514350" indent="-514350">
              <a:buFont typeface="Arial" charset="0"/>
              <a:buAutoNum type="alphaLcParenR"/>
              <a:defRPr/>
            </a:pPr>
            <a:r>
              <a:rPr lang="en-US" sz="2400" dirty="0" smtClean="0"/>
              <a:t>Derive the expressions of AFC, AVC, AC and MC </a:t>
            </a:r>
          </a:p>
          <a:p>
            <a:pPr marL="514350" indent="-514350">
              <a:buFont typeface="Arial" charset="0"/>
              <a:buAutoNum type="alphaLcParenR"/>
              <a:defRPr/>
            </a:pPr>
            <a:r>
              <a:rPr lang="en-US" sz="2400" dirty="0" smtClean="0"/>
              <a:t>Find the levels of output that minimize MC and AVC and then find the minimum values of MC and AVC </a:t>
            </a:r>
          </a:p>
          <a:p>
            <a:pPr marL="0" indent="0">
              <a:buFont typeface="Arial" charset="0"/>
              <a:buNone/>
              <a:defRPr/>
            </a:pPr>
            <a:endParaRPr lang="en-US" sz="2400" dirty="0"/>
          </a:p>
        </p:txBody>
      </p:sp>
      <p:sp>
        <p:nvSpPr>
          <p:cNvPr id="27651" name="Slide Number Placeholder 1"/>
          <p:cNvSpPr>
            <a:spLocks noGrp="1"/>
          </p:cNvSpPr>
          <p:nvPr>
            <p:ph type="sldNum" sz="quarter" idx="12"/>
          </p:nvPr>
        </p:nvSpPr>
        <p:spPr bwMode="auto">
          <a:noFill/>
          <a:ln>
            <a:miter lim="800000"/>
            <a:headEnd/>
            <a:tailEnd/>
          </a:ln>
        </p:spPr>
        <p:txBody>
          <a:bodyPr/>
          <a:lstStyle/>
          <a:p>
            <a:fld id="{321069D4-41B6-4C32-AC46-B473A142719B}" type="slidenum">
              <a:rPr lang="en-US" altLang="en-US"/>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28600" y="76200"/>
            <a:ext cx="8915400" cy="609600"/>
          </a:xfrm>
        </p:spPr>
        <p:txBody>
          <a:bodyPr/>
          <a:lstStyle/>
          <a:p>
            <a:pPr algn="l"/>
            <a:r>
              <a:rPr lang="en-US" altLang="en-US" sz="2400" b="1" smtClean="0">
                <a:solidFill>
                  <a:srgbClr val="C00000"/>
                </a:solidFill>
                <a:latin typeface="Garamond" pitchFamily="18" charset="0"/>
              </a:rPr>
              <a:t>4.3 The relationship between short run production and cost curves </a:t>
            </a:r>
          </a:p>
        </p:txBody>
      </p:sp>
      <p:sp>
        <p:nvSpPr>
          <p:cNvPr id="30723" name="Content Placeholder 2"/>
          <p:cNvSpPr>
            <a:spLocks noGrp="1"/>
          </p:cNvSpPr>
          <p:nvPr>
            <p:ph idx="1"/>
          </p:nvPr>
        </p:nvSpPr>
        <p:spPr>
          <a:xfrm>
            <a:off x="304800" y="685800"/>
            <a:ext cx="8610600" cy="6019800"/>
          </a:xfrm>
        </p:spPr>
        <p:txBody>
          <a:bodyPr/>
          <a:lstStyle/>
          <a:p>
            <a:pPr>
              <a:buFont typeface="Arial" pitchFamily="34" charset="0"/>
              <a:buChar char="•"/>
              <a:defRPr/>
            </a:pPr>
            <a:r>
              <a:rPr lang="en-US" altLang="en-US" sz="2400" dirty="0" smtClean="0"/>
              <a:t>Suppose a firm in the short run uses </a:t>
            </a:r>
            <a:r>
              <a:rPr lang="en-US" altLang="en-US" sz="2400" dirty="0" err="1" smtClean="0"/>
              <a:t>labour</a:t>
            </a:r>
            <a:r>
              <a:rPr lang="en-US" altLang="en-US" sz="2400" dirty="0" smtClean="0"/>
              <a:t> as a variable input and capital as a fixed input. </a:t>
            </a:r>
          </a:p>
          <a:p>
            <a:pPr>
              <a:buFont typeface="Arial" pitchFamily="34" charset="0"/>
              <a:buChar char="•"/>
              <a:defRPr/>
            </a:pPr>
            <a:r>
              <a:rPr lang="en-US" altLang="en-US" sz="2400" dirty="0" smtClean="0"/>
              <a:t>Let the price of </a:t>
            </a:r>
            <a:r>
              <a:rPr lang="en-US" altLang="en-US" sz="2400" dirty="0" err="1" smtClean="0"/>
              <a:t>labour</a:t>
            </a:r>
            <a:r>
              <a:rPr lang="en-US" altLang="en-US" sz="2400" dirty="0" smtClean="0"/>
              <a:t> be given by </a:t>
            </a:r>
            <a:r>
              <a:rPr lang="en-US" altLang="en-US" sz="2400" dirty="0" smtClean="0">
                <a:solidFill>
                  <a:srgbClr val="00B0F0"/>
                </a:solidFill>
              </a:rPr>
              <a:t>w</a:t>
            </a:r>
            <a:r>
              <a:rPr lang="en-US" altLang="en-US" sz="2400" dirty="0" smtClean="0"/>
              <a:t>, which is constant. </a:t>
            </a:r>
          </a:p>
          <a:p>
            <a:pPr>
              <a:buFont typeface="Arial" pitchFamily="34" charset="0"/>
              <a:buChar char="•"/>
              <a:defRPr/>
            </a:pPr>
            <a:r>
              <a:rPr lang="en-US" altLang="en-US" sz="2400" dirty="0" smtClean="0"/>
              <a:t>Given these conditions, we can derive the relation between </a:t>
            </a:r>
            <a:r>
              <a:rPr lang="en-US" altLang="en-US" sz="2400" dirty="0" smtClean="0">
                <a:solidFill>
                  <a:srgbClr val="00B0F0"/>
                </a:solidFill>
              </a:rPr>
              <a:t>MC and MPL </a:t>
            </a:r>
            <a:r>
              <a:rPr lang="en-US" altLang="en-US" sz="2400" dirty="0" smtClean="0"/>
              <a:t>as well as the relation between </a:t>
            </a:r>
            <a:r>
              <a:rPr lang="en-US" altLang="en-US" sz="2400" dirty="0" smtClean="0">
                <a:solidFill>
                  <a:srgbClr val="00B0F0"/>
                </a:solidFill>
              </a:rPr>
              <a:t>AVC and APL</a:t>
            </a:r>
            <a:r>
              <a:rPr lang="en-US" altLang="en-US" sz="2400" dirty="0" smtClean="0"/>
              <a:t>.</a:t>
            </a:r>
          </a:p>
          <a:p>
            <a:pPr>
              <a:buFont typeface="Arial" pitchFamily="34" charset="0"/>
              <a:buChar char="•"/>
              <a:defRPr/>
            </a:pPr>
            <a:endParaRPr lang="en-US" altLang="en-US" sz="2400" dirty="0"/>
          </a:p>
          <a:p>
            <a:pPr>
              <a:buFont typeface="Arial" pitchFamily="34" charset="0"/>
              <a:buChar char="•"/>
              <a:defRPr/>
            </a:pPr>
            <a:endParaRPr lang="en-US" altLang="en-US" sz="2400" dirty="0" smtClean="0"/>
          </a:p>
          <a:p>
            <a:pPr>
              <a:buFont typeface="Arial" pitchFamily="34" charset="0"/>
              <a:buChar char="•"/>
              <a:defRPr/>
            </a:pPr>
            <a:endParaRPr lang="en-US" altLang="en-US" sz="2400" dirty="0"/>
          </a:p>
          <a:p>
            <a:pPr>
              <a:buFont typeface="Arial" pitchFamily="34" charset="0"/>
              <a:buChar char="•"/>
              <a:defRPr/>
            </a:pPr>
            <a:endParaRPr lang="en-US" altLang="en-US" sz="2400" dirty="0" smtClean="0"/>
          </a:p>
          <a:p>
            <a:pPr>
              <a:buFont typeface="Arial" pitchFamily="34" charset="0"/>
              <a:buChar char="•"/>
              <a:defRPr/>
            </a:pPr>
            <a:endParaRPr lang="en-US" altLang="en-US" sz="2400" dirty="0"/>
          </a:p>
          <a:p>
            <a:pPr>
              <a:buFont typeface="Arial" pitchFamily="34" charset="0"/>
              <a:buChar char="•"/>
              <a:defRPr/>
            </a:pPr>
            <a:endParaRPr lang="en-US" altLang="en-US" sz="2400" dirty="0" smtClean="0"/>
          </a:p>
          <a:p>
            <a:pPr>
              <a:buFont typeface="Arial" pitchFamily="34" charset="0"/>
              <a:buChar char="•"/>
              <a:defRPr/>
            </a:pPr>
            <a:r>
              <a:rPr lang="en-US" sz="2400" dirty="0" smtClean="0"/>
              <a:t>.</a:t>
            </a:r>
            <a:endParaRPr lang="en-US" altLang="en-US" sz="2400" dirty="0" smtClean="0"/>
          </a:p>
          <a:p>
            <a:pPr marL="0" indent="0">
              <a:buFont typeface="Arial" charset="0"/>
              <a:buNone/>
              <a:defRPr/>
            </a:pPr>
            <a:endParaRPr lang="en-US" altLang="en-US" sz="2400" dirty="0" smtClean="0"/>
          </a:p>
        </p:txBody>
      </p:sp>
      <p:graphicFrame>
        <p:nvGraphicFramePr>
          <p:cNvPr id="28676" name="Object 4"/>
          <p:cNvGraphicFramePr>
            <a:graphicFrameLocks noChangeAspect="1"/>
          </p:cNvGraphicFramePr>
          <p:nvPr/>
        </p:nvGraphicFramePr>
        <p:xfrm>
          <a:off x="838200" y="2895600"/>
          <a:ext cx="7162800" cy="2590800"/>
        </p:xfrm>
        <a:graphic>
          <a:graphicData uri="http://schemas.openxmlformats.org/presentationml/2006/ole">
            <mc:AlternateContent xmlns:mc="http://schemas.openxmlformats.org/markup-compatibility/2006">
              <mc:Choice xmlns:v="urn:schemas-microsoft-com:vml" Requires="v">
                <p:oleObj spid="_x0000_s28677" name="PDF" r:id="rId3" imgW="0" imgH="0" progId="FoxitReader.Document">
                  <p:embed/>
                </p:oleObj>
              </mc:Choice>
              <mc:Fallback>
                <p:oleObj name="PDF" r:id="rId3" imgW="0" imgH="0" progId="FoxitReader.Document">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895600"/>
                        <a:ext cx="7162800" cy="259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7" name="Slide Number Placeholder 1"/>
          <p:cNvSpPr>
            <a:spLocks noGrp="1"/>
          </p:cNvSpPr>
          <p:nvPr>
            <p:ph type="sldNum" sz="quarter" idx="12"/>
          </p:nvPr>
        </p:nvSpPr>
        <p:spPr bwMode="auto">
          <a:noFill/>
          <a:ln>
            <a:miter lim="800000"/>
            <a:headEnd/>
            <a:tailEnd/>
          </a:ln>
        </p:spPr>
        <p:txBody>
          <a:bodyPr/>
          <a:lstStyle/>
          <a:p>
            <a:fld id="{8CD1B099-1854-4D5B-808D-E5B4C9E91CBF}" type="slidenum">
              <a:rPr lang="en-US" altLang="en-US"/>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228600" y="152400"/>
            <a:ext cx="8915400" cy="6553200"/>
          </a:xfrm>
        </p:spPr>
        <p:txBody>
          <a:bodyPr/>
          <a:lstStyle/>
          <a:p>
            <a:pPr>
              <a:buFont typeface="Arial" pitchFamily="34" charset="0"/>
              <a:buChar char="•"/>
              <a:defRPr/>
            </a:pPr>
            <a:r>
              <a:rPr lang="en-US" altLang="en-US" sz="2400" dirty="0" smtClean="0"/>
              <a:t>This expression also shows </a:t>
            </a:r>
            <a:r>
              <a:rPr lang="en-US" altLang="en-US" sz="2400" dirty="0" smtClean="0">
                <a:solidFill>
                  <a:srgbClr val="00B0F0"/>
                </a:solidFill>
              </a:rPr>
              <a:t>inverse relation between MC and MPL. </a:t>
            </a:r>
            <a:r>
              <a:rPr lang="en-US" sz="2400" dirty="0" smtClean="0"/>
              <a:t>When initially MPL increases, MC decreases; when MPL is at its maximum, MC must be at a minimum and when finally MPL declines, MC increases</a:t>
            </a:r>
            <a:endParaRPr lang="en-US" altLang="en-US" sz="2400" dirty="0" smtClean="0">
              <a:latin typeface="Garamond" pitchFamily="18" charset="0"/>
            </a:endParaRPr>
          </a:p>
          <a:p>
            <a:pPr marL="0" indent="0">
              <a:buFont typeface="Arial" charset="0"/>
              <a:buNone/>
              <a:defRPr/>
            </a:pPr>
            <a:endParaRPr lang="en-US" altLang="en-US" sz="2400" dirty="0" smtClean="0">
              <a:latin typeface="Garamond" pitchFamily="18" charset="0"/>
            </a:endParaRPr>
          </a:p>
          <a:p>
            <a:pPr marL="0" indent="0">
              <a:buFont typeface="Arial" charset="0"/>
              <a:buNone/>
              <a:defRPr/>
            </a:pPr>
            <a:endParaRPr lang="en-US" altLang="en-US" sz="2400" dirty="0" smtClean="0">
              <a:latin typeface="Garamond" pitchFamily="18" charset="0"/>
            </a:endParaRPr>
          </a:p>
          <a:p>
            <a:pPr marL="0" indent="0">
              <a:buFont typeface="Arial" charset="0"/>
              <a:buNone/>
              <a:defRPr/>
            </a:pPr>
            <a:endParaRPr lang="en-US" altLang="en-US" sz="2400" dirty="0" smtClean="0">
              <a:latin typeface="Garamond" pitchFamily="18" charset="0"/>
            </a:endParaRPr>
          </a:p>
          <a:p>
            <a:pPr marL="0" indent="0">
              <a:buFont typeface="Arial" charset="0"/>
              <a:buNone/>
              <a:defRPr/>
            </a:pPr>
            <a:endParaRPr lang="en-US" altLang="en-US" sz="2400" dirty="0" smtClean="0">
              <a:latin typeface="Garamond" pitchFamily="18" charset="0"/>
            </a:endParaRPr>
          </a:p>
          <a:p>
            <a:pPr marL="0" indent="0">
              <a:buFont typeface="Arial" charset="0"/>
              <a:buNone/>
              <a:defRPr/>
            </a:pPr>
            <a:endParaRPr lang="en-US" altLang="en-US" sz="2400" dirty="0" smtClean="0">
              <a:latin typeface="Garamond" pitchFamily="18" charset="0"/>
            </a:endParaRPr>
          </a:p>
          <a:p>
            <a:pPr marL="0" indent="0">
              <a:buFont typeface="Arial" charset="0"/>
              <a:buNone/>
              <a:defRPr/>
            </a:pPr>
            <a:endParaRPr lang="en-US" altLang="en-US" sz="2400" dirty="0" smtClean="0">
              <a:latin typeface="Garamond" pitchFamily="18" charset="0"/>
            </a:endParaRPr>
          </a:p>
          <a:p>
            <a:pPr>
              <a:buFont typeface="Arial" pitchFamily="34" charset="0"/>
              <a:buChar char="•"/>
              <a:defRPr/>
            </a:pPr>
            <a:r>
              <a:rPr lang="en-US" altLang="en-US" sz="2400" dirty="0" smtClean="0">
                <a:solidFill>
                  <a:srgbClr val="00B0F0"/>
                </a:solidFill>
                <a:latin typeface="Garamond" pitchFamily="18" charset="0"/>
              </a:rPr>
              <a:t>inverse relation between AVC and APL</a:t>
            </a:r>
            <a:r>
              <a:rPr lang="en-US" altLang="en-US" sz="2400" dirty="0" smtClean="0">
                <a:latin typeface="Garamond" pitchFamily="18" charset="0"/>
              </a:rPr>
              <a:t>. </a:t>
            </a:r>
          </a:p>
          <a:p>
            <a:pPr>
              <a:defRPr/>
            </a:pPr>
            <a:r>
              <a:rPr lang="en-US" sz="2400" dirty="0"/>
              <a:t>When APL </a:t>
            </a:r>
            <a:r>
              <a:rPr lang="en-US" sz="2400" dirty="0" smtClean="0"/>
              <a:t>increases, AVC </a:t>
            </a:r>
            <a:r>
              <a:rPr lang="en-US" sz="2400" dirty="0"/>
              <a:t>decreases; when APL is at a maximum, AVC is at a minimum and when finally </a:t>
            </a:r>
            <a:r>
              <a:rPr lang="en-US" sz="2400" dirty="0" smtClean="0"/>
              <a:t>APL declines</a:t>
            </a:r>
            <a:r>
              <a:rPr lang="en-US" sz="2400" dirty="0"/>
              <a:t>, AVC increases.</a:t>
            </a:r>
            <a:endParaRPr lang="en-US" altLang="en-US" sz="2400" dirty="0" smtClean="0">
              <a:latin typeface="Garamond" pitchFamily="18" charset="0"/>
            </a:endParaRPr>
          </a:p>
        </p:txBody>
      </p:sp>
      <p:graphicFrame>
        <p:nvGraphicFramePr>
          <p:cNvPr id="29699" name="Object 3"/>
          <p:cNvGraphicFramePr>
            <a:graphicFrameLocks noChangeAspect="1"/>
          </p:cNvGraphicFramePr>
          <p:nvPr/>
        </p:nvGraphicFramePr>
        <p:xfrm>
          <a:off x="1066800" y="1828800"/>
          <a:ext cx="6172200" cy="2209800"/>
        </p:xfrm>
        <a:graphic>
          <a:graphicData uri="http://schemas.openxmlformats.org/presentationml/2006/ole">
            <mc:AlternateContent xmlns:mc="http://schemas.openxmlformats.org/markup-compatibility/2006">
              <mc:Choice xmlns:v="urn:schemas-microsoft-com:vml" Requires="v">
                <p:oleObj spid="_x0000_s29700" name="PDF" r:id="rId3" imgW="0" imgH="0" progId="FoxitReader.Document">
                  <p:embed/>
                </p:oleObj>
              </mc:Choice>
              <mc:Fallback>
                <p:oleObj name="PDF" r:id="rId3" imgW="0" imgH="0" progId="FoxitReader.Document">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828800"/>
                        <a:ext cx="6172200"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0" name="Slide Number Placeholder 1"/>
          <p:cNvSpPr>
            <a:spLocks noGrp="1"/>
          </p:cNvSpPr>
          <p:nvPr>
            <p:ph type="sldNum" sz="quarter" idx="12"/>
          </p:nvPr>
        </p:nvSpPr>
        <p:spPr bwMode="auto">
          <a:noFill/>
          <a:ln>
            <a:miter lim="800000"/>
            <a:headEnd/>
            <a:tailEnd/>
          </a:ln>
        </p:spPr>
        <p:txBody>
          <a:bodyPr/>
          <a:lstStyle/>
          <a:p>
            <a:fld id="{D66CCF21-D71E-426E-97E6-EA3A4B62AAA7}" type="slidenum">
              <a:rPr lang="en-US" altLang="en-US"/>
              <a:pPr/>
              <a:t>28</a:t>
            </a:fld>
            <a:endParaRPr lang="en-US" altLang="en-US"/>
          </a:p>
        </p:txBody>
      </p:sp>
      <p:pic>
        <p:nvPicPr>
          <p:cNvPr id="29701" name="Picture 6"/>
          <p:cNvPicPr>
            <a:picLocks noChangeAspect="1" noChangeArrowheads="1"/>
          </p:cNvPicPr>
          <p:nvPr/>
        </p:nvPicPr>
        <p:blipFill>
          <a:blip r:embed="rId5"/>
          <a:srcRect/>
          <a:stretch>
            <a:fillRect/>
          </a:stretch>
        </p:blipFill>
        <p:spPr bwMode="auto">
          <a:xfrm>
            <a:off x="2362200" y="2376488"/>
            <a:ext cx="1204913" cy="747712"/>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0" y="76200"/>
            <a:ext cx="9144000" cy="6629400"/>
          </a:xfrm>
        </p:spPr>
        <p:txBody>
          <a:bodyPr/>
          <a:lstStyle/>
          <a:p>
            <a:pPr marL="0" indent="0">
              <a:buFont typeface="Arial" charset="0"/>
              <a:buNone/>
            </a:pPr>
            <a:r>
              <a:rPr lang="en-US" altLang="en-US" smtClean="0"/>
              <a:t>.</a:t>
            </a:r>
          </a:p>
        </p:txBody>
      </p:sp>
      <p:graphicFrame>
        <p:nvGraphicFramePr>
          <p:cNvPr id="30723" name="Object 3"/>
          <p:cNvGraphicFramePr>
            <a:graphicFrameLocks noChangeAspect="1"/>
          </p:cNvGraphicFramePr>
          <p:nvPr/>
        </p:nvGraphicFramePr>
        <p:xfrm>
          <a:off x="304800" y="228600"/>
          <a:ext cx="8610600" cy="6629400"/>
        </p:xfrm>
        <a:graphic>
          <a:graphicData uri="http://schemas.openxmlformats.org/presentationml/2006/ole">
            <mc:AlternateContent xmlns:mc="http://schemas.openxmlformats.org/markup-compatibility/2006">
              <mc:Choice xmlns:v="urn:schemas-microsoft-com:vml" Requires="v">
                <p:oleObj spid="_x0000_s30724" name="PDF" r:id="rId3" imgW="0" imgH="0" progId="FoxitReader.Document">
                  <p:embed/>
                </p:oleObj>
              </mc:Choice>
              <mc:Fallback>
                <p:oleObj name="PDF" r:id="rId3" imgW="0" imgH="0" progId="FoxitReader.Document">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8600"/>
                        <a:ext cx="8610600" cy="662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Slide Number Placeholder 1"/>
          <p:cNvSpPr>
            <a:spLocks noGrp="1"/>
          </p:cNvSpPr>
          <p:nvPr>
            <p:ph type="sldNum" sz="quarter" idx="12"/>
          </p:nvPr>
        </p:nvSpPr>
        <p:spPr bwMode="auto">
          <a:noFill/>
          <a:ln>
            <a:miter lim="800000"/>
            <a:headEnd/>
            <a:tailEnd/>
          </a:ln>
        </p:spPr>
        <p:txBody>
          <a:bodyPr/>
          <a:lstStyle/>
          <a:p>
            <a:fld id="{336831A1-7133-42D5-8EAA-B9F02128A4E3}" type="slidenum">
              <a:rPr lang="en-US" altLang="en-US"/>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rtlCol="0">
            <a:normAutofit fontScale="90000"/>
          </a:bodyPr>
          <a:lstStyle/>
          <a:p>
            <a:pPr algn="l" eaLnBrk="1" fontAlgn="auto" hangingPunct="1">
              <a:spcAft>
                <a:spcPts val="0"/>
              </a:spcAft>
              <a:defRPr/>
            </a:pPr>
            <a:r>
              <a:rPr lang="en-US" sz="2800" b="1" dirty="0">
                <a:solidFill>
                  <a:srgbClr val="FF0000"/>
                </a:solidFill>
              </a:rPr>
              <a:t>4.1 Theory of production in the short run </a:t>
            </a:r>
          </a:p>
        </p:txBody>
      </p:sp>
      <p:sp>
        <p:nvSpPr>
          <p:cNvPr id="4099" name="Content Placeholder 2"/>
          <p:cNvSpPr>
            <a:spLocks noGrp="1"/>
          </p:cNvSpPr>
          <p:nvPr>
            <p:ph idx="1"/>
          </p:nvPr>
        </p:nvSpPr>
        <p:spPr>
          <a:xfrm>
            <a:off x="228600" y="533400"/>
            <a:ext cx="8763000" cy="6172200"/>
          </a:xfrm>
        </p:spPr>
        <p:txBody>
          <a:bodyPr/>
          <a:lstStyle/>
          <a:p>
            <a:pPr eaLnBrk="1" hangingPunct="1">
              <a:buFont typeface="Wingdings" pitchFamily="2" charset="2"/>
              <a:buChar char="q"/>
              <a:defRPr/>
            </a:pPr>
            <a:r>
              <a:rPr lang="en-US" altLang="en-US" sz="2400" b="1" dirty="0" smtClean="0">
                <a:solidFill>
                  <a:srgbClr val="00B0F0"/>
                </a:solidFill>
                <a:latin typeface="+mj-lt"/>
              </a:rPr>
              <a:t>Production</a:t>
            </a:r>
          </a:p>
          <a:p>
            <a:pPr eaLnBrk="1" hangingPunct="1">
              <a:buFont typeface="Arial" pitchFamily="34" charset="0"/>
              <a:buChar char="•"/>
              <a:defRPr/>
            </a:pPr>
            <a:r>
              <a:rPr lang="en-US" altLang="en-US" sz="2400" dirty="0" smtClean="0">
                <a:latin typeface="+mj-lt"/>
              </a:rPr>
              <a:t>is the </a:t>
            </a:r>
            <a:r>
              <a:rPr lang="en-US" altLang="en-US" sz="2400" dirty="0" smtClean="0">
                <a:solidFill>
                  <a:srgbClr val="00B0F0"/>
                </a:solidFill>
                <a:latin typeface="+mj-lt"/>
              </a:rPr>
              <a:t>process of transforming </a:t>
            </a:r>
            <a:r>
              <a:rPr lang="en-US" altLang="en-US" sz="2400" dirty="0" smtClean="0">
                <a:solidFill>
                  <a:srgbClr val="7030A0"/>
                </a:solidFill>
                <a:latin typeface="+mj-lt"/>
              </a:rPr>
              <a:t>inputs </a:t>
            </a:r>
            <a:r>
              <a:rPr lang="en-US" altLang="en-US" sz="2400" dirty="0" smtClean="0">
                <a:latin typeface="+mj-lt"/>
              </a:rPr>
              <a:t>into </a:t>
            </a:r>
            <a:r>
              <a:rPr lang="en-US" altLang="en-US" sz="2400" dirty="0" smtClean="0">
                <a:solidFill>
                  <a:srgbClr val="7030A0"/>
                </a:solidFill>
                <a:latin typeface="+mj-lt"/>
              </a:rPr>
              <a:t>outputs. </a:t>
            </a:r>
            <a:endParaRPr lang="en-US" altLang="en-US" sz="2400" dirty="0" smtClean="0">
              <a:latin typeface="+mj-lt"/>
            </a:endParaRPr>
          </a:p>
          <a:p>
            <a:pPr eaLnBrk="1" hangingPunct="1">
              <a:buFont typeface="Arial" pitchFamily="34" charset="0"/>
              <a:buChar char="•"/>
              <a:defRPr/>
            </a:pPr>
            <a:r>
              <a:rPr lang="en-US" altLang="en-US" sz="2400" dirty="0" smtClean="0">
                <a:latin typeface="+mj-lt"/>
              </a:rPr>
              <a:t>It is an act of creating value or utility. </a:t>
            </a:r>
            <a:endParaRPr lang="en-US" altLang="en-US" sz="2400" dirty="0">
              <a:latin typeface="+mj-lt"/>
            </a:endParaRPr>
          </a:p>
          <a:p>
            <a:pPr marL="0" indent="0" eaLnBrk="1" hangingPunct="1">
              <a:buFont typeface="Arial" charset="0"/>
              <a:buNone/>
              <a:defRPr/>
            </a:pPr>
            <a:r>
              <a:rPr lang="en-US" altLang="en-US" sz="2800" b="1" dirty="0" smtClean="0">
                <a:solidFill>
                  <a:srgbClr val="00B0F0"/>
                </a:solidFill>
                <a:latin typeface="+mj-lt"/>
              </a:rPr>
              <a:t> </a:t>
            </a:r>
          </a:p>
          <a:p>
            <a:pPr eaLnBrk="1" hangingPunct="1">
              <a:buFont typeface="Wingdings" pitchFamily="2" charset="2"/>
              <a:buChar char="q"/>
              <a:defRPr/>
            </a:pPr>
            <a:r>
              <a:rPr lang="en-US" altLang="en-US" sz="2800" b="1" dirty="0" smtClean="0">
                <a:solidFill>
                  <a:srgbClr val="00B0F0"/>
                </a:solidFill>
                <a:latin typeface="+mj-lt"/>
              </a:rPr>
              <a:t>Production function</a:t>
            </a:r>
          </a:p>
          <a:p>
            <a:pPr eaLnBrk="1" hangingPunct="1">
              <a:buFont typeface="Arial" pitchFamily="34" charset="0"/>
              <a:buChar char="•"/>
              <a:defRPr/>
            </a:pPr>
            <a:r>
              <a:rPr lang="en-US" altLang="en-US" sz="2400" dirty="0" smtClean="0">
                <a:latin typeface="+mj-lt"/>
              </a:rPr>
              <a:t>is a technical relationship between inputs and outputs. </a:t>
            </a:r>
          </a:p>
          <a:p>
            <a:pPr marL="0" indent="0" eaLnBrk="1" hangingPunct="1">
              <a:buFont typeface="Arial" charset="0"/>
              <a:buNone/>
              <a:defRPr/>
            </a:pPr>
            <a:endParaRPr lang="en-US" altLang="en-US" sz="2400" dirty="0" smtClean="0">
              <a:latin typeface="+mj-lt"/>
            </a:endParaRPr>
          </a:p>
          <a:p>
            <a:pPr eaLnBrk="1" fontAlgn="auto" hangingPunct="1">
              <a:spcAft>
                <a:spcPts val="1000"/>
              </a:spcAft>
              <a:buFont typeface="Arial" pitchFamily="34" charset="0"/>
              <a:buChar char="•"/>
              <a:defRPr/>
            </a:pPr>
            <a:r>
              <a:rPr lang="en-US" altLang="en-US" sz="2400" dirty="0" smtClean="0">
                <a:latin typeface="+mj-lt"/>
              </a:rPr>
              <a:t>shows the maximum output that can be produced with fixed amount of inputs and the existing technology.</a:t>
            </a:r>
            <a:r>
              <a:rPr lang="en-US" sz="2400" dirty="0"/>
              <a:t> </a:t>
            </a:r>
            <a:endParaRPr lang="en-US" sz="2400" dirty="0" smtClean="0"/>
          </a:p>
          <a:p>
            <a:pPr eaLnBrk="1" fontAlgn="auto" hangingPunct="1">
              <a:spcAft>
                <a:spcPts val="1000"/>
              </a:spcAft>
              <a:buFont typeface="Arial" pitchFamily="34" charset="0"/>
              <a:buChar char="•"/>
              <a:defRPr/>
            </a:pPr>
            <a:r>
              <a:rPr lang="en-US" sz="2400" dirty="0" smtClean="0"/>
              <a:t>A </a:t>
            </a:r>
            <a:r>
              <a:rPr lang="en-US" sz="2400" dirty="0"/>
              <a:t>general production function can be described as: </a:t>
            </a:r>
          </a:p>
          <a:p>
            <a:pPr marL="0" indent="0" eaLnBrk="1" fontAlgn="auto" hangingPunct="1">
              <a:spcAft>
                <a:spcPts val="1000"/>
              </a:spcAft>
              <a:buFont typeface="Arial" panose="020B0604020202020204" pitchFamily="34" charset="0"/>
              <a:buNone/>
              <a:defRPr/>
            </a:pPr>
            <a:r>
              <a:rPr lang="en-US" sz="2400" dirty="0"/>
              <a:t>                         </a:t>
            </a:r>
            <a:r>
              <a:rPr lang="en-US" sz="2400" dirty="0">
                <a:solidFill>
                  <a:srgbClr val="FF0000"/>
                </a:solidFill>
              </a:rPr>
              <a:t>Q= f(X1,  X2,  X3,…, </a:t>
            </a:r>
            <a:r>
              <a:rPr lang="en-US" sz="2400" dirty="0" err="1">
                <a:solidFill>
                  <a:srgbClr val="FF0000"/>
                </a:solidFill>
              </a:rPr>
              <a:t>Xn</a:t>
            </a:r>
            <a:r>
              <a:rPr lang="en-US" sz="2400" dirty="0">
                <a:solidFill>
                  <a:srgbClr val="FF0000"/>
                </a:solidFill>
              </a:rPr>
              <a:t> ) </a:t>
            </a:r>
          </a:p>
          <a:p>
            <a:pPr marL="0" indent="0" eaLnBrk="1" hangingPunct="1">
              <a:buFont typeface="Arial" charset="0"/>
              <a:buNone/>
              <a:defRPr/>
            </a:pPr>
            <a:r>
              <a:rPr lang="en-US" sz="2400" dirty="0" smtClean="0"/>
              <a:t>where, Q is output and  X1,  X2,  X3,…, </a:t>
            </a:r>
            <a:r>
              <a:rPr lang="en-US" sz="2400" dirty="0" err="1" smtClean="0"/>
              <a:t>Xn</a:t>
            </a:r>
            <a:r>
              <a:rPr lang="en-US" sz="2400" dirty="0" smtClean="0"/>
              <a:t> are different types of inputs.</a:t>
            </a:r>
            <a:endParaRPr lang="en-US" altLang="en-US" sz="2400" dirty="0" smtClean="0">
              <a:latin typeface="+mj-lt"/>
            </a:endParaRPr>
          </a:p>
        </p:txBody>
      </p:sp>
      <p:sp>
        <p:nvSpPr>
          <p:cNvPr id="4100" name="Slide Number Placeholder 2"/>
          <p:cNvSpPr>
            <a:spLocks noGrp="1"/>
          </p:cNvSpPr>
          <p:nvPr>
            <p:ph type="sldNum" sz="quarter" idx="12"/>
          </p:nvPr>
        </p:nvSpPr>
        <p:spPr bwMode="auto">
          <a:noFill/>
          <a:ln>
            <a:miter lim="800000"/>
            <a:headEnd/>
            <a:tailEnd/>
          </a:ln>
        </p:spPr>
        <p:txBody>
          <a:bodyPr/>
          <a:lstStyle/>
          <a:p>
            <a:fld id="{654F1C01-227F-4C95-9E49-FA13CE7816EE}" type="slidenum">
              <a:rPr lang="en-US" altLang="en-US"/>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p:txBody>
          <a:bodyPr/>
          <a:lstStyle/>
          <a:p>
            <a:pPr marL="0" indent="0">
              <a:buFont typeface="Arial" charset="0"/>
              <a:buNone/>
            </a:pPr>
            <a:r>
              <a:rPr lang="en-US" smtClean="0"/>
              <a:t>               </a:t>
            </a:r>
          </a:p>
          <a:p>
            <a:pPr marL="0" indent="0">
              <a:buFont typeface="Arial" charset="0"/>
              <a:buNone/>
            </a:pPr>
            <a:endParaRPr lang="en-US" smtClean="0"/>
          </a:p>
          <a:p>
            <a:pPr marL="0" indent="0">
              <a:buFont typeface="Arial" charset="0"/>
              <a:buNone/>
            </a:pPr>
            <a:r>
              <a:rPr lang="en-US" smtClean="0"/>
              <a:t>                  </a:t>
            </a:r>
            <a:r>
              <a:rPr lang="en-US" i="1" smtClean="0">
                <a:latin typeface="Garamond" pitchFamily="18" charset="0"/>
              </a:rPr>
              <a:t>End of chapter four</a:t>
            </a:r>
          </a:p>
        </p:txBody>
      </p:sp>
      <p:sp>
        <p:nvSpPr>
          <p:cNvPr id="31747" name="Slide Number Placeholder 3"/>
          <p:cNvSpPr>
            <a:spLocks noGrp="1"/>
          </p:cNvSpPr>
          <p:nvPr>
            <p:ph type="sldNum" sz="quarter" idx="12"/>
          </p:nvPr>
        </p:nvSpPr>
        <p:spPr bwMode="auto">
          <a:noFill/>
          <a:ln>
            <a:miter lim="800000"/>
            <a:headEnd/>
            <a:tailEnd/>
          </a:ln>
        </p:spPr>
        <p:txBody>
          <a:bodyPr/>
          <a:lstStyle/>
          <a:p>
            <a:fld id="{0E3F0C3E-F52E-4CCA-A7C7-AC81F87D962D}" type="slidenum">
              <a:rPr lang="en-US" altLang="en-US"/>
              <a:pPr/>
              <a:t>30</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705600"/>
          </a:xfrm>
        </p:spPr>
        <p:txBody>
          <a:bodyPr rtlCol="0">
            <a:noAutofit/>
          </a:bodyPr>
          <a:lstStyle/>
          <a:p>
            <a:pPr eaLnBrk="1" fontAlgn="auto" hangingPunct="1">
              <a:spcAft>
                <a:spcPts val="1000"/>
              </a:spcAft>
              <a:buFont typeface="Wingdings" pitchFamily="2" charset="2"/>
              <a:buChar char="q"/>
              <a:defRPr/>
            </a:pPr>
            <a:r>
              <a:rPr lang="en-US" altLang="en-US" sz="2400" b="1" dirty="0" smtClean="0">
                <a:solidFill>
                  <a:srgbClr val="00B0F0"/>
                </a:solidFill>
              </a:rPr>
              <a:t>Outputs </a:t>
            </a:r>
            <a:r>
              <a:rPr lang="en-US" altLang="en-US" sz="2400" dirty="0"/>
              <a:t>-the end products of the production </a:t>
            </a:r>
            <a:r>
              <a:rPr lang="en-US" altLang="en-US" sz="2400" dirty="0" smtClean="0"/>
              <a:t>process.</a:t>
            </a:r>
            <a:r>
              <a:rPr lang="en-US" altLang="en-US" sz="2400" b="1" dirty="0" smtClean="0">
                <a:solidFill>
                  <a:srgbClr val="00B0F0"/>
                </a:solidFill>
              </a:rPr>
              <a:t> </a:t>
            </a:r>
            <a:endParaRPr lang="en-US" altLang="en-US" sz="2400" dirty="0"/>
          </a:p>
          <a:p>
            <a:pPr eaLnBrk="1" hangingPunct="1">
              <a:buFont typeface="Arial" pitchFamily="34" charset="0"/>
              <a:buChar char="•"/>
              <a:defRPr/>
            </a:pPr>
            <a:r>
              <a:rPr lang="en-US" altLang="en-US" sz="2400" dirty="0"/>
              <a:t>could be tangible (goods) or intangible (services).  </a:t>
            </a:r>
          </a:p>
          <a:p>
            <a:pPr marL="0" indent="0" eaLnBrk="1" fontAlgn="auto" hangingPunct="1">
              <a:spcAft>
                <a:spcPts val="1000"/>
              </a:spcAft>
              <a:buFont typeface="Arial" panose="020B0604020202020204" pitchFamily="34" charset="0"/>
              <a:buNone/>
              <a:defRPr/>
            </a:pPr>
            <a:endParaRPr lang="en-US" sz="2400" dirty="0"/>
          </a:p>
          <a:p>
            <a:pPr eaLnBrk="1" fontAlgn="auto" hangingPunct="1">
              <a:spcAft>
                <a:spcPts val="1000"/>
              </a:spcAft>
              <a:buFont typeface="Wingdings" pitchFamily="2" charset="2"/>
              <a:buChar char="q"/>
              <a:defRPr/>
            </a:pPr>
            <a:r>
              <a:rPr lang="en-US" sz="2400" b="1" dirty="0">
                <a:solidFill>
                  <a:srgbClr val="00B0F0"/>
                </a:solidFill>
              </a:rPr>
              <a:t>Inputs </a:t>
            </a:r>
            <a:r>
              <a:rPr lang="en-US" sz="2400" b="1" dirty="0" smtClean="0">
                <a:solidFill>
                  <a:srgbClr val="00B0F0"/>
                </a:solidFill>
              </a:rPr>
              <a:t> </a:t>
            </a:r>
            <a:r>
              <a:rPr lang="en-US" sz="2400" dirty="0" smtClean="0"/>
              <a:t>includes land</a:t>
            </a:r>
            <a:r>
              <a:rPr lang="en-US" sz="2400" dirty="0"/>
              <a:t>, </a:t>
            </a:r>
            <a:r>
              <a:rPr lang="en-US" sz="2400" dirty="0" err="1"/>
              <a:t>labour</a:t>
            </a:r>
            <a:r>
              <a:rPr lang="en-US" sz="2400" dirty="0"/>
              <a:t>, capital and entrepreneurial </a:t>
            </a:r>
            <a:r>
              <a:rPr lang="en-US" sz="2400" dirty="0" smtClean="0"/>
              <a:t>ability, which are </a:t>
            </a:r>
            <a:r>
              <a:rPr lang="en-US" sz="2400" dirty="0" smtClean="0">
                <a:solidFill>
                  <a:srgbClr val="00B0F0"/>
                </a:solidFill>
              </a:rPr>
              <a:t>used to </a:t>
            </a:r>
            <a:r>
              <a:rPr lang="en-US" sz="2400" dirty="0" smtClean="0"/>
              <a:t>transform raw materials into outputs.</a:t>
            </a:r>
            <a:endParaRPr lang="en-US" sz="2400" b="1" dirty="0" smtClean="0">
              <a:solidFill>
                <a:srgbClr val="00B0F0"/>
              </a:solidFill>
            </a:endParaRPr>
          </a:p>
          <a:p>
            <a:pPr eaLnBrk="1" fontAlgn="auto" hangingPunct="1">
              <a:spcAft>
                <a:spcPts val="1000"/>
              </a:spcAft>
              <a:buFont typeface="Arial" pitchFamily="34" charset="0"/>
              <a:buChar char="•"/>
              <a:defRPr/>
            </a:pPr>
            <a:r>
              <a:rPr lang="en-US" sz="2400" dirty="0" smtClean="0"/>
              <a:t>commonly </a:t>
            </a:r>
            <a:r>
              <a:rPr lang="en-US" sz="2400" dirty="0"/>
              <a:t>classified as </a:t>
            </a:r>
            <a:r>
              <a:rPr lang="en-US" sz="2400" dirty="0" smtClean="0"/>
              <a:t> </a:t>
            </a:r>
          </a:p>
          <a:p>
            <a:pPr marL="0" indent="0" eaLnBrk="1" fontAlgn="auto" hangingPunct="1">
              <a:spcAft>
                <a:spcPts val="1000"/>
              </a:spcAft>
              <a:buFont typeface="Arial" charset="0"/>
              <a:buNone/>
              <a:defRPr/>
            </a:pPr>
            <a:r>
              <a:rPr lang="en-US" sz="2400" b="1" dirty="0" smtClean="0">
                <a:solidFill>
                  <a:srgbClr val="FF0000"/>
                </a:solidFill>
              </a:rPr>
              <a:t>i) Fixed </a:t>
            </a:r>
            <a:r>
              <a:rPr lang="en-US" sz="2400" b="1" dirty="0">
                <a:solidFill>
                  <a:srgbClr val="FF0000"/>
                </a:solidFill>
              </a:rPr>
              <a:t>inputs </a:t>
            </a:r>
            <a:endParaRPr lang="en-US" sz="2400" b="1" dirty="0" smtClean="0">
              <a:solidFill>
                <a:srgbClr val="FF0000"/>
              </a:solidFill>
            </a:endParaRPr>
          </a:p>
          <a:p>
            <a:pPr eaLnBrk="1" fontAlgn="auto" hangingPunct="1">
              <a:spcAft>
                <a:spcPts val="1000"/>
              </a:spcAft>
              <a:buFont typeface="Arial" pitchFamily="34" charset="0"/>
              <a:buChar char="•"/>
              <a:defRPr/>
            </a:pPr>
            <a:r>
              <a:rPr lang="en-US" sz="2400" dirty="0" smtClean="0"/>
              <a:t>inputs </a:t>
            </a:r>
            <a:r>
              <a:rPr lang="en-US" sz="2400" dirty="0" smtClean="0">
                <a:solidFill>
                  <a:srgbClr val="00B0F0"/>
                </a:solidFill>
              </a:rPr>
              <a:t>whose </a:t>
            </a:r>
            <a:r>
              <a:rPr lang="en-US" sz="2400" dirty="0">
                <a:solidFill>
                  <a:srgbClr val="00B0F0"/>
                </a:solidFill>
              </a:rPr>
              <a:t>quantity </a:t>
            </a:r>
            <a:r>
              <a:rPr lang="en-US" sz="2400" dirty="0">
                <a:solidFill>
                  <a:srgbClr val="FF0000"/>
                </a:solidFill>
              </a:rPr>
              <a:t>cannot readily </a:t>
            </a:r>
            <a:r>
              <a:rPr lang="en-US" sz="2400" dirty="0">
                <a:solidFill>
                  <a:srgbClr val="00B0F0"/>
                </a:solidFill>
              </a:rPr>
              <a:t>be changed </a:t>
            </a:r>
            <a:r>
              <a:rPr lang="en-US" sz="2400" dirty="0"/>
              <a:t>when market conditions indicate that an immediate adjustment in output is required. </a:t>
            </a:r>
            <a:endParaRPr lang="en-US" sz="2400" dirty="0" smtClean="0"/>
          </a:p>
          <a:p>
            <a:pPr marL="0" indent="0" eaLnBrk="1" fontAlgn="auto" hangingPunct="1">
              <a:spcAft>
                <a:spcPts val="1000"/>
              </a:spcAft>
              <a:buFont typeface="Arial" panose="020B0604020202020204" pitchFamily="34" charset="0"/>
              <a:buNone/>
              <a:defRPr/>
            </a:pPr>
            <a:r>
              <a:rPr lang="en-US" sz="2400" dirty="0" smtClean="0"/>
              <a:t>In </a:t>
            </a:r>
            <a:r>
              <a:rPr lang="en-US" sz="2400" dirty="0"/>
              <a:t>fact, </a:t>
            </a:r>
            <a:r>
              <a:rPr lang="en-US" sz="2400" dirty="0">
                <a:solidFill>
                  <a:srgbClr val="7030A0"/>
                </a:solidFill>
              </a:rPr>
              <a:t>no input is ever absolutely fixed but may be fixed during an immediate requirement.</a:t>
            </a:r>
            <a:r>
              <a:rPr lang="en-US" sz="2400" dirty="0"/>
              <a:t> </a:t>
            </a:r>
            <a:endParaRPr lang="en-US" sz="2400" dirty="0" smtClean="0"/>
          </a:p>
          <a:p>
            <a:pPr eaLnBrk="1" fontAlgn="auto" hangingPunct="1">
              <a:spcAft>
                <a:spcPts val="1000"/>
              </a:spcAft>
              <a:buFont typeface="Arial" pitchFamily="34" charset="0"/>
              <a:buChar char="•"/>
              <a:defRPr/>
            </a:pPr>
            <a:r>
              <a:rPr lang="en-US" sz="2400" dirty="0" smtClean="0"/>
              <a:t>Ex. Buildings</a:t>
            </a:r>
            <a:r>
              <a:rPr lang="en-US" sz="2400" dirty="0"/>
              <a:t>, land and </a:t>
            </a:r>
            <a:r>
              <a:rPr lang="en-US" sz="2400" dirty="0" smtClean="0"/>
              <a:t>machineries.</a:t>
            </a:r>
            <a:endParaRPr lang="en-US" sz="2400" dirty="0"/>
          </a:p>
        </p:txBody>
      </p:sp>
      <p:sp>
        <p:nvSpPr>
          <p:cNvPr id="5123" name="Slide Number Placeholder 1"/>
          <p:cNvSpPr>
            <a:spLocks noGrp="1"/>
          </p:cNvSpPr>
          <p:nvPr>
            <p:ph type="sldNum" sz="quarter" idx="12"/>
          </p:nvPr>
        </p:nvSpPr>
        <p:spPr bwMode="auto">
          <a:noFill/>
          <a:ln>
            <a:miter lim="800000"/>
            <a:headEnd/>
            <a:tailEnd/>
          </a:ln>
        </p:spPr>
        <p:txBody>
          <a:bodyPr/>
          <a:lstStyle/>
          <a:p>
            <a:fld id="{7452AEEB-DFFD-43C5-9809-437B9B4CF7E7}" type="slidenum">
              <a:rPr lang="en-US" altLang="en-US"/>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553200"/>
          </a:xfrm>
        </p:spPr>
        <p:txBody>
          <a:bodyPr rtlCol="0">
            <a:noAutofit/>
          </a:bodyPr>
          <a:lstStyle/>
          <a:p>
            <a:pPr marL="0" indent="0" eaLnBrk="1" fontAlgn="auto" hangingPunct="1">
              <a:spcAft>
                <a:spcPts val="800"/>
              </a:spcAft>
              <a:buFont typeface="Arial" charset="0"/>
              <a:buNone/>
              <a:defRPr/>
            </a:pPr>
            <a:r>
              <a:rPr lang="en-US" sz="2400" b="1" dirty="0" smtClean="0">
                <a:solidFill>
                  <a:srgbClr val="FF0000"/>
                </a:solidFill>
              </a:rPr>
              <a:t>ii) Variable </a:t>
            </a:r>
            <a:r>
              <a:rPr lang="en-US" sz="2400" b="1" dirty="0">
                <a:solidFill>
                  <a:srgbClr val="FF0000"/>
                </a:solidFill>
              </a:rPr>
              <a:t>inputs </a:t>
            </a:r>
            <a:endParaRPr lang="en-US" sz="2400" dirty="0"/>
          </a:p>
          <a:p>
            <a:pPr eaLnBrk="1" fontAlgn="auto" hangingPunct="1">
              <a:spcAft>
                <a:spcPts val="800"/>
              </a:spcAft>
              <a:buFont typeface="Arial" pitchFamily="34" charset="0"/>
              <a:buChar char="•"/>
              <a:defRPr/>
            </a:pPr>
            <a:r>
              <a:rPr lang="en-US" sz="2400" dirty="0" smtClean="0"/>
              <a:t>inputs </a:t>
            </a:r>
            <a:r>
              <a:rPr lang="en-US" sz="2400" dirty="0"/>
              <a:t>whose quantity </a:t>
            </a:r>
            <a:r>
              <a:rPr lang="en-US" sz="2400" dirty="0">
                <a:solidFill>
                  <a:srgbClr val="0070C0"/>
                </a:solidFill>
              </a:rPr>
              <a:t>can be altered almost instantaneously</a:t>
            </a:r>
            <a:r>
              <a:rPr lang="en-US" sz="2400" dirty="0"/>
              <a:t> in response to desired changes in output. </a:t>
            </a:r>
            <a:endParaRPr lang="en-US" sz="2400" dirty="0" smtClean="0"/>
          </a:p>
          <a:p>
            <a:pPr eaLnBrk="1" fontAlgn="auto" hangingPunct="1">
              <a:spcAft>
                <a:spcPts val="800"/>
              </a:spcAft>
              <a:buFont typeface="Arial" pitchFamily="34" charset="0"/>
              <a:buChar char="•"/>
              <a:defRPr/>
            </a:pPr>
            <a:r>
              <a:rPr lang="en-US" sz="2400" dirty="0" smtClean="0"/>
              <a:t>their </a:t>
            </a:r>
            <a:r>
              <a:rPr lang="en-US" sz="2400" dirty="0"/>
              <a:t>quantities can easily be diminished when the market demand for the product decreases and vice versa. </a:t>
            </a:r>
            <a:endParaRPr lang="en-US" sz="2400" dirty="0" smtClean="0"/>
          </a:p>
          <a:p>
            <a:pPr eaLnBrk="1" fontAlgn="auto" hangingPunct="1">
              <a:spcAft>
                <a:spcPts val="800"/>
              </a:spcAft>
              <a:buFont typeface="Arial" pitchFamily="34" charset="0"/>
              <a:buChar char="•"/>
              <a:defRPr/>
            </a:pPr>
            <a:r>
              <a:rPr lang="en-US" sz="2400" dirty="0" smtClean="0"/>
              <a:t>Ex. </a:t>
            </a:r>
            <a:r>
              <a:rPr lang="en-US" sz="2400" dirty="0"/>
              <a:t>unskilled </a:t>
            </a:r>
            <a:r>
              <a:rPr lang="en-US" sz="2400" dirty="0" err="1"/>
              <a:t>labour</a:t>
            </a:r>
            <a:r>
              <a:rPr lang="en-US" sz="2400" dirty="0"/>
              <a:t>.  </a:t>
            </a:r>
            <a:endParaRPr lang="en-US" sz="2400" dirty="0" smtClean="0"/>
          </a:p>
          <a:p>
            <a:pPr eaLnBrk="1" fontAlgn="auto" hangingPunct="1">
              <a:spcAft>
                <a:spcPts val="800"/>
              </a:spcAft>
              <a:buFont typeface="Wingdings" pitchFamily="2" charset="2"/>
              <a:buChar char="q"/>
              <a:defRPr/>
            </a:pPr>
            <a:r>
              <a:rPr lang="en-US" sz="2400" dirty="0"/>
              <a:t>In economics, </a:t>
            </a:r>
            <a:r>
              <a:rPr lang="en-US" sz="2400" dirty="0">
                <a:solidFill>
                  <a:srgbClr val="0070C0"/>
                </a:solidFill>
              </a:rPr>
              <a:t>e</a:t>
            </a:r>
            <a:r>
              <a:rPr lang="en-US" sz="2400" dirty="0" smtClean="0">
                <a:solidFill>
                  <a:srgbClr val="0070C0"/>
                </a:solidFill>
              </a:rPr>
              <a:t>conomic periods of </a:t>
            </a:r>
            <a:r>
              <a:rPr lang="en-US" sz="2400" dirty="0" smtClean="0">
                <a:solidFill>
                  <a:schemeClr val="accent1"/>
                </a:solidFill>
              </a:rPr>
              <a:t>production</a:t>
            </a:r>
            <a:r>
              <a:rPr lang="en-US" sz="2400" dirty="0" smtClean="0">
                <a:solidFill>
                  <a:srgbClr val="0070C0"/>
                </a:solidFill>
              </a:rPr>
              <a:t> </a:t>
            </a:r>
            <a:r>
              <a:rPr lang="en-US" sz="2400" dirty="0" smtClean="0"/>
              <a:t>are classified </a:t>
            </a:r>
          </a:p>
          <a:p>
            <a:pPr marL="0" indent="0" eaLnBrk="1" fontAlgn="auto" hangingPunct="1">
              <a:spcAft>
                <a:spcPts val="800"/>
              </a:spcAft>
              <a:buFont typeface="Arial" charset="0"/>
              <a:buNone/>
              <a:defRPr/>
            </a:pPr>
            <a:r>
              <a:rPr lang="en-US" sz="2400" dirty="0" smtClean="0"/>
              <a:t>a) </a:t>
            </a:r>
            <a:r>
              <a:rPr lang="en-US" sz="2400" b="1" i="1" dirty="0" smtClean="0">
                <a:solidFill>
                  <a:srgbClr val="FF0000"/>
                </a:solidFill>
              </a:rPr>
              <a:t>Short </a:t>
            </a:r>
            <a:r>
              <a:rPr lang="en-US" sz="2400" b="1" i="1" dirty="0">
                <a:solidFill>
                  <a:srgbClr val="FF0000"/>
                </a:solidFill>
              </a:rPr>
              <a:t>run</a:t>
            </a:r>
            <a:r>
              <a:rPr lang="en-US" sz="2400" i="1" dirty="0"/>
              <a:t> </a:t>
            </a:r>
            <a:r>
              <a:rPr lang="en-US" sz="2400" dirty="0" smtClean="0"/>
              <a:t>a </a:t>
            </a:r>
            <a:r>
              <a:rPr lang="en-US" sz="2400" dirty="0"/>
              <a:t>period of time in which the quantity of </a:t>
            </a:r>
            <a:r>
              <a:rPr lang="en-US" sz="2400" dirty="0">
                <a:solidFill>
                  <a:srgbClr val="00B0F0"/>
                </a:solidFill>
              </a:rPr>
              <a:t>at least one input is fixed. </a:t>
            </a:r>
          </a:p>
          <a:p>
            <a:pPr eaLnBrk="1" fontAlgn="auto" hangingPunct="1">
              <a:spcAft>
                <a:spcPts val="800"/>
              </a:spcAft>
              <a:buFont typeface="Arial" pitchFamily="34" charset="0"/>
              <a:buChar char="•"/>
              <a:defRPr/>
            </a:pPr>
            <a:r>
              <a:rPr lang="en-US" sz="2400" dirty="0" smtClean="0"/>
              <a:t>a </a:t>
            </a:r>
            <a:r>
              <a:rPr lang="en-US" sz="2400" dirty="0"/>
              <a:t>time period which is not sufficient to change the quantities of all inputs so that at least one input remains fixed. </a:t>
            </a:r>
            <a:endParaRPr lang="en-US" sz="2400" dirty="0" smtClean="0"/>
          </a:p>
          <a:p>
            <a:pPr marL="0" indent="0" eaLnBrk="1" fontAlgn="auto" hangingPunct="1">
              <a:spcAft>
                <a:spcPts val="800"/>
              </a:spcAft>
              <a:buFont typeface="Arial" charset="0"/>
              <a:buNone/>
              <a:defRPr/>
            </a:pPr>
            <a:r>
              <a:rPr lang="en-US" sz="2400" dirty="0" smtClean="0">
                <a:solidFill>
                  <a:srgbClr val="FF0000"/>
                </a:solidFill>
              </a:rPr>
              <a:t>b) </a:t>
            </a:r>
            <a:r>
              <a:rPr lang="en-US" sz="2400" b="1" i="1" dirty="0" smtClean="0">
                <a:solidFill>
                  <a:srgbClr val="FF0000"/>
                </a:solidFill>
              </a:rPr>
              <a:t>Long </a:t>
            </a:r>
            <a:r>
              <a:rPr lang="en-US" sz="2400" b="1" i="1" dirty="0">
                <a:solidFill>
                  <a:srgbClr val="FF0000"/>
                </a:solidFill>
              </a:rPr>
              <a:t>Run </a:t>
            </a:r>
            <a:r>
              <a:rPr lang="en-US" sz="2400" dirty="0" smtClean="0"/>
              <a:t>a </a:t>
            </a:r>
            <a:r>
              <a:rPr lang="en-US" sz="2400" dirty="0"/>
              <a:t>period of time in which </a:t>
            </a:r>
            <a:r>
              <a:rPr lang="en-US" sz="2400" dirty="0">
                <a:solidFill>
                  <a:srgbClr val="00B0F0"/>
                </a:solidFill>
              </a:rPr>
              <a:t>the quantity of all input is variable. </a:t>
            </a:r>
          </a:p>
          <a:p>
            <a:pPr marL="0" indent="0" eaLnBrk="1" fontAlgn="auto" hangingPunct="1">
              <a:spcAft>
                <a:spcPts val="800"/>
              </a:spcAft>
              <a:buFont typeface="Arial" panose="020B0604020202020204" pitchFamily="34" charset="0"/>
              <a:buNone/>
              <a:defRPr/>
            </a:pPr>
            <a:endParaRPr lang="en-US" sz="2400" dirty="0"/>
          </a:p>
          <a:p>
            <a:pPr marL="0" indent="0" eaLnBrk="1" fontAlgn="auto" hangingPunct="1">
              <a:spcAft>
                <a:spcPts val="800"/>
              </a:spcAft>
              <a:buFont typeface="Arial" panose="020B0604020202020204" pitchFamily="34" charset="0"/>
              <a:buNone/>
              <a:defRPr/>
            </a:pPr>
            <a:r>
              <a:rPr lang="en-US" sz="2400" dirty="0"/>
              <a:t> </a:t>
            </a:r>
          </a:p>
        </p:txBody>
      </p:sp>
      <p:sp>
        <p:nvSpPr>
          <p:cNvPr id="6147" name="Slide Number Placeholder 1"/>
          <p:cNvSpPr>
            <a:spLocks noGrp="1"/>
          </p:cNvSpPr>
          <p:nvPr>
            <p:ph type="sldNum" sz="quarter" idx="12"/>
          </p:nvPr>
        </p:nvSpPr>
        <p:spPr bwMode="auto">
          <a:noFill/>
          <a:ln>
            <a:miter lim="800000"/>
            <a:headEnd/>
            <a:tailEnd/>
          </a:ln>
        </p:spPr>
        <p:txBody>
          <a:bodyPr/>
          <a:lstStyle/>
          <a:p>
            <a:fld id="{A5E6B625-67E4-42F4-9D2D-23B0EED6B7B2}" type="slidenum">
              <a:rPr lang="en-US" altLang="en-US"/>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629400"/>
          </a:xfrm>
        </p:spPr>
        <p:txBody>
          <a:bodyPr rtlCol="0">
            <a:normAutofit/>
          </a:bodyPr>
          <a:lstStyle/>
          <a:p>
            <a:pPr eaLnBrk="1" fontAlgn="auto" hangingPunct="1">
              <a:spcAft>
                <a:spcPts val="600"/>
              </a:spcAft>
              <a:buFont typeface="Wingdings" pitchFamily="2" charset="2"/>
              <a:buChar char="q"/>
              <a:defRPr/>
            </a:pPr>
            <a:r>
              <a:rPr lang="en-US" sz="2400" dirty="0" smtClean="0"/>
              <a:t>Different </a:t>
            </a:r>
            <a:r>
              <a:rPr lang="en-US" sz="2400" dirty="0"/>
              <a:t>firms have different </a:t>
            </a:r>
            <a:r>
              <a:rPr lang="en-US" sz="2400" dirty="0" smtClean="0"/>
              <a:t>Short </a:t>
            </a:r>
            <a:r>
              <a:rPr lang="en-US" sz="2400" dirty="0"/>
              <a:t>run </a:t>
            </a:r>
            <a:r>
              <a:rPr lang="en-US" sz="2400" dirty="0" smtClean="0"/>
              <a:t>and long run periods </a:t>
            </a:r>
            <a:r>
              <a:rPr lang="en-US" sz="2400" dirty="0"/>
              <a:t>of </a:t>
            </a:r>
            <a:r>
              <a:rPr lang="en-US" sz="2400" dirty="0" smtClean="0"/>
              <a:t>durations</a:t>
            </a:r>
            <a:r>
              <a:rPr lang="en-US" sz="2400" dirty="0"/>
              <a:t>.  </a:t>
            </a:r>
            <a:r>
              <a:rPr lang="en-US" sz="2400" dirty="0" smtClean="0"/>
              <a:t>Some </a:t>
            </a:r>
            <a:r>
              <a:rPr lang="en-US" sz="2400" dirty="0"/>
              <a:t>firms can change the quantity of all their inputs within a month while it takes more than a year for other types of firms. </a:t>
            </a:r>
            <a:endParaRPr lang="en-US" sz="2400" dirty="0" smtClean="0"/>
          </a:p>
          <a:p>
            <a:pPr marL="0" indent="0" eaLnBrk="1" fontAlgn="auto" hangingPunct="1">
              <a:spcAft>
                <a:spcPts val="600"/>
              </a:spcAft>
              <a:buFont typeface="Arial" charset="0"/>
              <a:buNone/>
              <a:defRPr/>
            </a:pPr>
            <a:endParaRPr lang="en-US" sz="2400" dirty="0" smtClean="0"/>
          </a:p>
          <a:p>
            <a:pPr eaLnBrk="1" fontAlgn="auto" hangingPunct="1">
              <a:spcAft>
                <a:spcPts val="600"/>
              </a:spcAft>
              <a:buFont typeface="Wingdings" pitchFamily="2" charset="2"/>
              <a:buChar char="q"/>
              <a:defRPr/>
            </a:pPr>
            <a:r>
              <a:rPr lang="en-US" sz="2400" dirty="0" smtClean="0"/>
              <a:t>Consider </a:t>
            </a:r>
            <a:r>
              <a:rPr lang="en-US" sz="2400" dirty="0"/>
              <a:t>a firm that uses two inputs: </a:t>
            </a:r>
            <a:r>
              <a:rPr lang="en-US" sz="2400" dirty="0" smtClean="0"/>
              <a:t>capital </a:t>
            </a:r>
            <a:r>
              <a:rPr lang="en-US" sz="2400" dirty="0"/>
              <a:t>(</a:t>
            </a:r>
            <a:r>
              <a:rPr lang="en-US" sz="2400" dirty="0" smtClean="0"/>
              <a:t>fixed) </a:t>
            </a:r>
            <a:r>
              <a:rPr lang="en-US" sz="2400" dirty="0"/>
              <a:t>and </a:t>
            </a:r>
            <a:r>
              <a:rPr lang="en-US" sz="2400" dirty="0" err="1"/>
              <a:t>labour</a:t>
            </a:r>
            <a:r>
              <a:rPr lang="en-US" sz="2400" dirty="0"/>
              <a:t> (</a:t>
            </a:r>
            <a:r>
              <a:rPr lang="en-US" sz="2400" dirty="0" smtClean="0"/>
              <a:t>variable). </a:t>
            </a:r>
            <a:r>
              <a:rPr lang="en-US" sz="2400" dirty="0"/>
              <a:t> </a:t>
            </a:r>
            <a:r>
              <a:rPr lang="en-US" sz="2400" dirty="0" smtClean="0"/>
              <a:t>Given </a:t>
            </a:r>
            <a:r>
              <a:rPr lang="en-US" sz="2400" dirty="0"/>
              <a:t>the assumptions of short run production, the firm can increase output only by increasing the amount of </a:t>
            </a:r>
            <a:r>
              <a:rPr lang="en-US" sz="2400" dirty="0" err="1" smtClean="0"/>
              <a:t>labour</a:t>
            </a:r>
            <a:r>
              <a:rPr lang="en-US" sz="2400" dirty="0" smtClean="0"/>
              <a:t>.</a:t>
            </a:r>
          </a:p>
          <a:p>
            <a:pPr eaLnBrk="1" fontAlgn="auto" hangingPunct="1">
              <a:spcAft>
                <a:spcPts val="600"/>
              </a:spcAft>
              <a:buFont typeface="Arial" panose="020B0604020202020204" pitchFamily="34" charset="0"/>
              <a:buChar char="•"/>
              <a:defRPr/>
            </a:pPr>
            <a:r>
              <a:rPr lang="en-US" sz="2400" dirty="0" smtClean="0"/>
              <a:t>Hence</a:t>
            </a:r>
            <a:r>
              <a:rPr lang="en-US" sz="2400" dirty="0"/>
              <a:t>, its production function can be given by:                        </a:t>
            </a:r>
            <a:endParaRPr lang="en-US" sz="2400" dirty="0" smtClean="0"/>
          </a:p>
          <a:p>
            <a:pPr marL="0" indent="0" eaLnBrk="1" fontAlgn="auto" hangingPunct="1">
              <a:spcAft>
                <a:spcPts val="600"/>
              </a:spcAft>
              <a:buFont typeface="Arial" panose="020B0604020202020204" pitchFamily="34" charset="0"/>
              <a:buNone/>
              <a:defRPr/>
            </a:pPr>
            <a:r>
              <a:rPr lang="en-US" sz="2400" dirty="0"/>
              <a:t> </a:t>
            </a:r>
            <a:r>
              <a:rPr lang="en-US" sz="2400" dirty="0" smtClean="0"/>
              <a:t>        </a:t>
            </a:r>
            <a:r>
              <a:rPr lang="en-US" sz="2400" b="1" dirty="0" smtClean="0">
                <a:solidFill>
                  <a:srgbClr val="FF0000"/>
                </a:solidFill>
              </a:rPr>
              <a:t>Q </a:t>
            </a:r>
            <a:r>
              <a:rPr lang="en-US" sz="2400" b="1" dirty="0">
                <a:solidFill>
                  <a:srgbClr val="FF0000"/>
                </a:solidFill>
              </a:rPr>
              <a:t>= f (</a:t>
            </a:r>
            <a:r>
              <a:rPr lang="en-US" sz="2400" b="1" dirty="0" smtClean="0">
                <a:solidFill>
                  <a:srgbClr val="FF0000"/>
                </a:solidFill>
              </a:rPr>
              <a:t>L)                            </a:t>
            </a:r>
            <a:r>
              <a:rPr lang="en-US" sz="2400" dirty="0" smtClean="0"/>
              <a:t>where</a:t>
            </a:r>
            <a:r>
              <a:rPr lang="en-US" sz="2400" dirty="0"/>
              <a:t>, Q is output and  L is the quantity of </a:t>
            </a:r>
            <a:r>
              <a:rPr lang="en-US" sz="2400" dirty="0" err="1"/>
              <a:t>labour</a:t>
            </a:r>
            <a:r>
              <a:rPr lang="en-US" sz="2400" dirty="0"/>
              <a:t>. </a:t>
            </a:r>
          </a:p>
          <a:p>
            <a:pPr eaLnBrk="1" fontAlgn="auto" hangingPunct="1">
              <a:spcAft>
                <a:spcPts val="600"/>
              </a:spcAft>
              <a:buFont typeface="Arial" panose="020B0604020202020204" pitchFamily="34" charset="0"/>
              <a:buChar char="•"/>
              <a:defRPr/>
            </a:pPr>
            <a:r>
              <a:rPr lang="en-US" sz="2400" dirty="0" smtClean="0"/>
              <a:t>Output </a:t>
            </a:r>
            <a:r>
              <a:rPr lang="en-US" sz="2400" dirty="0"/>
              <a:t>can </a:t>
            </a:r>
            <a:r>
              <a:rPr lang="en-US" sz="2400" dirty="0" smtClean="0"/>
              <a:t>be changed </a:t>
            </a:r>
            <a:r>
              <a:rPr lang="en-US" sz="2400" dirty="0"/>
              <a:t>only when the amount of </a:t>
            </a:r>
            <a:r>
              <a:rPr lang="en-US" sz="2400" dirty="0" err="1"/>
              <a:t>labour</a:t>
            </a:r>
            <a:r>
              <a:rPr lang="en-US" sz="2400" dirty="0"/>
              <a:t> </a:t>
            </a:r>
            <a:r>
              <a:rPr lang="en-US" sz="2400" dirty="0" smtClean="0"/>
              <a:t>changes.</a:t>
            </a:r>
            <a:endParaRPr lang="en-US" sz="2400" dirty="0"/>
          </a:p>
          <a:p>
            <a:pPr eaLnBrk="1" fontAlgn="auto" hangingPunct="1">
              <a:spcAft>
                <a:spcPts val="600"/>
              </a:spcAft>
              <a:buFont typeface="Wingdings" pitchFamily="2" charset="2"/>
              <a:buChar char="q"/>
              <a:defRPr/>
            </a:pPr>
            <a:r>
              <a:rPr lang="en-US" sz="2400" dirty="0" smtClean="0"/>
              <a:t>Thus the short run production </a:t>
            </a:r>
            <a:r>
              <a:rPr lang="en-US" sz="2400" dirty="0"/>
              <a:t>function shows different levels of output that the firm can produce by efficiently utilizing different units of </a:t>
            </a:r>
            <a:r>
              <a:rPr lang="en-US" sz="2400" dirty="0" err="1"/>
              <a:t>labour</a:t>
            </a:r>
            <a:r>
              <a:rPr lang="en-US" sz="2400" dirty="0"/>
              <a:t> and the fixed capital. </a:t>
            </a:r>
          </a:p>
          <a:p>
            <a:pPr marL="0" indent="0" eaLnBrk="1" fontAlgn="auto" hangingPunct="1">
              <a:spcAft>
                <a:spcPts val="600"/>
              </a:spcAft>
              <a:buFont typeface="Arial" panose="020B0604020202020204" pitchFamily="34" charset="0"/>
              <a:buNone/>
              <a:defRPr/>
            </a:pPr>
            <a:endParaRPr lang="en-US" sz="2400" dirty="0" smtClean="0"/>
          </a:p>
          <a:p>
            <a:pPr eaLnBrk="1" fontAlgn="auto" hangingPunct="1">
              <a:spcAft>
                <a:spcPts val="600"/>
              </a:spcAft>
              <a:buFont typeface="Arial" panose="020B0604020202020204" pitchFamily="34" charset="0"/>
              <a:buChar char="•"/>
              <a:defRPr/>
            </a:pPr>
            <a:endParaRPr lang="en-US" sz="2400" dirty="0"/>
          </a:p>
        </p:txBody>
      </p:sp>
      <p:sp>
        <p:nvSpPr>
          <p:cNvPr id="7171" name="Slide Number Placeholder 1"/>
          <p:cNvSpPr>
            <a:spLocks noGrp="1"/>
          </p:cNvSpPr>
          <p:nvPr>
            <p:ph type="sldNum" sz="quarter" idx="12"/>
          </p:nvPr>
        </p:nvSpPr>
        <p:spPr bwMode="auto">
          <a:noFill/>
          <a:ln>
            <a:miter lim="800000"/>
            <a:headEnd/>
            <a:tailEnd/>
          </a:ln>
        </p:spPr>
        <p:txBody>
          <a:bodyPr/>
          <a:lstStyle/>
          <a:p>
            <a:fld id="{A3257CCB-79CA-47CD-9095-9FC85D0A1A83}" type="slidenum">
              <a:rPr lang="en-US" altLang="en-US"/>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915400" cy="6858000"/>
          </a:xfrm>
        </p:spPr>
        <p:txBody>
          <a:bodyPr rtlCol="0">
            <a:normAutofit lnSpcReduction="10000"/>
          </a:bodyPr>
          <a:lstStyle/>
          <a:p>
            <a:pPr marL="0" indent="0" algn="ctr" eaLnBrk="1" fontAlgn="auto" hangingPunct="1">
              <a:spcAft>
                <a:spcPts val="0"/>
              </a:spcAft>
              <a:buFont typeface="Arial" panose="020B0604020202020204" pitchFamily="34" charset="0"/>
              <a:buNone/>
              <a:defRPr/>
            </a:pPr>
            <a:r>
              <a:rPr lang="en-US" sz="2400" b="1" dirty="0">
                <a:solidFill>
                  <a:srgbClr val="FF0000"/>
                </a:solidFill>
                <a:latin typeface="Garamond" pitchFamily="18" charset="0"/>
              </a:rPr>
              <a:t>Total, average, </a:t>
            </a:r>
            <a:r>
              <a:rPr lang="en-US" sz="2400" b="1" dirty="0" smtClean="0">
                <a:solidFill>
                  <a:srgbClr val="FF0000"/>
                </a:solidFill>
                <a:latin typeface="Garamond" pitchFamily="18" charset="0"/>
              </a:rPr>
              <a:t>and </a:t>
            </a:r>
            <a:r>
              <a:rPr lang="en-US" sz="2400" b="1" dirty="0">
                <a:solidFill>
                  <a:srgbClr val="FF0000"/>
                </a:solidFill>
                <a:latin typeface="Garamond" pitchFamily="18" charset="0"/>
              </a:rPr>
              <a:t>marginal product </a:t>
            </a:r>
            <a:endParaRPr lang="en-US" sz="2400" b="1" dirty="0" smtClean="0">
              <a:solidFill>
                <a:srgbClr val="FF0000"/>
              </a:solidFill>
              <a:latin typeface="Garamond" pitchFamily="18" charset="0"/>
            </a:endParaRPr>
          </a:p>
          <a:p>
            <a:pPr marL="0" indent="0" algn="just" eaLnBrk="1" fontAlgn="auto" hangingPunct="1">
              <a:spcAft>
                <a:spcPts val="0"/>
              </a:spcAft>
              <a:buFont typeface="Arial" panose="020B0604020202020204" pitchFamily="34" charset="0"/>
              <a:buNone/>
              <a:defRPr/>
            </a:pPr>
            <a:r>
              <a:rPr lang="en-US" sz="2400" dirty="0"/>
              <a:t>In </a:t>
            </a:r>
            <a:r>
              <a:rPr lang="en-US" sz="2400" dirty="0" smtClean="0"/>
              <a:t>short run, </a:t>
            </a:r>
            <a:r>
              <a:rPr lang="en-US" sz="2400" dirty="0"/>
              <a:t>the contribution of a variable input can be described </a:t>
            </a:r>
            <a:r>
              <a:rPr lang="en-US" sz="2400" dirty="0" smtClean="0"/>
              <a:t>in- </a:t>
            </a:r>
          </a:p>
          <a:p>
            <a:pPr algn="just" eaLnBrk="1" fontAlgn="auto" hangingPunct="1">
              <a:spcAft>
                <a:spcPts val="0"/>
              </a:spcAft>
              <a:buFont typeface="Wingdings" pitchFamily="2" charset="2"/>
              <a:buChar char="q"/>
              <a:defRPr/>
            </a:pPr>
            <a:r>
              <a:rPr lang="en-US" sz="2400" b="1" dirty="0">
                <a:solidFill>
                  <a:srgbClr val="FF0000"/>
                </a:solidFill>
              </a:rPr>
              <a:t>Total product (TP</a:t>
            </a:r>
            <a:r>
              <a:rPr lang="en-US" sz="2400" dirty="0" smtClean="0">
                <a:solidFill>
                  <a:srgbClr val="FF0000"/>
                </a:solidFill>
              </a:rPr>
              <a:t>)</a:t>
            </a:r>
            <a:r>
              <a:rPr lang="en-US" sz="2400" dirty="0" smtClean="0"/>
              <a:t> </a:t>
            </a:r>
          </a:p>
          <a:p>
            <a:pPr algn="just" eaLnBrk="1" fontAlgn="auto" hangingPunct="1">
              <a:spcAft>
                <a:spcPts val="0"/>
              </a:spcAft>
              <a:buFont typeface="Arial" pitchFamily="34" charset="0"/>
              <a:buChar char="•"/>
              <a:defRPr/>
            </a:pPr>
            <a:r>
              <a:rPr lang="en-US" sz="2400" dirty="0" smtClean="0"/>
              <a:t>is </a:t>
            </a:r>
            <a:r>
              <a:rPr lang="en-US" sz="2400" dirty="0"/>
              <a:t>the </a:t>
            </a:r>
            <a:r>
              <a:rPr lang="en-US" sz="2400" dirty="0">
                <a:solidFill>
                  <a:srgbClr val="00B0F0"/>
                </a:solidFill>
              </a:rPr>
              <a:t>total amount of output </a:t>
            </a:r>
            <a:r>
              <a:rPr lang="en-US" sz="2400" dirty="0"/>
              <a:t>that can be produced by efficiently utilizing specific combinations of the variable input and fixed input. </a:t>
            </a:r>
            <a:endParaRPr lang="en-US" sz="2400" dirty="0" smtClean="0"/>
          </a:p>
          <a:p>
            <a:pPr marL="0" indent="0" algn="just" eaLnBrk="1" fontAlgn="auto" hangingPunct="1">
              <a:spcAft>
                <a:spcPts val="0"/>
              </a:spcAft>
              <a:buFont typeface="Arial" panose="020B0604020202020204" pitchFamily="34" charset="0"/>
              <a:buNone/>
              <a:defRPr/>
            </a:pPr>
            <a:endParaRPr lang="en-US" sz="2400" dirty="0"/>
          </a:p>
          <a:p>
            <a:pPr algn="just" eaLnBrk="1" fontAlgn="auto" hangingPunct="1">
              <a:spcAft>
                <a:spcPts val="0"/>
              </a:spcAft>
              <a:buFont typeface="Arial" panose="020B0604020202020204" pitchFamily="34" charset="0"/>
              <a:buChar char="•"/>
              <a:defRPr/>
            </a:pPr>
            <a:r>
              <a:rPr lang="en-US" sz="2400" dirty="0" smtClean="0"/>
              <a:t>Increasing </a:t>
            </a:r>
            <a:r>
              <a:rPr lang="en-US" sz="2400" dirty="0"/>
              <a:t>the variable input (while some other inputs are fixed) can </a:t>
            </a:r>
            <a:r>
              <a:rPr lang="en-US" sz="2400" dirty="0">
                <a:solidFill>
                  <a:srgbClr val="00B0F0"/>
                </a:solidFill>
              </a:rPr>
              <a:t>increase </a:t>
            </a:r>
            <a:r>
              <a:rPr lang="en-US" sz="2400" dirty="0"/>
              <a:t>the total product </a:t>
            </a:r>
            <a:r>
              <a:rPr lang="en-US" sz="2400" dirty="0">
                <a:solidFill>
                  <a:srgbClr val="00B0F0"/>
                </a:solidFill>
              </a:rPr>
              <a:t>only up to a certain point</a:t>
            </a:r>
            <a:r>
              <a:rPr lang="en-US" sz="2400" dirty="0" smtClean="0"/>
              <a:t>.</a:t>
            </a:r>
          </a:p>
          <a:p>
            <a:pPr algn="just" eaLnBrk="1" fontAlgn="auto" hangingPunct="1">
              <a:spcAft>
                <a:spcPts val="0"/>
              </a:spcAft>
              <a:buFont typeface="Arial" panose="020B0604020202020204" pitchFamily="34" charset="0"/>
              <a:buChar char="•"/>
              <a:defRPr/>
            </a:pPr>
            <a:endParaRPr lang="en-US" sz="2400" dirty="0"/>
          </a:p>
          <a:p>
            <a:pPr algn="just" eaLnBrk="1" fontAlgn="auto" hangingPunct="1">
              <a:spcAft>
                <a:spcPts val="0"/>
              </a:spcAft>
              <a:buFont typeface="Arial" panose="020B0604020202020204" pitchFamily="34" charset="0"/>
              <a:buChar char="•"/>
              <a:defRPr/>
            </a:pPr>
            <a:r>
              <a:rPr lang="en-US" sz="2400" dirty="0" smtClean="0"/>
              <a:t> </a:t>
            </a:r>
            <a:r>
              <a:rPr lang="en-US" sz="2400" dirty="0"/>
              <a:t>Initially, as we combine more and more units of the variable input with the fixed input, output continues to increase, but eventually if we employ more and more unit of the variable input </a:t>
            </a:r>
            <a:r>
              <a:rPr lang="en-US" sz="2400" dirty="0">
                <a:solidFill>
                  <a:srgbClr val="00B0F0"/>
                </a:solidFill>
              </a:rPr>
              <a:t>beyond the carrying capacity of the fixed input</a:t>
            </a:r>
            <a:r>
              <a:rPr lang="en-US" sz="2400" dirty="0"/>
              <a:t>, output tends to decline. </a:t>
            </a:r>
            <a:endParaRPr lang="en-US" sz="2400" dirty="0" smtClean="0"/>
          </a:p>
          <a:p>
            <a:pPr marL="0" indent="0" algn="just" eaLnBrk="1" fontAlgn="auto" hangingPunct="1">
              <a:spcAft>
                <a:spcPts val="0"/>
              </a:spcAft>
              <a:buFont typeface="Arial" panose="020B0604020202020204" pitchFamily="34" charset="0"/>
              <a:buNone/>
              <a:defRPr/>
            </a:pPr>
            <a:endParaRPr lang="en-US" sz="2400" dirty="0" smtClean="0"/>
          </a:p>
          <a:p>
            <a:pPr algn="just" eaLnBrk="1" fontAlgn="auto" hangingPunct="1">
              <a:spcAft>
                <a:spcPts val="0"/>
              </a:spcAft>
              <a:buFont typeface="Arial" panose="020B0604020202020204" pitchFamily="34" charset="0"/>
              <a:buChar char="•"/>
              <a:defRPr/>
            </a:pPr>
            <a:r>
              <a:rPr lang="en-US" sz="2400" dirty="0" smtClean="0"/>
              <a:t>In </a:t>
            </a:r>
            <a:r>
              <a:rPr lang="en-US" sz="2400" dirty="0"/>
              <a:t>general, the TP function </a:t>
            </a:r>
            <a:r>
              <a:rPr lang="en-US" sz="2400" dirty="0" smtClean="0"/>
              <a:t>in the short run initially </a:t>
            </a:r>
            <a:r>
              <a:rPr lang="en-US" sz="2400" dirty="0">
                <a:solidFill>
                  <a:srgbClr val="00B0F0"/>
                </a:solidFill>
              </a:rPr>
              <a:t>increases at an increasing rate, then increases at a decreasing rate, reaches a maximum point and eventually falls as the quantity of the variable input rises. </a:t>
            </a:r>
          </a:p>
        </p:txBody>
      </p:sp>
      <p:sp>
        <p:nvSpPr>
          <p:cNvPr id="8195" name="Slide Number Placeholder 1"/>
          <p:cNvSpPr>
            <a:spLocks noGrp="1"/>
          </p:cNvSpPr>
          <p:nvPr>
            <p:ph type="sldNum" sz="quarter" idx="12"/>
          </p:nvPr>
        </p:nvSpPr>
        <p:spPr bwMode="auto">
          <a:noFill/>
          <a:ln>
            <a:miter lim="800000"/>
            <a:headEnd/>
            <a:tailEnd/>
          </a:ln>
        </p:spPr>
        <p:txBody>
          <a:bodyPr/>
          <a:lstStyle/>
          <a:p>
            <a:fld id="{F8AAB468-CF23-4811-9D2D-4F6394DE2CEA}" type="slidenum">
              <a:rPr lang="en-US" altLang="en-US"/>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400800"/>
          </a:xfrm>
        </p:spPr>
        <p:txBody>
          <a:bodyPr rtlCol="0">
            <a:normAutofit lnSpcReduction="10000"/>
          </a:bodyPr>
          <a:lstStyle/>
          <a:p>
            <a:pPr eaLnBrk="1" fontAlgn="auto" hangingPunct="1">
              <a:spcAft>
                <a:spcPts val="800"/>
              </a:spcAft>
              <a:buFont typeface="Wingdings" pitchFamily="2" charset="2"/>
              <a:buChar char="q"/>
              <a:defRPr/>
            </a:pPr>
            <a:r>
              <a:rPr lang="en-US" sz="2400" b="1" dirty="0" smtClean="0">
                <a:solidFill>
                  <a:srgbClr val="FF0000"/>
                </a:solidFill>
              </a:rPr>
              <a:t>Marginal </a:t>
            </a:r>
            <a:r>
              <a:rPr lang="en-US" sz="2400" b="1" dirty="0">
                <a:solidFill>
                  <a:srgbClr val="FF0000"/>
                </a:solidFill>
              </a:rPr>
              <a:t>Product (MP</a:t>
            </a:r>
            <a:r>
              <a:rPr lang="en-US" sz="2400" b="1" dirty="0" smtClean="0">
                <a:solidFill>
                  <a:srgbClr val="FF0000"/>
                </a:solidFill>
              </a:rPr>
              <a:t>): </a:t>
            </a:r>
          </a:p>
          <a:p>
            <a:pPr eaLnBrk="1" fontAlgn="auto" hangingPunct="1">
              <a:spcAft>
                <a:spcPts val="800"/>
              </a:spcAft>
              <a:buFont typeface="Arial" panose="020B0604020202020204" pitchFamily="34" charset="0"/>
              <a:buChar char="•"/>
              <a:defRPr/>
            </a:pPr>
            <a:r>
              <a:rPr lang="en-US" sz="2400" dirty="0" smtClean="0"/>
              <a:t>is </a:t>
            </a:r>
            <a:r>
              <a:rPr lang="en-US" sz="2400" dirty="0"/>
              <a:t>the </a:t>
            </a:r>
            <a:r>
              <a:rPr lang="en-US" sz="2400" dirty="0">
                <a:solidFill>
                  <a:srgbClr val="00B0F0"/>
                </a:solidFill>
              </a:rPr>
              <a:t>change in output attributed to the addition of one unit of the variable input</a:t>
            </a:r>
            <a:r>
              <a:rPr lang="en-US" sz="2400" dirty="0"/>
              <a:t> to the production process, other inputs being constant. </a:t>
            </a:r>
            <a:endParaRPr lang="en-US" sz="2400" dirty="0" smtClean="0"/>
          </a:p>
          <a:p>
            <a:pPr eaLnBrk="1" fontAlgn="auto" hangingPunct="1">
              <a:spcAft>
                <a:spcPts val="800"/>
              </a:spcAft>
              <a:buFont typeface="Arial" panose="020B0604020202020204" pitchFamily="34" charset="0"/>
              <a:buChar char="•"/>
              <a:defRPr/>
            </a:pPr>
            <a:r>
              <a:rPr lang="en-US" sz="2400" dirty="0"/>
              <a:t>T</a:t>
            </a:r>
            <a:r>
              <a:rPr lang="en-US" sz="2400" dirty="0" smtClean="0"/>
              <a:t>he </a:t>
            </a:r>
            <a:r>
              <a:rPr lang="en-US" sz="2400" dirty="0"/>
              <a:t>change in total output resulting from employing additional worker (holding other inputs constant) is the marginal product of </a:t>
            </a:r>
            <a:r>
              <a:rPr lang="en-US" sz="2400" dirty="0" err="1"/>
              <a:t>labour</a:t>
            </a:r>
            <a:r>
              <a:rPr lang="en-US" sz="2400" dirty="0"/>
              <a:t> (MP</a:t>
            </a:r>
            <a:r>
              <a:rPr lang="en-US" sz="1800" dirty="0"/>
              <a:t>L</a:t>
            </a:r>
            <a:r>
              <a:rPr lang="en-US" sz="2400" dirty="0"/>
              <a:t>). </a:t>
            </a:r>
            <a:endParaRPr lang="en-US" sz="2400" dirty="0" smtClean="0"/>
          </a:p>
          <a:p>
            <a:pPr eaLnBrk="1" fontAlgn="auto" hangingPunct="1">
              <a:spcAft>
                <a:spcPts val="800"/>
              </a:spcAft>
              <a:buFont typeface="Arial" panose="020B0604020202020204" pitchFamily="34" charset="0"/>
              <a:buChar char="•"/>
              <a:defRPr/>
            </a:pPr>
            <a:r>
              <a:rPr lang="en-US" sz="2400" dirty="0" smtClean="0"/>
              <a:t>measures </a:t>
            </a:r>
            <a:r>
              <a:rPr lang="en-US" sz="2400" dirty="0"/>
              <a:t>the </a:t>
            </a:r>
            <a:r>
              <a:rPr lang="en-US" sz="2400" dirty="0">
                <a:solidFill>
                  <a:srgbClr val="00B0F0"/>
                </a:solidFill>
              </a:rPr>
              <a:t>slope of the total product </a:t>
            </a:r>
            <a:r>
              <a:rPr lang="en-US" sz="2400" dirty="0"/>
              <a:t>curve at a given point. </a:t>
            </a:r>
            <a:endParaRPr lang="en-US" sz="2400" dirty="0" smtClean="0"/>
          </a:p>
          <a:p>
            <a:pPr marL="0" indent="0" eaLnBrk="1" fontAlgn="auto" hangingPunct="1">
              <a:spcAft>
                <a:spcPts val="800"/>
              </a:spcAft>
              <a:buFont typeface="Arial" panose="020B0604020202020204" pitchFamily="34" charset="0"/>
              <a:buNone/>
              <a:defRPr/>
            </a:pPr>
            <a:r>
              <a:rPr lang="en-US" sz="2400" dirty="0" smtClean="0"/>
              <a:t>                      </a:t>
            </a:r>
            <a:r>
              <a:rPr lang="en-US" sz="2400" dirty="0" smtClean="0">
                <a:solidFill>
                  <a:srgbClr val="FF0000"/>
                </a:solidFill>
              </a:rPr>
              <a:t>MP</a:t>
            </a:r>
            <a:r>
              <a:rPr lang="en-US" sz="1800" dirty="0" smtClean="0">
                <a:solidFill>
                  <a:srgbClr val="FF0000"/>
                </a:solidFill>
              </a:rPr>
              <a:t>L</a:t>
            </a:r>
            <a:r>
              <a:rPr lang="en-US" sz="2400" dirty="0" smtClean="0">
                <a:solidFill>
                  <a:srgbClr val="FF0000"/>
                </a:solidFill>
              </a:rPr>
              <a:t>=</a:t>
            </a:r>
            <a:r>
              <a:rPr lang="en-US" sz="2400" dirty="0" err="1" smtClean="0">
                <a:solidFill>
                  <a:srgbClr val="FF0000"/>
                </a:solidFill>
              </a:rPr>
              <a:t>dTP</a:t>
            </a:r>
            <a:r>
              <a:rPr lang="en-US" sz="2400" dirty="0" smtClean="0">
                <a:solidFill>
                  <a:srgbClr val="FF0000"/>
                </a:solidFill>
              </a:rPr>
              <a:t>/</a:t>
            </a:r>
            <a:r>
              <a:rPr lang="en-US" sz="2400" dirty="0" err="1" smtClean="0">
                <a:solidFill>
                  <a:srgbClr val="FF0000"/>
                </a:solidFill>
              </a:rPr>
              <a:t>dL</a:t>
            </a:r>
            <a:r>
              <a:rPr lang="en-US" sz="2400" dirty="0" smtClean="0">
                <a:solidFill>
                  <a:srgbClr val="FF0000"/>
                </a:solidFill>
              </a:rPr>
              <a:t>=</a:t>
            </a:r>
            <a:r>
              <a:rPr lang="el-GR" sz="2400" dirty="0" smtClean="0">
                <a:solidFill>
                  <a:srgbClr val="FF0000"/>
                </a:solidFill>
              </a:rPr>
              <a:t>Δ</a:t>
            </a:r>
            <a:r>
              <a:rPr lang="en-US" sz="2400" dirty="0" smtClean="0">
                <a:solidFill>
                  <a:srgbClr val="FF0000"/>
                </a:solidFill>
              </a:rPr>
              <a:t>Q/</a:t>
            </a:r>
            <a:r>
              <a:rPr lang="el-GR" sz="2400" dirty="0" smtClean="0">
                <a:solidFill>
                  <a:srgbClr val="FF0000"/>
                </a:solidFill>
              </a:rPr>
              <a:t>Δ</a:t>
            </a:r>
            <a:r>
              <a:rPr lang="en-US" sz="2400" dirty="0" smtClean="0">
                <a:solidFill>
                  <a:srgbClr val="FF0000"/>
                </a:solidFill>
              </a:rPr>
              <a:t>L</a:t>
            </a:r>
            <a:endParaRPr lang="en-US" sz="2400" dirty="0">
              <a:solidFill>
                <a:srgbClr val="FF0000"/>
              </a:solidFill>
            </a:endParaRPr>
          </a:p>
          <a:p>
            <a:pPr marL="0" indent="0" eaLnBrk="1" fontAlgn="auto" hangingPunct="1">
              <a:spcAft>
                <a:spcPts val="800"/>
              </a:spcAft>
              <a:buFont typeface="Arial" panose="020B0604020202020204" pitchFamily="34" charset="0"/>
              <a:buNone/>
              <a:defRPr/>
            </a:pPr>
            <a:endParaRPr lang="en-US" sz="2400" dirty="0" smtClean="0"/>
          </a:p>
          <a:p>
            <a:pPr eaLnBrk="1" fontAlgn="auto" hangingPunct="1">
              <a:spcAft>
                <a:spcPts val="800"/>
              </a:spcAft>
              <a:buFont typeface="Courier New" pitchFamily="49" charset="0"/>
              <a:buChar char="o"/>
              <a:defRPr/>
            </a:pPr>
            <a:r>
              <a:rPr lang="en-US" sz="2400" dirty="0" smtClean="0">
                <a:solidFill>
                  <a:srgbClr val="00B0F0"/>
                </a:solidFill>
              </a:rPr>
              <a:t>first </a:t>
            </a:r>
            <a:r>
              <a:rPr lang="en-US" sz="2400" dirty="0">
                <a:solidFill>
                  <a:srgbClr val="00B0F0"/>
                </a:solidFill>
              </a:rPr>
              <a:t>increases, reaches its maximum and then decreases to the extent of being negative</a:t>
            </a:r>
            <a:r>
              <a:rPr lang="en-US" sz="2400" dirty="0"/>
              <a:t>. </a:t>
            </a:r>
            <a:endParaRPr lang="en-US" sz="2400" dirty="0" smtClean="0"/>
          </a:p>
          <a:p>
            <a:pPr eaLnBrk="1" fontAlgn="auto" hangingPunct="1">
              <a:spcAft>
                <a:spcPts val="800"/>
              </a:spcAft>
              <a:buFont typeface="Courier New" pitchFamily="49" charset="0"/>
              <a:buChar char="o"/>
              <a:defRPr/>
            </a:pPr>
            <a:r>
              <a:rPr lang="en-US" sz="2400" dirty="0" smtClean="0"/>
              <a:t>That </a:t>
            </a:r>
            <a:r>
              <a:rPr lang="en-US" sz="2400" dirty="0"/>
              <a:t>is, as we continue to combine more and more of the variable input with the fixed input, the marginal product of the variable input increases initially and then declines. </a:t>
            </a:r>
          </a:p>
        </p:txBody>
      </p:sp>
      <p:sp>
        <p:nvSpPr>
          <p:cNvPr id="9219" name="Slide Number Placeholder 1"/>
          <p:cNvSpPr>
            <a:spLocks noGrp="1"/>
          </p:cNvSpPr>
          <p:nvPr>
            <p:ph type="sldNum" sz="quarter" idx="12"/>
          </p:nvPr>
        </p:nvSpPr>
        <p:spPr bwMode="auto">
          <a:noFill/>
          <a:ln>
            <a:miter lim="800000"/>
            <a:headEnd/>
            <a:tailEnd/>
          </a:ln>
        </p:spPr>
        <p:txBody>
          <a:bodyPr/>
          <a:lstStyle/>
          <a:p>
            <a:fld id="{C016053C-A1A5-4866-A769-D7B17DE443EB}" type="slidenum">
              <a:rPr lang="en-US" altLang="en-US"/>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324600"/>
          </a:xfrm>
        </p:spPr>
        <p:txBody>
          <a:bodyPr rtlCol="0">
            <a:normAutofit/>
          </a:bodyPr>
          <a:lstStyle/>
          <a:p>
            <a:pPr eaLnBrk="1" fontAlgn="auto" hangingPunct="1">
              <a:spcAft>
                <a:spcPts val="1000"/>
              </a:spcAft>
              <a:buFont typeface="Wingdings" pitchFamily="2" charset="2"/>
              <a:buChar char="q"/>
              <a:defRPr/>
            </a:pPr>
            <a:r>
              <a:rPr lang="en-US" sz="2400" b="1" dirty="0">
                <a:solidFill>
                  <a:srgbClr val="FF0000"/>
                </a:solidFill>
              </a:rPr>
              <a:t>Average Product (</a:t>
            </a:r>
            <a:r>
              <a:rPr lang="en-US" sz="2400" b="1" dirty="0" smtClean="0">
                <a:solidFill>
                  <a:srgbClr val="FF0000"/>
                </a:solidFill>
              </a:rPr>
              <a:t>AP) </a:t>
            </a:r>
            <a:endParaRPr lang="en-US" sz="2400" dirty="0"/>
          </a:p>
          <a:p>
            <a:pPr eaLnBrk="1" fontAlgn="auto" hangingPunct="1">
              <a:spcAft>
                <a:spcPts val="1000"/>
              </a:spcAft>
              <a:buFont typeface="Arial" panose="020B0604020202020204" pitchFamily="34" charset="0"/>
              <a:buChar char="•"/>
              <a:defRPr/>
            </a:pPr>
            <a:r>
              <a:rPr lang="en-US" sz="2400" dirty="0" smtClean="0"/>
              <a:t>is </a:t>
            </a:r>
            <a:r>
              <a:rPr lang="en-US" sz="2400" dirty="0"/>
              <a:t>the </a:t>
            </a:r>
            <a:r>
              <a:rPr lang="en-US" sz="2400" dirty="0">
                <a:solidFill>
                  <a:srgbClr val="00B0F0"/>
                </a:solidFill>
              </a:rPr>
              <a:t>level of output that each unit of input produces, </a:t>
            </a:r>
            <a:r>
              <a:rPr lang="en-US" sz="2400" dirty="0">
                <a:solidFill>
                  <a:srgbClr val="7030A0"/>
                </a:solidFill>
              </a:rPr>
              <a:t>on the average. </a:t>
            </a:r>
            <a:endParaRPr lang="en-US" sz="2400" dirty="0" smtClean="0">
              <a:solidFill>
                <a:srgbClr val="7030A0"/>
              </a:solidFill>
            </a:endParaRPr>
          </a:p>
          <a:p>
            <a:pPr eaLnBrk="1" fontAlgn="auto" hangingPunct="1">
              <a:spcAft>
                <a:spcPts val="1000"/>
              </a:spcAft>
              <a:buFont typeface="Arial" panose="020B0604020202020204" pitchFamily="34" charset="0"/>
              <a:buChar char="•"/>
              <a:defRPr/>
            </a:pPr>
            <a:r>
              <a:rPr lang="en-US" sz="2400" dirty="0" smtClean="0"/>
              <a:t>the </a:t>
            </a:r>
            <a:r>
              <a:rPr lang="en-US" sz="2400" dirty="0">
                <a:solidFill>
                  <a:srgbClr val="00B0F0"/>
                </a:solidFill>
              </a:rPr>
              <a:t>mean contribution of each variable input </a:t>
            </a:r>
            <a:r>
              <a:rPr lang="en-US" sz="2400" dirty="0"/>
              <a:t>to the total product. </a:t>
            </a:r>
          </a:p>
          <a:p>
            <a:pPr eaLnBrk="1" fontAlgn="auto" hangingPunct="1">
              <a:spcAft>
                <a:spcPts val="1000"/>
              </a:spcAft>
              <a:buFont typeface="Arial" panose="020B0604020202020204" pitchFamily="34" charset="0"/>
              <a:buChar char="•"/>
              <a:defRPr/>
            </a:pPr>
            <a:r>
              <a:rPr lang="en-US" sz="2400" dirty="0"/>
              <a:t>i</a:t>
            </a:r>
            <a:r>
              <a:rPr lang="en-US" sz="2400" dirty="0" smtClean="0"/>
              <a:t>t </a:t>
            </a:r>
            <a:r>
              <a:rPr lang="en-US" sz="2400" dirty="0"/>
              <a:t>is the ratio of total output to the number of the variable input. </a:t>
            </a:r>
          </a:p>
          <a:p>
            <a:pPr eaLnBrk="1" fontAlgn="auto" hangingPunct="1">
              <a:spcAft>
                <a:spcPts val="1000"/>
              </a:spcAft>
              <a:buFont typeface="Arial" panose="020B0604020202020204" pitchFamily="34" charset="0"/>
              <a:buChar char="•"/>
              <a:defRPr/>
            </a:pPr>
            <a:r>
              <a:rPr lang="en-US" sz="2400" dirty="0" smtClean="0"/>
              <a:t>The </a:t>
            </a:r>
            <a:r>
              <a:rPr lang="en-US" sz="2400" dirty="0"/>
              <a:t>average product of </a:t>
            </a:r>
            <a:r>
              <a:rPr lang="en-US" sz="2400" dirty="0" err="1"/>
              <a:t>labour</a:t>
            </a:r>
            <a:r>
              <a:rPr lang="en-US" sz="2400" dirty="0"/>
              <a:t> (APL</a:t>
            </a:r>
            <a:r>
              <a:rPr lang="en-US" sz="2400" dirty="0" smtClean="0"/>
              <a:t>)</a:t>
            </a:r>
          </a:p>
          <a:p>
            <a:pPr marL="0" indent="0" eaLnBrk="1" fontAlgn="auto" hangingPunct="1">
              <a:spcAft>
                <a:spcPts val="1000"/>
              </a:spcAft>
              <a:buFont typeface="Arial" panose="020B0604020202020204" pitchFamily="34" charset="0"/>
              <a:buNone/>
              <a:defRPr/>
            </a:pPr>
            <a:r>
              <a:rPr lang="en-US" sz="2400" dirty="0" smtClean="0"/>
              <a:t>                                  APL=TP/L</a:t>
            </a:r>
          </a:p>
          <a:p>
            <a:pPr eaLnBrk="1" fontAlgn="auto" hangingPunct="1">
              <a:spcAft>
                <a:spcPts val="1000"/>
              </a:spcAft>
              <a:buFont typeface="Arial" pitchFamily="34" charset="0"/>
              <a:buChar char="•"/>
              <a:defRPr/>
            </a:pPr>
            <a:r>
              <a:rPr lang="en-US" sz="2400" dirty="0" smtClean="0">
                <a:solidFill>
                  <a:srgbClr val="00B0F0"/>
                </a:solidFill>
              </a:rPr>
              <a:t>first </a:t>
            </a:r>
            <a:r>
              <a:rPr lang="en-US" sz="2400" dirty="0">
                <a:solidFill>
                  <a:srgbClr val="00B0F0"/>
                </a:solidFill>
              </a:rPr>
              <a:t>increases, reaches its maximum value and eventually declines. </a:t>
            </a:r>
            <a:endParaRPr lang="en-US" sz="2400" dirty="0" smtClean="0">
              <a:solidFill>
                <a:srgbClr val="00B0F0"/>
              </a:solidFill>
            </a:endParaRPr>
          </a:p>
          <a:p>
            <a:pPr marL="0" indent="0" eaLnBrk="1" fontAlgn="auto" hangingPunct="1">
              <a:spcAft>
                <a:spcPts val="1000"/>
              </a:spcAft>
              <a:buFont typeface="Arial" panose="020B0604020202020204" pitchFamily="34" charset="0"/>
              <a:buNone/>
              <a:defRPr/>
            </a:pPr>
            <a:endParaRPr lang="en-US" sz="2400" dirty="0" smtClean="0"/>
          </a:p>
          <a:p>
            <a:pPr eaLnBrk="1" fontAlgn="auto" hangingPunct="1">
              <a:spcAft>
                <a:spcPts val="1000"/>
              </a:spcAft>
              <a:buFont typeface="Courier New" pitchFamily="49" charset="0"/>
              <a:buChar char="o"/>
              <a:defRPr/>
            </a:pPr>
            <a:r>
              <a:rPr lang="en-US" sz="2400" dirty="0" smtClean="0"/>
              <a:t>The shape of TP, MP,AP can be illustrated using the following </a:t>
            </a:r>
            <a:r>
              <a:rPr lang="en-US" sz="2400" b="1" dirty="0" smtClean="0"/>
              <a:t>graph</a:t>
            </a:r>
            <a:endParaRPr lang="en-US" sz="2400" b="1" dirty="0"/>
          </a:p>
        </p:txBody>
      </p:sp>
      <p:sp>
        <p:nvSpPr>
          <p:cNvPr id="10243" name="Slide Number Placeholder 1"/>
          <p:cNvSpPr>
            <a:spLocks noGrp="1"/>
          </p:cNvSpPr>
          <p:nvPr>
            <p:ph type="sldNum" sz="quarter" idx="12"/>
          </p:nvPr>
        </p:nvSpPr>
        <p:spPr bwMode="auto">
          <a:noFill/>
          <a:ln>
            <a:miter lim="800000"/>
            <a:headEnd/>
            <a:tailEnd/>
          </a:ln>
        </p:spPr>
        <p:txBody>
          <a:bodyPr/>
          <a:lstStyle/>
          <a:p>
            <a:fld id="{31051A8E-5BEC-4011-9F60-63B367749DEE}" type="slidenum">
              <a:rPr lang="en-US" altLang="en-US"/>
              <a:pPr/>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2681</Words>
  <Application>Microsoft Office PowerPoint</Application>
  <PresentationFormat>On-screen Show (4:3)</PresentationFormat>
  <Paragraphs>278</Paragraphs>
  <Slides>30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Office Theme</vt:lpstr>
      <vt:lpstr>PDF</vt:lpstr>
      <vt:lpstr>PowerPoint Presentation</vt:lpstr>
      <vt:lpstr>Chapter objectives </vt:lpstr>
      <vt:lpstr>4.1 Theory of production in the short run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4.2 Theory of costs in the short run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4.3 The relationship between short run production and cost curves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zerabruk</dc:creator>
  <cp:lastModifiedBy>Windows User</cp:lastModifiedBy>
  <cp:revision>42</cp:revision>
  <dcterms:created xsi:type="dcterms:W3CDTF">2006-08-16T00:00:00Z</dcterms:created>
  <dcterms:modified xsi:type="dcterms:W3CDTF">2022-03-29T19:13:04Z</dcterms:modified>
</cp:coreProperties>
</file>