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57" r:id="rId4"/>
    <p:sldId id="258" r:id="rId5"/>
    <p:sldId id="294" r:id="rId6"/>
    <p:sldId id="259" r:id="rId7"/>
    <p:sldId id="260" r:id="rId8"/>
    <p:sldId id="295" r:id="rId9"/>
    <p:sldId id="262" r:id="rId10"/>
    <p:sldId id="310" r:id="rId11"/>
    <p:sldId id="297" r:id="rId12"/>
    <p:sldId id="299" r:id="rId13"/>
    <p:sldId id="267" r:id="rId14"/>
    <p:sldId id="268" r:id="rId15"/>
    <p:sldId id="269" r:id="rId16"/>
    <p:sldId id="270" r:id="rId17"/>
    <p:sldId id="271" r:id="rId18"/>
    <p:sldId id="272" r:id="rId19"/>
    <p:sldId id="311" r:id="rId20"/>
    <p:sldId id="300" r:id="rId21"/>
    <p:sldId id="279" r:id="rId22"/>
    <p:sldId id="302" r:id="rId23"/>
    <p:sldId id="281" r:id="rId24"/>
    <p:sldId id="283" r:id="rId25"/>
    <p:sldId id="303" r:id="rId26"/>
    <p:sldId id="304" r:id="rId27"/>
    <p:sldId id="305" r:id="rId28"/>
    <p:sldId id="306" r:id="rId29"/>
    <p:sldId id="286" r:id="rId30"/>
    <p:sldId id="312" r:id="rId31"/>
    <p:sldId id="313" r:id="rId32"/>
    <p:sldId id="314" r:id="rId33"/>
    <p:sldId id="317" r:id="rId34"/>
    <p:sldId id="316" r:id="rId35"/>
    <p:sldId id="291" r:id="rId36"/>
    <p:sldId id="309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E3D83-A573-461D-BCA9-164D7FF25A1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87C2B-47C8-4403-A722-B1741F922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87C2B-47C8-4403-A722-B1741F9220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45F5-B1FE-4AEC-9212-1B770AF674E2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82C-96B2-499C-AB9B-20EC63C96569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24A-ED4A-48EB-9E10-C1F881CCE06E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B79-3595-4AD3-BA81-0DE5E7576FF0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055F-A5B3-4DEA-A33B-B9FBA75F2C12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530B-161A-485D-A3D0-51EB8370B194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887A-C2AD-4ED8-A41F-7FA3B41B012C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074A-88CB-40F8-BE69-5C2099AF53CE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E68-8A25-4ED0-9805-286237AF65CB}" type="datetime1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4B06-FAC5-408B-AC8C-87D723CCDB1E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A60-74B3-48D7-8680-84F82685577A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7619-0618-4306-8C1B-3E16B2FECFEC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600199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CHAPTER TWO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THEORY OF DEMAND AND SUPPLY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5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9287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400" u="sng" dirty="0" smtClean="0">
                <a:latin typeface="Garamond" pitchFamily="18" charset="0"/>
              </a:rPr>
              <a:t>Numerical </a:t>
            </a:r>
            <a:r>
              <a:rPr lang="en-US" sz="2400" u="sng" dirty="0">
                <a:latin typeface="Garamond" pitchFamily="18" charset="0"/>
              </a:rPr>
              <a:t>Example</a:t>
            </a:r>
            <a:r>
              <a:rPr lang="en-US" sz="2400" dirty="0">
                <a:latin typeface="Garamond" pitchFamily="18" charset="0"/>
              </a:rPr>
              <a:t>: Suppose the individual demand function of a product is given by: P=10 - Q /2 and there are about 100 identical buyers in the market. </a:t>
            </a:r>
            <a:r>
              <a:rPr lang="en-US" sz="2400" dirty="0" smtClean="0">
                <a:latin typeface="Garamond" pitchFamily="18" charset="0"/>
              </a:rPr>
              <a:t> Then </a:t>
            </a:r>
            <a:r>
              <a:rPr lang="en-US" sz="2400" dirty="0">
                <a:latin typeface="Garamond" pitchFamily="18" charset="0"/>
              </a:rPr>
              <a:t>the market demand function is given by: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          P</a:t>
            </a:r>
            <a:r>
              <a:rPr lang="en-US" sz="2400" dirty="0">
                <a:latin typeface="Garamond" pitchFamily="18" charset="0"/>
              </a:rPr>
              <a:t>= 10 - Q /2 ↔ Q /2 =10-P ↔ Q= 20 - 2P and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           </a:t>
            </a:r>
            <a:r>
              <a:rPr lang="en-US" sz="2400" dirty="0" err="1" smtClean="0">
                <a:latin typeface="Garamond" pitchFamily="18" charset="0"/>
              </a:rPr>
              <a:t>Qm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= (20 – 2P) 100 = 2000-200P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9" y="2286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80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              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Determinants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of Demand 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   I</a:t>
            </a:r>
            <a:r>
              <a:rPr lang="en-US" sz="2400" dirty="0">
                <a:latin typeface="Garamond" pitchFamily="18" charset="0"/>
              </a:rPr>
              <a:t>. </a:t>
            </a:r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Price of the </a:t>
            </a:r>
            <a:r>
              <a:rPr lang="en-US" sz="2400" dirty="0" smtClean="0">
                <a:solidFill>
                  <a:srgbClr val="0070C0"/>
                </a:solidFill>
                <a:latin typeface="Garamond" pitchFamily="18" charset="0"/>
              </a:rPr>
              <a:t>product</a:t>
            </a:r>
          </a:p>
          <a:p>
            <a:pPr marL="0" indent="0">
              <a:buNone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    II</a:t>
            </a:r>
            <a:r>
              <a:rPr lang="en-US" sz="2400" dirty="0">
                <a:latin typeface="Garamond" pitchFamily="18" charset="0"/>
              </a:rPr>
              <a:t>. Taste or preference of consumers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  III</a:t>
            </a:r>
            <a:r>
              <a:rPr lang="en-US" sz="2400" dirty="0">
                <a:latin typeface="Garamond" pitchFamily="18" charset="0"/>
              </a:rPr>
              <a:t>. </a:t>
            </a:r>
            <a:r>
              <a:rPr lang="en-US" sz="2400" b="1" dirty="0">
                <a:latin typeface="Garamond" pitchFamily="18" charset="0"/>
              </a:rPr>
              <a:t>Income of the consumers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  IV</a:t>
            </a:r>
            <a:r>
              <a:rPr lang="en-US" sz="2400" dirty="0">
                <a:latin typeface="Garamond" pitchFamily="18" charset="0"/>
              </a:rPr>
              <a:t>. </a:t>
            </a:r>
            <a:r>
              <a:rPr lang="en-US" sz="2400" b="1" dirty="0">
                <a:latin typeface="Garamond" pitchFamily="18" charset="0"/>
              </a:rPr>
              <a:t>Price of related goods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  V</a:t>
            </a:r>
            <a:r>
              <a:rPr lang="en-US" sz="2400" dirty="0">
                <a:latin typeface="Garamond" pitchFamily="18" charset="0"/>
              </a:rPr>
              <a:t>. Consumers expectation of income and price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  VI</a:t>
            </a:r>
            <a:r>
              <a:rPr lang="en-US" sz="2400" dirty="0">
                <a:latin typeface="Garamond" pitchFamily="18" charset="0"/>
              </a:rPr>
              <a:t>. </a:t>
            </a:r>
            <a:r>
              <a:rPr lang="en-US" sz="2400" dirty="0" smtClean="0">
                <a:latin typeface="Garamond" pitchFamily="18" charset="0"/>
              </a:rPr>
              <a:t>Number </a:t>
            </a:r>
            <a:r>
              <a:rPr lang="en-US" sz="2400" dirty="0">
                <a:latin typeface="Garamond" pitchFamily="18" charset="0"/>
              </a:rPr>
              <a:t>of buyers in the </a:t>
            </a:r>
            <a:r>
              <a:rPr lang="en-US" sz="2400" dirty="0" smtClean="0">
                <a:latin typeface="Garamond" pitchFamily="18" charset="0"/>
              </a:rPr>
              <a:t>market       etc</a:t>
            </a:r>
            <a:r>
              <a:rPr lang="en-US" sz="2400" dirty="0" smtClean="0">
                <a:latin typeface="Garamond" pitchFamily="18" charset="0"/>
              </a:rPr>
              <a:t>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Garamond" pitchFamily="18" charset="0"/>
              </a:rPr>
              <a:t>i</a:t>
            </a:r>
            <a:r>
              <a:rPr lang="en-US" sz="2400" dirty="0" smtClean="0">
                <a:latin typeface="Garamond" pitchFamily="18" charset="0"/>
              </a:rPr>
              <a:t>)  Price </a:t>
            </a:r>
            <a:r>
              <a:rPr lang="en-US" sz="2400" dirty="0">
                <a:latin typeface="Garamond" pitchFamily="18" charset="0"/>
              </a:rPr>
              <a:t>of the good is the most important factor affecting demand for a commodity</a:t>
            </a:r>
            <a:r>
              <a:rPr lang="en-US" sz="2400" dirty="0" smtClean="0">
                <a:latin typeface="Garamond" pitchFamily="18" charset="0"/>
              </a:rPr>
              <a:t>.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Ceteris paribus, if P increases Quantity demanded decreases, while if P decreases, quantity demanded increases. </a:t>
            </a:r>
          </a:p>
          <a:p>
            <a:r>
              <a:rPr lang="en-US" sz="2400" dirty="0">
                <a:latin typeface="Garamond" pitchFamily="18" charset="0"/>
              </a:rPr>
              <a:t>That is change in Price of the good, causes change in quantity demanded, Hence only a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movement along the same demand curve</a:t>
            </a:r>
            <a:r>
              <a:rPr lang="en-US" sz="2400" dirty="0">
                <a:latin typeface="Garamond" pitchFamily="18" charset="0"/>
              </a:rPr>
              <a:t>.  Upward and downward movement.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458200" cy="665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Garamond" pitchFamily="18" charset="0"/>
              </a:rPr>
              <a:t>A </a:t>
            </a:r>
            <a:r>
              <a:rPr lang="en-US" sz="2400" dirty="0">
                <a:latin typeface="Garamond" pitchFamily="18" charset="0"/>
              </a:rPr>
              <a:t>change in any of the </a:t>
            </a:r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above listed factors except the price of the good </a:t>
            </a:r>
            <a:r>
              <a:rPr lang="en-US" sz="2400" dirty="0">
                <a:latin typeface="Garamond" pitchFamily="18" charset="0"/>
              </a:rPr>
              <a:t>will </a:t>
            </a:r>
            <a:r>
              <a:rPr lang="en-US" sz="2400" b="1" dirty="0">
                <a:latin typeface="Garamond" pitchFamily="18" charset="0"/>
              </a:rPr>
              <a:t>change the demand</a:t>
            </a:r>
            <a:r>
              <a:rPr lang="en-US" sz="2400" dirty="0">
                <a:latin typeface="Garamond" pitchFamily="18" charset="0"/>
              </a:rPr>
              <a:t>, while a change in </a:t>
            </a:r>
            <a:r>
              <a:rPr lang="en-US" sz="2400" b="1" dirty="0">
                <a:solidFill>
                  <a:srgbClr val="0070C0"/>
                </a:solidFill>
                <a:latin typeface="Garamond" pitchFamily="18" charset="0"/>
              </a:rPr>
              <a:t>the price</a:t>
            </a:r>
            <a:r>
              <a:rPr lang="en-US" sz="2400" dirty="0">
                <a:latin typeface="Garamond" pitchFamily="18" charset="0"/>
              </a:rPr>
              <a:t>, other factors remain constant will bring change in </a:t>
            </a:r>
            <a:r>
              <a:rPr lang="en-US" sz="2400" b="1" dirty="0">
                <a:latin typeface="Garamond" pitchFamily="18" charset="0"/>
              </a:rPr>
              <a:t>quantity demanded</a:t>
            </a:r>
            <a:r>
              <a:rPr lang="en-US" sz="2400" dirty="0">
                <a:latin typeface="Garamond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Garamond" pitchFamily="18" charset="0"/>
              </a:rPr>
              <a:t>A change in demand will shift the demand curve from its original location. </a:t>
            </a:r>
            <a:r>
              <a:rPr lang="en-US" sz="2400" dirty="0" smtClean="0">
                <a:latin typeface="Garamond" pitchFamily="18" charset="0"/>
              </a:rPr>
              <a:t>                </a:t>
            </a:r>
            <a:r>
              <a:rPr lang="en-US" sz="2400" b="1" dirty="0" smtClean="0">
                <a:solidFill>
                  <a:srgbClr val="FF0000"/>
                </a:solidFill>
                <a:latin typeface="Garamond" pitchFamily="18" charset="0"/>
              </a:rPr>
              <a:t>demand </a:t>
            </a:r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shifters. </a:t>
            </a: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86919"/>
            <a:ext cx="6858000" cy="30694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905000" y="2590800"/>
            <a:ext cx="9784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Garamond" pitchFamily="18" charset="0"/>
              </a:rPr>
              <a:t>L</a:t>
            </a:r>
            <a:r>
              <a:rPr lang="en-US" sz="2400" dirty="0" smtClean="0">
                <a:latin typeface="Garamond" pitchFamily="18" charset="0"/>
              </a:rPr>
              <a:t>et </a:t>
            </a:r>
            <a:r>
              <a:rPr lang="en-US" sz="2400" dirty="0">
                <a:latin typeface="Garamond" pitchFamily="18" charset="0"/>
              </a:rPr>
              <a:t>us examine how each factor affect demand. </a:t>
            </a:r>
          </a:p>
          <a:p>
            <a:pPr marL="0" indent="0">
              <a:buNone/>
            </a:pPr>
            <a:r>
              <a:rPr lang="en-US" sz="2400" b="1" dirty="0">
                <a:latin typeface="Garamond" pitchFamily="18" charset="0"/>
              </a:rPr>
              <a:t>I. Taste or preference  </a:t>
            </a:r>
            <a:r>
              <a:rPr lang="en-US" sz="2400" dirty="0">
                <a:latin typeface="Garamond" pitchFamily="18" charset="0"/>
              </a:rPr>
              <a:t> </a:t>
            </a:r>
          </a:p>
          <a:p>
            <a:r>
              <a:rPr lang="en-US" sz="2400" dirty="0">
                <a:latin typeface="Garamond" pitchFamily="18" charset="0"/>
              </a:rPr>
              <a:t>When the taste of a consumer changes in </a:t>
            </a:r>
            <a:r>
              <a:rPr lang="en-US" sz="2400" dirty="0" err="1">
                <a:latin typeface="Garamond" pitchFamily="18" charset="0"/>
              </a:rPr>
              <a:t>favour</a:t>
            </a:r>
            <a:r>
              <a:rPr lang="en-US" sz="2400" dirty="0">
                <a:latin typeface="Garamond" pitchFamily="18" charset="0"/>
              </a:rPr>
              <a:t> of a good, her/his demand will increase and the opposite is true.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itchFamily="18" charset="0"/>
              </a:rPr>
              <a:t>II. Income of the consumer   </a:t>
            </a:r>
            <a:endParaRPr lang="en-US" sz="2400" b="1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Generally when income increases, demand also increases, however an increase in come </a:t>
            </a:r>
            <a:r>
              <a:rPr lang="en-US" sz="2400" b="1" dirty="0" smtClean="0">
                <a:latin typeface="Garamond" pitchFamily="18" charset="0"/>
              </a:rPr>
              <a:t>doesn’t invariably </a:t>
            </a:r>
            <a:r>
              <a:rPr lang="en-US" sz="2400" dirty="0" smtClean="0">
                <a:latin typeface="Garamond" pitchFamily="18" charset="0"/>
              </a:rPr>
              <a:t>leads to an increase in demand for all the commodities, it </a:t>
            </a:r>
            <a:r>
              <a:rPr lang="en-US" sz="2400" dirty="0">
                <a:latin typeface="Garamond" pitchFamily="18" charset="0"/>
              </a:rPr>
              <a:t>d</a:t>
            </a:r>
            <a:r>
              <a:rPr lang="en-US" sz="2400" dirty="0" smtClean="0">
                <a:latin typeface="Garamond" pitchFamily="18" charset="0"/>
              </a:rPr>
              <a:t>epends on the </a:t>
            </a:r>
            <a:r>
              <a:rPr lang="en-US" sz="2400" b="1" dirty="0" smtClean="0">
                <a:latin typeface="Garamond" pitchFamily="18" charset="0"/>
              </a:rPr>
              <a:t>nature of the </a:t>
            </a:r>
            <a:r>
              <a:rPr lang="en-US" sz="2400" b="1" dirty="0" smtClean="0">
                <a:latin typeface="Garamond" pitchFamily="18" charset="0"/>
              </a:rPr>
              <a:t>commodity.</a:t>
            </a:r>
            <a:endParaRPr lang="en-US" sz="2400" b="1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Garamond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Normal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Goods </a:t>
            </a:r>
            <a:r>
              <a:rPr lang="en-US" sz="2400" dirty="0">
                <a:latin typeface="Garamond" pitchFamily="18" charset="0"/>
              </a:rPr>
              <a:t>are goods whose demand increases as income </a:t>
            </a:r>
            <a:r>
              <a:rPr lang="en-US" sz="2400" dirty="0" smtClean="0">
                <a:latin typeface="Garamond" pitchFamily="18" charset="0"/>
              </a:rPr>
              <a:t>increase-, </a:t>
            </a:r>
            <a:r>
              <a:rPr lang="en-US" sz="2400" dirty="0">
                <a:latin typeface="Garamond" pitchFamily="18" charset="0"/>
              </a:rPr>
              <a:t>while </a:t>
            </a:r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inferior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goods </a:t>
            </a:r>
            <a:r>
              <a:rPr lang="en-US" sz="2400" dirty="0">
                <a:latin typeface="Garamond" pitchFamily="18" charset="0"/>
              </a:rPr>
              <a:t>are those whose demand is inversely related with </a:t>
            </a:r>
            <a:r>
              <a:rPr lang="en-US" sz="2400" dirty="0" smtClean="0">
                <a:latin typeface="Garamond" pitchFamily="18" charset="0"/>
              </a:rPr>
              <a:t>income-poor quality goods, whose buyers are expected to shift to normal goods as their income increases.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8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Garamond" pitchFamily="18" charset="0"/>
              </a:rPr>
              <a:t>III Price </a:t>
            </a:r>
            <a:r>
              <a:rPr lang="en-US" sz="2400" b="1" dirty="0">
                <a:latin typeface="Garamond" pitchFamily="18" charset="0"/>
              </a:rPr>
              <a:t>of related goods  </a:t>
            </a:r>
            <a:r>
              <a:rPr lang="en-US" sz="2400" dirty="0">
                <a:latin typeface="Garamond" pitchFamily="18" charset="0"/>
              </a:rPr>
              <a:t> </a:t>
            </a:r>
          </a:p>
          <a:p>
            <a:r>
              <a:rPr lang="en-US" sz="2400" dirty="0">
                <a:latin typeface="Garamond" pitchFamily="18" charset="0"/>
              </a:rPr>
              <a:t> Two goods are said to be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related</a:t>
            </a:r>
            <a:r>
              <a:rPr lang="en-US" sz="2400" dirty="0">
                <a:latin typeface="Garamond" pitchFamily="18" charset="0"/>
              </a:rPr>
              <a:t> if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a change in the price of one good affects the demand for another good</a:t>
            </a:r>
            <a:r>
              <a:rPr lang="en-US" sz="2400" dirty="0">
                <a:latin typeface="Garamond" pitchFamily="18" charset="0"/>
              </a:rPr>
              <a:t>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</a:t>
            </a:r>
            <a:endParaRPr lang="en-US" sz="2400" dirty="0">
              <a:latin typeface="Garamond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Substitute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goods </a:t>
            </a:r>
            <a:r>
              <a:rPr lang="en-US" sz="2400" dirty="0">
                <a:latin typeface="Garamond" pitchFamily="18" charset="0"/>
              </a:rPr>
              <a:t>are </a:t>
            </a:r>
            <a:r>
              <a:rPr lang="en-US" sz="2400" dirty="0" smtClean="0">
                <a:latin typeface="Garamond" pitchFamily="18" charset="0"/>
              </a:rPr>
              <a:t>goods, which can be used </a:t>
            </a:r>
            <a:r>
              <a:rPr lang="en-US" sz="2400" dirty="0" smtClean="0">
                <a:solidFill>
                  <a:srgbClr val="00B0F0"/>
                </a:solidFill>
                <a:latin typeface="Garamond" pitchFamily="18" charset="0"/>
              </a:rPr>
              <a:t>in place of each other</a:t>
            </a:r>
            <a:r>
              <a:rPr lang="en-US" sz="2400" dirty="0" smtClean="0">
                <a:latin typeface="Garamond" pitchFamily="18" charset="0"/>
              </a:rPr>
              <a:t>, to satisfy </a:t>
            </a:r>
            <a:r>
              <a:rPr lang="en-US" sz="2400" dirty="0">
                <a:latin typeface="Garamond" pitchFamily="18" charset="0"/>
              </a:rPr>
              <a:t>the same desire of the consumer.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     E</a:t>
            </a:r>
            <a:r>
              <a:rPr lang="en-US" sz="2400" dirty="0" smtClean="0">
                <a:latin typeface="Garamond" pitchFamily="18" charset="0"/>
              </a:rPr>
              <a:t>x. </a:t>
            </a:r>
            <a:r>
              <a:rPr lang="en-US" sz="2400" dirty="0">
                <a:latin typeface="Garamond" pitchFamily="18" charset="0"/>
              </a:rPr>
              <a:t>tea and coffee or </a:t>
            </a:r>
            <a:r>
              <a:rPr lang="en-US" sz="2400" dirty="0" err="1" smtClean="0">
                <a:latin typeface="Garamond" pitchFamily="18" charset="0"/>
              </a:rPr>
              <a:t>Paepsi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and </a:t>
            </a:r>
            <a:r>
              <a:rPr lang="en-US" sz="2400" dirty="0" smtClean="0">
                <a:latin typeface="Garamond" pitchFamily="18" charset="0"/>
              </a:rPr>
              <a:t>Coca-Cola. </a:t>
            </a:r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If </a:t>
            </a:r>
            <a:r>
              <a:rPr lang="en-US" sz="2400" dirty="0">
                <a:latin typeface="Garamond" pitchFamily="18" charset="0"/>
              </a:rPr>
              <a:t>two goods are substitutes, then price of one and the demand for the other are </a:t>
            </a:r>
            <a:r>
              <a:rPr lang="en-US" sz="2400" b="1" dirty="0">
                <a:latin typeface="Garamond" pitchFamily="18" charset="0"/>
              </a:rPr>
              <a:t>directly related</a:t>
            </a:r>
            <a:r>
              <a:rPr lang="en-US" sz="2400" dirty="0">
                <a:latin typeface="Garamond" pitchFamily="18" charset="0"/>
              </a:rPr>
              <a:t>. </a:t>
            </a:r>
            <a:endParaRPr lang="en-US" sz="2400" dirty="0" smtClean="0">
              <a:latin typeface="Garamond" pitchFamily="18" charset="0"/>
            </a:endParaRPr>
          </a:p>
          <a:p>
            <a:endParaRPr lang="en-US" sz="2400" dirty="0" smtClean="0">
              <a:latin typeface="Garamond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Complimentary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goods </a:t>
            </a:r>
            <a:r>
              <a:rPr lang="en-US" sz="2400" dirty="0" err="1" smtClean="0">
                <a:latin typeface="Garamond" pitchFamily="18" charset="0"/>
              </a:rPr>
              <a:t>goods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which are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jointly </a:t>
            </a:r>
            <a:r>
              <a:rPr lang="en-US" sz="2400" dirty="0" smtClean="0">
                <a:solidFill>
                  <a:srgbClr val="00B0F0"/>
                </a:solidFill>
                <a:latin typeface="Garamond" pitchFamily="18" charset="0"/>
              </a:rPr>
              <a:t>consumed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to satisfy a given want. </a:t>
            </a:r>
          </a:p>
          <a:p>
            <a:r>
              <a:rPr lang="en-US" sz="2400" dirty="0" smtClean="0">
                <a:latin typeface="Garamond" pitchFamily="18" charset="0"/>
              </a:rPr>
              <a:t>E</a:t>
            </a:r>
            <a:r>
              <a:rPr lang="en-US" sz="2400" dirty="0" smtClean="0">
                <a:latin typeface="Garamond" pitchFamily="18" charset="0"/>
              </a:rPr>
              <a:t>x. car </a:t>
            </a:r>
            <a:r>
              <a:rPr lang="en-US" sz="2400" dirty="0">
                <a:latin typeface="Garamond" pitchFamily="18" charset="0"/>
              </a:rPr>
              <a:t>and fuel or tea and </a:t>
            </a:r>
            <a:r>
              <a:rPr lang="en-US" sz="2400" dirty="0" smtClean="0">
                <a:latin typeface="Garamond" pitchFamily="18" charset="0"/>
              </a:rPr>
              <a:t>sugar.</a:t>
            </a:r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If </a:t>
            </a:r>
            <a:r>
              <a:rPr lang="en-US" sz="2400" dirty="0">
                <a:latin typeface="Garamond" pitchFamily="18" charset="0"/>
              </a:rPr>
              <a:t>two goods are complements, then price of one and the demand for the other are </a:t>
            </a:r>
            <a:r>
              <a:rPr lang="en-US" sz="2400" b="1" dirty="0">
                <a:latin typeface="Garamond" pitchFamily="18" charset="0"/>
              </a:rPr>
              <a:t>inversely related</a:t>
            </a:r>
            <a:r>
              <a:rPr lang="en-US" sz="2400" dirty="0">
                <a:latin typeface="Garamond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itchFamily="18" charset="0"/>
              </a:rPr>
              <a:t>IV. Consumer expectation of </a:t>
            </a:r>
            <a:r>
              <a:rPr lang="en-US" sz="2400" b="1" dirty="0" smtClean="0">
                <a:latin typeface="Garamond" pitchFamily="18" charset="0"/>
              </a:rPr>
              <a:t>price   </a:t>
            </a:r>
            <a:endParaRPr lang="en-US" sz="2400" b="1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Higher price expectation will increase demand while a lower future price expectation will decrease the demand for the good. </a:t>
            </a:r>
          </a:p>
          <a:p>
            <a:pPr marL="0" indent="0">
              <a:buNone/>
            </a:pPr>
            <a:endParaRPr lang="en-US" sz="2400" b="1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Garamond" pitchFamily="18" charset="0"/>
              </a:rPr>
              <a:t>V</a:t>
            </a:r>
            <a:r>
              <a:rPr lang="en-US" sz="2400" b="1" dirty="0">
                <a:latin typeface="Garamond" pitchFamily="18" charset="0"/>
              </a:rPr>
              <a:t>. Number of buyer in the market   </a:t>
            </a:r>
          </a:p>
          <a:p>
            <a:r>
              <a:rPr lang="en-US" sz="2400" dirty="0">
                <a:latin typeface="Garamond" pitchFamily="18" charset="0"/>
              </a:rPr>
              <a:t>Since market demand is the horizontal sum of individual demand, an increase in the number of buyers will increase demand while a decrease in the number of buyers will decrease demand. </a:t>
            </a:r>
            <a:endParaRPr lang="en-US" sz="2400" dirty="0" smtClean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8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            Elasticity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of demand </a:t>
            </a:r>
          </a:p>
          <a:p>
            <a:r>
              <a:rPr lang="en-US" sz="2400" dirty="0" smtClean="0">
                <a:latin typeface="Garamond" pitchFamily="18" charset="0"/>
              </a:rPr>
              <a:t>is </a:t>
            </a:r>
            <a:r>
              <a:rPr lang="en-US" sz="2400" dirty="0">
                <a:latin typeface="Garamond" pitchFamily="18" charset="0"/>
              </a:rPr>
              <a:t>a measure of </a:t>
            </a:r>
            <a:r>
              <a:rPr lang="en-US" sz="2400" dirty="0" smtClean="0">
                <a:solidFill>
                  <a:srgbClr val="00B0F0"/>
                </a:solidFill>
                <a:latin typeface="Garamond" pitchFamily="18" charset="0"/>
              </a:rPr>
              <a:t>responsiveness(</a:t>
            </a:r>
            <a:r>
              <a:rPr lang="en-US" sz="2400" dirty="0" err="1" smtClean="0">
                <a:solidFill>
                  <a:srgbClr val="00B0F0"/>
                </a:solidFill>
                <a:latin typeface="Garamond" pitchFamily="18" charset="0"/>
              </a:rPr>
              <a:t>sensetivity</a:t>
            </a:r>
            <a:r>
              <a:rPr lang="en-US" sz="2400" dirty="0" smtClean="0">
                <a:solidFill>
                  <a:srgbClr val="00B0F0"/>
                </a:solidFill>
                <a:latin typeface="Garamond" pitchFamily="18" charset="0"/>
              </a:rPr>
              <a:t>)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of a dependent variable to changes in an independent variable. </a:t>
            </a:r>
            <a:endParaRPr lang="en-US" sz="2400" dirty="0" smtClean="0">
              <a:latin typeface="Garamond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Garamond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Elasticity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of demand </a:t>
            </a:r>
            <a:r>
              <a:rPr lang="en-US" sz="2400" dirty="0">
                <a:latin typeface="Garamond" pitchFamily="18" charset="0"/>
              </a:rPr>
              <a:t>refers to the degree of responsiveness of </a:t>
            </a:r>
            <a:r>
              <a:rPr lang="en-US" sz="2400" b="1" dirty="0">
                <a:latin typeface="Garamond" pitchFamily="18" charset="0"/>
              </a:rPr>
              <a:t>quantity demanded </a:t>
            </a:r>
            <a:r>
              <a:rPr lang="en-US" sz="2400" dirty="0">
                <a:latin typeface="Garamond" pitchFamily="18" charset="0"/>
              </a:rPr>
              <a:t>of a good to a change in its </a:t>
            </a:r>
            <a:r>
              <a:rPr lang="en-US" sz="2400" b="1" dirty="0">
                <a:latin typeface="Garamond" pitchFamily="18" charset="0"/>
              </a:rPr>
              <a:t>price</a:t>
            </a:r>
            <a:r>
              <a:rPr lang="en-US" sz="2400" dirty="0">
                <a:latin typeface="Garamond" pitchFamily="18" charset="0"/>
              </a:rPr>
              <a:t>, or change in </a:t>
            </a:r>
            <a:r>
              <a:rPr lang="en-US" sz="2400" b="1" dirty="0">
                <a:latin typeface="Garamond" pitchFamily="18" charset="0"/>
              </a:rPr>
              <a:t>income,</a:t>
            </a:r>
            <a:r>
              <a:rPr lang="en-US" sz="2400" dirty="0">
                <a:latin typeface="Garamond" pitchFamily="18" charset="0"/>
              </a:rPr>
              <a:t> or change in </a:t>
            </a:r>
            <a:r>
              <a:rPr lang="en-US" sz="2400" b="1" dirty="0">
                <a:latin typeface="Garamond" pitchFamily="18" charset="0"/>
              </a:rPr>
              <a:t>prices of related goods. </a:t>
            </a:r>
            <a:endParaRPr lang="en-US" sz="2400" b="1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1) Price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Elasticity of Demand   </a:t>
            </a:r>
          </a:p>
          <a:p>
            <a:r>
              <a:rPr lang="en-US" sz="2400" dirty="0" smtClean="0">
                <a:latin typeface="Garamond" pitchFamily="18" charset="0"/>
              </a:rPr>
              <a:t>degree </a:t>
            </a:r>
            <a:r>
              <a:rPr lang="en-US" sz="2400" dirty="0">
                <a:latin typeface="Garamond" pitchFamily="18" charset="0"/>
              </a:rPr>
              <a:t>of responsiveness of demand to change in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price</a:t>
            </a:r>
            <a:r>
              <a:rPr lang="en-US" sz="2400" dirty="0" smtClean="0">
                <a:latin typeface="Garamond" pitchFamily="18" charset="0"/>
              </a:rPr>
              <a:t>.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indicates </a:t>
            </a:r>
            <a:r>
              <a:rPr lang="en-US" sz="2400" dirty="0">
                <a:latin typeface="Garamond" pitchFamily="18" charset="0"/>
              </a:rPr>
              <a:t>how consumers react to changes in price. </a:t>
            </a:r>
          </a:p>
          <a:p>
            <a:r>
              <a:rPr lang="en-US" sz="2400" dirty="0" smtClean="0">
                <a:latin typeface="Garamond" pitchFamily="18" charset="0"/>
              </a:rPr>
              <a:t>how </a:t>
            </a:r>
            <a:r>
              <a:rPr lang="en-US" sz="2400" dirty="0">
                <a:latin typeface="Garamond" pitchFamily="18" charset="0"/>
              </a:rPr>
              <a:t>much the quantity demanded of a good responds to a change in the price of that </a:t>
            </a:r>
            <a:r>
              <a:rPr lang="en-US" sz="2400" dirty="0" smtClean="0">
                <a:latin typeface="Garamond" pitchFamily="18" charset="0"/>
              </a:rPr>
              <a:t>good.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The greater the reaction the greater will be the elasticity, and the lesser the reaction, the smaller will be the elasticity.</a:t>
            </a:r>
          </a:p>
          <a:p>
            <a:pPr marL="0" indent="0">
              <a:buNone/>
            </a:pPr>
            <a:endParaRPr lang="en-US" sz="2400" b="1" dirty="0" smtClean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Demand 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</a:rPr>
              <a:t>for commodities like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clothes, fruit 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</a:rPr>
              <a:t>etc. changes when there is even a small change in their price, whereas </a:t>
            </a:r>
          </a:p>
          <a:p>
            <a:pPr lvl="0"/>
            <a:endParaRPr lang="en-US" sz="2400" dirty="0">
              <a:solidFill>
                <a:prstClr val="black"/>
              </a:solidFill>
              <a:latin typeface="Garamond" pitchFamily="18" charset="0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Demand 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</a:rPr>
              <a:t>for commodities which are basic necessities of </a:t>
            </a: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life like </a:t>
            </a:r>
            <a:r>
              <a:rPr lang="en-US" sz="2400" dirty="0" smtClean="0">
                <a:solidFill>
                  <a:srgbClr val="00B0F0"/>
                </a:solidFill>
                <a:latin typeface="Garamond" pitchFamily="18" charset="0"/>
              </a:rPr>
              <a:t>salt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, food grains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</a:rPr>
              <a:t> etc., may not change even if price changes, or it may change, but not in proportion to the change in price. </a:t>
            </a:r>
            <a:endParaRPr lang="en-US" sz="2400" dirty="0" smtClean="0">
              <a:solidFill>
                <a:prstClr val="black"/>
              </a:solidFill>
              <a:latin typeface="Garamond" pitchFamily="18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  </a:t>
            </a:r>
            <a:endParaRPr lang="en-US" sz="2400" dirty="0">
              <a:solidFill>
                <a:prstClr val="black"/>
              </a:solidFill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computed </a:t>
            </a:r>
            <a:r>
              <a:rPr lang="en-US" sz="2400" dirty="0">
                <a:latin typeface="Garamond" pitchFamily="18" charset="0"/>
              </a:rPr>
              <a:t>as the percentage change in quantity demanded divided by the percentage change in price.   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Garamond" pitchFamily="18" charset="0"/>
            </a:endParaRPr>
          </a:p>
          <a:p>
            <a:pPr lvl="0"/>
            <a:endParaRPr lang="en-US" sz="2400" dirty="0">
              <a:solidFill>
                <a:prstClr val="black"/>
              </a:solidFill>
              <a:latin typeface="Garamond" pitchFamily="18" charset="0"/>
            </a:endParaRPr>
          </a:p>
          <a:p>
            <a:pPr lvl="0"/>
            <a:endParaRPr lang="en-US" sz="2400" dirty="0">
              <a:solidFill>
                <a:prstClr val="black"/>
              </a:solidFill>
              <a:latin typeface="Garamond" pitchFamily="18" charset="0"/>
            </a:endParaRPr>
          </a:p>
          <a:p>
            <a:endParaRPr lang="en-US" sz="2400" dirty="0" smtClean="0">
              <a:solidFill>
                <a:prstClr val="black"/>
              </a:solidFill>
              <a:latin typeface="Garamond" pitchFamily="18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can 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</a:rPr>
              <a:t>be measured in two ways.   </a:t>
            </a:r>
            <a:endParaRPr lang="en-US" sz="2400" dirty="0" smtClean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72000"/>
            <a:ext cx="5372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</a:t>
            </a:r>
            <a:r>
              <a:rPr lang="en-US" sz="2400" b="1" dirty="0">
                <a:latin typeface="Garamond" panose="02020404030301010803" pitchFamily="18" charset="0"/>
              </a:rPr>
              <a:t>. Point Price Elasticity of Demand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calculated </a:t>
            </a:r>
            <a:r>
              <a:rPr lang="en-US" sz="2400" dirty="0">
                <a:latin typeface="Garamond" panose="02020404030301010803" pitchFamily="18" charset="0"/>
              </a:rPr>
              <a:t>to find elasticity at a given point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Example- </a:t>
            </a:r>
            <a:r>
              <a:rPr lang="en-US" sz="2400" dirty="0">
                <a:latin typeface="Garamond" panose="02020404030301010803" pitchFamily="18" charset="0"/>
              </a:rPr>
              <a:t>The demand for tickets to an Ethiopian </a:t>
            </a:r>
            <a:r>
              <a:rPr lang="en-US" sz="2400" dirty="0" err="1">
                <a:latin typeface="Garamond" panose="02020404030301010803" pitchFamily="18" charset="0"/>
              </a:rPr>
              <a:t>Camparada</a:t>
            </a:r>
            <a:r>
              <a:rPr lang="en-US" sz="2400" dirty="0">
                <a:latin typeface="Garamond" panose="02020404030301010803" pitchFamily="18" charset="0"/>
              </a:rPr>
              <a:t> film is given by D(p)= </a:t>
            </a:r>
            <a:r>
              <a:rPr lang="en-US" sz="2400" dirty="0" smtClean="0">
                <a:latin typeface="Garamond" panose="02020404030301010803" pitchFamily="18" charset="0"/>
              </a:rPr>
              <a:t>200,000- 10,000p</a:t>
            </a:r>
            <a:r>
              <a:rPr lang="en-US" sz="2400" dirty="0">
                <a:latin typeface="Garamond" panose="02020404030301010803" pitchFamily="18" charset="0"/>
              </a:rPr>
              <a:t>, where p is the price of tickets</a:t>
            </a:r>
            <a:r>
              <a:rPr lang="en-US" sz="2400" dirty="0" smtClean="0">
                <a:latin typeface="Garamond" panose="02020404030301010803" pitchFamily="18" charset="0"/>
              </a:rPr>
              <a:t>. If </a:t>
            </a:r>
            <a:r>
              <a:rPr lang="en-US" sz="2400" dirty="0">
                <a:latin typeface="Garamond" panose="02020404030301010803" pitchFamily="18" charset="0"/>
              </a:rPr>
              <a:t>the price of tickets is 12 birr, calculate </a:t>
            </a:r>
            <a:r>
              <a:rPr lang="en-US" sz="2400" dirty="0" smtClean="0">
                <a:latin typeface="Garamond" panose="02020404030301010803" pitchFamily="18" charset="0"/>
              </a:rPr>
              <a:t>price elasticity </a:t>
            </a:r>
            <a:r>
              <a:rPr lang="en-US" sz="2400" dirty="0">
                <a:latin typeface="Garamond" panose="02020404030301010803" pitchFamily="18" charset="0"/>
              </a:rPr>
              <a:t>of demand for tickets and draw the demand </a:t>
            </a:r>
            <a:r>
              <a:rPr lang="en-US" sz="2400" dirty="0" smtClean="0">
                <a:latin typeface="Garamond" panose="02020404030301010803" pitchFamily="18" charset="0"/>
              </a:rPr>
              <a:t>curve.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b</a:t>
            </a:r>
            <a:r>
              <a:rPr lang="en-US" sz="2400" b="1" dirty="0">
                <a:latin typeface="Garamond" panose="02020404030301010803" pitchFamily="18" charset="0"/>
              </a:rPr>
              <a:t>. Arc price elasticity of </a:t>
            </a:r>
            <a:r>
              <a:rPr lang="en-US" sz="2400" b="1" dirty="0" smtClean="0">
                <a:latin typeface="Garamond" panose="02020404030301010803" pitchFamily="18" charset="0"/>
              </a:rPr>
              <a:t>demand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Between the </a:t>
            </a:r>
            <a:r>
              <a:rPr lang="en-US" sz="2400" dirty="0">
                <a:latin typeface="Garamond" panose="02020404030301010803" pitchFamily="18" charset="0"/>
              </a:rPr>
              <a:t>two points.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19201"/>
            <a:ext cx="762000" cy="685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219202"/>
            <a:ext cx="609600" cy="685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876800"/>
            <a:ext cx="198824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2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Suppose that the price of </a:t>
            </a:r>
            <a:r>
              <a:rPr lang="en-US" sz="2400" dirty="0" smtClean="0">
                <a:latin typeface="Garamond" panose="02020404030301010803" pitchFamily="18" charset="0"/>
              </a:rPr>
              <a:t>a commodity </a:t>
            </a:r>
            <a:r>
              <a:rPr lang="en-US" sz="2400" dirty="0">
                <a:latin typeface="Garamond" panose="02020404030301010803" pitchFamily="18" charset="0"/>
              </a:rPr>
              <a:t>is Br. 5 and the quantity demanded at that price is 100 units of a commodity. </a:t>
            </a:r>
            <a:r>
              <a:rPr lang="en-US" sz="2400" dirty="0" smtClean="0">
                <a:latin typeface="Garamond" panose="02020404030301010803" pitchFamily="18" charset="0"/>
              </a:rPr>
              <a:t>Now assume </a:t>
            </a:r>
            <a:r>
              <a:rPr lang="en-US" sz="2400" dirty="0">
                <a:latin typeface="Garamond" panose="02020404030301010803" pitchFamily="18" charset="0"/>
              </a:rPr>
              <a:t>that the price of the commodity falls to Br. 4 and the quantity demanded rises to </a:t>
            </a:r>
            <a:r>
              <a:rPr lang="en-US" sz="2400" dirty="0" smtClean="0">
                <a:latin typeface="Garamond" panose="02020404030301010803" pitchFamily="18" charset="0"/>
              </a:rPr>
              <a:t>110 units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077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Garamond" pitchFamily="18" charset="0"/>
              </a:rPr>
              <a:t>Chapter Objectives</a:t>
            </a:r>
            <a:endParaRPr lang="en-US" sz="3200" b="1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U</a:t>
            </a:r>
            <a:r>
              <a:rPr lang="en-US" sz="2400" dirty="0" smtClean="0">
                <a:latin typeface="Garamond" pitchFamily="18" charset="0"/>
              </a:rPr>
              <a:t>nderstand </a:t>
            </a:r>
            <a:r>
              <a:rPr lang="en-US" sz="2400" dirty="0">
                <a:latin typeface="Garamond" pitchFamily="18" charset="0"/>
              </a:rPr>
              <a:t>the concept of demand and the factors affecting </a:t>
            </a:r>
            <a:r>
              <a:rPr lang="en-US" sz="2400" dirty="0" smtClean="0">
                <a:latin typeface="Garamond" pitchFamily="18" charset="0"/>
              </a:rPr>
              <a:t>it; </a:t>
            </a:r>
          </a:p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Garamond" pitchFamily="18" charset="0"/>
              </a:rPr>
              <a:t> Explain </a:t>
            </a:r>
            <a:r>
              <a:rPr lang="en-US" sz="2400" dirty="0">
                <a:latin typeface="Garamond" pitchFamily="18" charset="0"/>
              </a:rPr>
              <a:t>the supply side of a market and the determinants of </a:t>
            </a:r>
            <a:r>
              <a:rPr lang="en-US" sz="2400" dirty="0" smtClean="0">
                <a:latin typeface="Garamond" pitchFamily="18" charset="0"/>
              </a:rPr>
              <a:t>supply;</a:t>
            </a:r>
          </a:p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Garamond" pitchFamily="18" charset="0"/>
              </a:rPr>
              <a:t>understand </a:t>
            </a:r>
            <a:r>
              <a:rPr lang="en-US" sz="2400" dirty="0">
                <a:latin typeface="Garamond" pitchFamily="18" charset="0"/>
              </a:rPr>
              <a:t>how the market reaches equilibrium condition, and the possible factors </a:t>
            </a:r>
            <a:r>
              <a:rPr lang="en-US" sz="2400" dirty="0" smtClean="0">
                <a:latin typeface="Garamond" pitchFamily="18" charset="0"/>
              </a:rPr>
              <a:t>that could </a:t>
            </a:r>
            <a:r>
              <a:rPr lang="en-US" sz="2400" dirty="0">
                <a:latin typeface="Garamond" pitchFamily="18" charset="0"/>
              </a:rPr>
              <a:t>cause a change in equilibrium </a:t>
            </a:r>
            <a:r>
              <a:rPr lang="en-US" sz="2400" dirty="0" smtClean="0">
                <a:latin typeface="Garamond" pitchFamily="18" charset="0"/>
              </a:rPr>
              <a:t>and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Garamond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Garamond" pitchFamily="18" charset="0"/>
              </a:rPr>
              <a:t>explain </a:t>
            </a:r>
            <a:r>
              <a:rPr lang="en-US" sz="2400" dirty="0">
                <a:latin typeface="Garamond" pitchFamily="18" charset="0"/>
              </a:rPr>
              <a:t>the elasticity of demand and supply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6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6553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   </a:t>
            </a:r>
            <a:r>
              <a:rPr lang="en-US" sz="2400" b="1" dirty="0" smtClean="0"/>
              <a:t>          </a:t>
            </a:r>
            <a:r>
              <a:rPr lang="en-US" sz="2400" b="1" dirty="0" smtClean="0">
                <a:solidFill>
                  <a:srgbClr val="FF0000"/>
                </a:solidFill>
                <a:latin typeface="Garamond" pitchFamily="18" charset="0"/>
              </a:rPr>
              <a:t>Determinants </a:t>
            </a:r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of price Elasticity of </a:t>
            </a:r>
            <a:r>
              <a:rPr lang="en-US" sz="2400" b="1" dirty="0" smtClean="0">
                <a:solidFill>
                  <a:srgbClr val="FF0000"/>
                </a:solidFill>
                <a:latin typeface="Garamond" pitchFamily="18" charset="0"/>
              </a:rPr>
              <a:t>Demand</a:t>
            </a:r>
            <a:endParaRPr lang="en-US" sz="2400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514350" indent="-514350">
              <a:spcAft>
                <a:spcPts val="800"/>
              </a:spcAft>
              <a:buAutoNum type="romanLcParenR"/>
            </a:pPr>
            <a:r>
              <a:rPr lang="en-US" sz="2400" b="1" dirty="0" smtClean="0">
                <a:solidFill>
                  <a:srgbClr val="00B0F0"/>
                </a:solidFill>
                <a:latin typeface="Garamond" pitchFamily="18" charset="0"/>
              </a:rPr>
              <a:t>The </a:t>
            </a:r>
            <a:r>
              <a:rPr lang="en-US" sz="2400" b="1" dirty="0">
                <a:solidFill>
                  <a:srgbClr val="00B0F0"/>
                </a:solidFill>
                <a:latin typeface="Garamond" pitchFamily="18" charset="0"/>
              </a:rPr>
              <a:t>availability of substitutes</a:t>
            </a:r>
            <a:r>
              <a:rPr lang="en-US" sz="2400" dirty="0">
                <a:latin typeface="Garamond" pitchFamily="18" charset="0"/>
              </a:rPr>
              <a:t>: </a:t>
            </a:r>
            <a:r>
              <a:rPr lang="en-US" sz="2400" dirty="0" smtClean="0">
                <a:latin typeface="Garamond" pitchFamily="18" charset="0"/>
              </a:rPr>
              <a:t>the </a:t>
            </a:r>
            <a:r>
              <a:rPr lang="en-US" sz="2400" dirty="0">
                <a:latin typeface="Garamond" pitchFamily="18" charset="0"/>
              </a:rPr>
              <a:t>more substitutes available for a product, the </a:t>
            </a:r>
            <a:r>
              <a:rPr lang="en-US" sz="2400" dirty="0" smtClean="0">
                <a:latin typeface="Garamond" pitchFamily="18" charset="0"/>
              </a:rPr>
              <a:t>more elastic </a:t>
            </a:r>
            <a:r>
              <a:rPr lang="en-US" sz="2400" dirty="0">
                <a:latin typeface="Garamond" pitchFamily="18" charset="0"/>
              </a:rPr>
              <a:t>will be the price elasticity of demand</a:t>
            </a:r>
            <a:r>
              <a:rPr lang="en-US" sz="2400" dirty="0" smtClean="0">
                <a:latin typeface="Garamond" pitchFamily="18" charset="0"/>
              </a:rPr>
              <a:t>.</a:t>
            </a:r>
            <a:endParaRPr lang="en-US" sz="2400" dirty="0">
              <a:latin typeface="Garamond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400" dirty="0">
                <a:latin typeface="Garamond" pitchFamily="18" charset="0"/>
              </a:rPr>
              <a:t>ii)</a:t>
            </a:r>
            <a:r>
              <a:rPr lang="en-US" sz="2400" b="1" dirty="0">
                <a:latin typeface="Garamond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Garamond" pitchFamily="18" charset="0"/>
              </a:rPr>
              <a:t>Time</a:t>
            </a:r>
            <a:r>
              <a:rPr lang="en-US" sz="2400" dirty="0">
                <a:latin typeface="Garamond" pitchFamily="18" charset="0"/>
              </a:rPr>
              <a:t>: In the long- run, </a:t>
            </a:r>
            <a:r>
              <a:rPr lang="en-US" sz="2400" dirty="0" smtClean="0">
                <a:latin typeface="Garamond" pitchFamily="18" charset="0"/>
              </a:rPr>
              <a:t>it </a:t>
            </a:r>
            <a:r>
              <a:rPr lang="en-US" sz="2400" dirty="0" smtClean="0">
                <a:latin typeface="Garamond" pitchFamily="18" charset="0"/>
              </a:rPr>
              <a:t>tends </a:t>
            </a:r>
            <a:r>
              <a:rPr lang="en-US" sz="2400" dirty="0">
                <a:latin typeface="Garamond" pitchFamily="18" charset="0"/>
              </a:rPr>
              <a:t>to be </a:t>
            </a:r>
            <a:r>
              <a:rPr lang="en-US" sz="2400" dirty="0" smtClean="0">
                <a:latin typeface="Garamond" pitchFamily="18" charset="0"/>
              </a:rPr>
              <a:t>elastic because more </a:t>
            </a:r>
            <a:r>
              <a:rPr lang="en-US" sz="2400" dirty="0">
                <a:latin typeface="Garamond" pitchFamily="18" charset="0"/>
              </a:rPr>
              <a:t>substitute goods could be </a:t>
            </a:r>
            <a:r>
              <a:rPr lang="en-US" sz="2400" dirty="0" smtClean="0">
                <a:latin typeface="Garamond" pitchFamily="18" charset="0"/>
              </a:rPr>
              <a:t>produced or/and People </a:t>
            </a:r>
            <a:r>
              <a:rPr lang="en-US" sz="2400" dirty="0">
                <a:latin typeface="Garamond" pitchFamily="18" charset="0"/>
              </a:rPr>
              <a:t>tend to adjust their consumption pattern</a:t>
            </a:r>
            <a:r>
              <a:rPr lang="en-US" sz="2400" dirty="0">
                <a:latin typeface="Garamond" pitchFamily="18" charset="0"/>
              </a:rPr>
              <a:t>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400" dirty="0" smtClean="0">
                <a:latin typeface="Garamond" pitchFamily="18" charset="0"/>
              </a:rPr>
              <a:t>iii</a:t>
            </a:r>
            <a:r>
              <a:rPr lang="en-US" sz="2400" dirty="0">
                <a:latin typeface="Garamond" pitchFamily="18" charset="0"/>
              </a:rPr>
              <a:t>) </a:t>
            </a:r>
            <a:r>
              <a:rPr lang="en-US" sz="2400" b="1" dirty="0">
                <a:solidFill>
                  <a:srgbClr val="00B0F0"/>
                </a:solidFill>
                <a:latin typeface="Garamond" pitchFamily="18" charset="0"/>
              </a:rPr>
              <a:t>The proportion of income </a:t>
            </a:r>
            <a:r>
              <a:rPr lang="en-US" sz="2400" dirty="0">
                <a:latin typeface="Garamond" pitchFamily="18" charset="0"/>
              </a:rPr>
              <a:t>consumers spend for a </a:t>
            </a:r>
            <a:r>
              <a:rPr lang="en-US" sz="2400" dirty="0" smtClean="0">
                <a:latin typeface="Garamond" pitchFamily="18" charset="0"/>
              </a:rPr>
              <a:t>product:</a:t>
            </a:r>
          </a:p>
          <a:p>
            <a:pPr>
              <a:spcAft>
                <a:spcPts val="800"/>
              </a:spcAft>
            </a:pPr>
            <a:r>
              <a:rPr lang="en-US" sz="2400" dirty="0" smtClean="0">
                <a:latin typeface="Garamond" pitchFamily="18" charset="0"/>
              </a:rPr>
              <a:t>the </a:t>
            </a:r>
            <a:r>
              <a:rPr lang="en-US" sz="2400" dirty="0">
                <a:latin typeface="Garamond" pitchFamily="18" charset="0"/>
              </a:rPr>
              <a:t>smaller the proportion of income spent for a good, the less price elastic will be.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400" dirty="0">
                <a:latin typeface="Garamond" pitchFamily="18" charset="0"/>
              </a:rPr>
              <a:t>iv) </a:t>
            </a:r>
            <a:r>
              <a:rPr lang="en-US" sz="2400" b="1" dirty="0">
                <a:solidFill>
                  <a:srgbClr val="00B0F0"/>
                </a:solidFill>
                <a:latin typeface="Garamond" pitchFamily="18" charset="0"/>
              </a:rPr>
              <a:t>The importance of the commodity in the  consumers’  budget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 </a:t>
            </a:r>
            <a:endParaRPr lang="en-US" sz="2400" dirty="0">
              <a:latin typeface="Garamond" pitchFamily="18" charset="0"/>
            </a:endParaRPr>
          </a:p>
          <a:p>
            <a:pPr lvl="1">
              <a:spcAft>
                <a:spcPts val="800"/>
              </a:spcAft>
              <a:buFont typeface="Wingdings" pitchFamily="2" charset="2"/>
              <a:buChar char="ü"/>
            </a:pPr>
            <a:r>
              <a:rPr lang="en-US" sz="2400" dirty="0">
                <a:latin typeface="Garamond" pitchFamily="18" charset="0"/>
              </a:rPr>
              <a:t> Luxury goods  tend to be more elastic, example: gold.</a:t>
            </a:r>
          </a:p>
          <a:p>
            <a:pPr lvl="1">
              <a:spcAft>
                <a:spcPts val="800"/>
              </a:spcAft>
              <a:buFont typeface="Wingdings" pitchFamily="2" charset="2"/>
              <a:buChar char="ü"/>
            </a:pPr>
            <a:r>
              <a:rPr lang="en-US" sz="2400" dirty="0">
                <a:latin typeface="Garamond" pitchFamily="18" charset="0"/>
              </a:rPr>
              <a:t> Necessity goods tend to be less elastic example: Salt.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400" dirty="0">
                <a:latin typeface="Garamond" pitchFamily="18" charset="0"/>
              </a:rPr>
              <a:t>v) </a:t>
            </a:r>
            <a:r>
              <a:rPr lang="en-US" sz="2400" b="1" dirty="0">
                <a:solidFill>
                  <a:srgbClr val="00B0F0"/>
                </a:solidFill>
                <a:latin typeface="Garamond" pitchFamily="18" charset="0"/>
              </a:rPr>
              <a:t>Possibility of postponement of consumption</a:t>
            </a:r>
            <a:endParaRPr lang="en-US" sz="2400" dirty="0">
              <a:solidFill>
                <a:srgbClr val="00B0F0"/>
              </a:solidFill>
              <a:latin typeface="Garamond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400" dirty="0">
                <a:latin typeface="Garamond" pitchFamily="18" charset="0"/>
              </a:rPr>
              <a:t>v) </a:t>
            </a:r>
            <a:r>
              <a:rPr lang="en-US" sz="2400" b="1" dirty="0">
                <a:solidFill>
                  <a:srgbClr val="00B0F0"/>
                </a:solidFill>
                <a:latin typeface="Garamond" pitchFamily="18" charset="0"/>
              </a:rPr>
              <a:t>Habit of the consumer </a:t>
            </a:r>
            <a:r>
              <a:rPr lang="en-US" sz="2400" dirty="0">
                <a:latin typeface="Garamond" pitchFamily="18" charset="0"/>
              </a:rPr>
              <a:t>– ex-Smoker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1"/>
            <a:ext cx="8610601" cy="653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6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Garamond" pitchFamily="18" charset="0"/>
              </a:rPr>
              <a:t>2.2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Theory of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Supply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Garamond" pitchFamily="18" charset="0"/>
              </a:rPr>
              <a:t>Supply </a:t>
            </a:r>
            <a:r>
              <a:rPr lang="en-US" sz="2400" dirty="0" smtClean="0">
                <a:latin typeface="Garamond" pitchFamily="18" charset="0"/>
              </a:rPr>
              <a:t>indicates </a:t>
            </a:r>
            <a:r>
              <a:rPr lang="en-US" sz="2400" dirty="0">
                <a:latin typeface="Garamond" pitchFamily="18" charset="0"/>
              </a:rPr>
              <a:t>various quantities of a product that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sellers</a:t>
            </a:r>
            <a:r>
              <a:rPr lang="en-US" sz="2400" dirty="0">
                <a:latin typeface="Garamond" pitchFamily="18" charset="0"/>
              </a:rPr>
              <a:t> (producers) are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willing and able </a:t>
            </a:r>
            <a:r>
              <a:rPr lang="en-US" sz="2400" dirty="0" smtClean="0">
                <a:solidFill>
                  <a:srgbClr val="00B0F0"/>
                </a:solidFill>
                <a:latin typeface="Garamond" pitchFamily="18" charset="0"/>
              </a:rPr>
              <a:t>to provide </a:t>
            </a:r>
            <a:r>
              <a:rPr lang="en-US" sz="2400" dirty="0">
                <a:latin typeface="Garamond" pitchFamily="18" charset="0"/>
              </a:rPr>
              <a:t>at different prices in a given period of time, other things remaining </a:t>
            </a:r>
            <a:r>
              <a:rPr lang="en-US" sz="2400" dirty="0" smtClean="0">
                <a:latin typeface="Garamond" pitchFamily="18" charset="0"/>
              </a:rPr>
              <a:t>unchanged</a:t>
            </a:r>
          </a:p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Garamond" pitchFamily="18" charset="0"/>
              </a:rPr>
              <a:t>Note that </a:t>
            </a:r>
            <a:r>
              <a:rPr lang="en-US" sz="2400" b="1" dirty="0">
                <a:latin typeface="Garamond" pitchFamily="18" charset="0"/>
              </a:rPr>
              <a:t>supply</a:t>
            </a:r>
            <a:r>
              <a:rPr lang="en-US" sz="2400" dirty="0">
                <a:latin typeface="Garamond" pitchFamily="18" charset="0"/>
              </a:rPr>
              <a:t> shows a relationship between quantity supplied and price </a:t>
            </a:r>
            <a:r>
              <a:rPr lang="en-US" sz="2400" dirty="0" smtClean="0">
                <a:latin typeface="Garamond" pitchFamily="18" charset="0"/>
              </a:rPr>
              <a:t>of a </a:t>
            </a:r>
            <a:r>
              <a:rPr lang="en-US" sz="2400" dirty="0">
                <a:latin typeface="Garamond" pitchFamily="18" charset="0"/>
              </a:rPr>
              <a:t>commodity, whereas </a:t>
            </a: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Garamond" pitchFamily="18" charset="0"/>
              </a:rPr>
              <a:t>quantity </a:t>
            </a:r>
            <a:r>
              <a:rPr lang="en-US" sz="2400" b="1" dirty="0">
                <a:latin typeface="Garamond" pitchFamily="18" charset="0"/>
              </a:rPr>
              <a:t>supplied </a:t>
            </a:r>
            <a:r>
              <a:rPr lang="en-US" sz="2400" dirty="0">
                <a:latin typeface="Garamond" pitchFamily="18" charset="0"/>
              </a:rPr>
              <a:t>refers to a specific quantity which </a:t>
            </a:r>
            <a:r>
              <a:rPr lang="en-US" sz="2400" dirty="0" smtClean="0">
                <a:latin typeface="Garamond" pitchFamily="18" charset="0"/>
              </a:rPr>
              <a:t>a producer </a:t>
            </a:r>
            <a:r>
              <a:rPr lang="en-US" sz="2400" dirty="0">
                <a:latin typeface="Garamond" pitchFamily="18" charset="0"/>
              </a:rPr>
              <a:t>is willing to sell at a specific price.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The law of supply</a:t>
            </a:r>
            <a:r>
              <a:rPr lang="en-US" sz="2400" dirty="0">
                <a:latin typeface="Garamond" pitchFamily="18" charset="0"/>
              </a:rPr>
              <a:t>: states that, </a:t>
            </a:r>
            <a:r>
              <a:rPr lang="en-US" sz="2400" b="1" dirty="0">
                <a:latin typeface="Garamond" pitchFamily="18" charset="0"/>
              </a:rPr>
              <a:t>ceteris paribus</a:t>
            </a:r>
            <a:r>
              <a:rPr lang="en-US" sz="2400" dirty="0">
                <a:latin typeface="Garamond" pitchFamily="18" charset="0"/>
              </a:rPr>
              <a:t>, </a:t>
            </a:r>
            <a:r>
              <a:rPr lang="en-US" sz="2400" dirty="0" smtClean="0">
                <a:latin typeface="Garamond" pitchFamily="18" charset="0"/>
              </a:rPr>
              <a:t>there </a:t>
            </a:r>
            <a:r>
              <a:rPr lang="en-US" sz="2400" dirty="0" smtClean="0">
                <a:latin typeface="Garamond" pitchFamily="18" charset="0"/>
              </a:rPr>
              <a:t>is a </a:t>
            </a:r>
            <a:r>
              <a:rPr lang="en-US" sz="2400" b="1" dirty="0">
                <a:latin typeface="Garamond" pitchFamily="18" charset="0"/>
              </a:rPr>
              <a:t>positive relationship </a:t>
            </a:r>
            <a:r>
              <a:rPr lang="en-US" sz="2400" dirty="0">
                <a:latin typeface="Garamond" pitchFamily="18" charset="0"/>
              </a:rPr>
              <a:t>between price and quantity supplied.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8599"/>
            <a:ext cx="73914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46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    </a:t>
            </a:r>
            <a:r>
              <a:rPr lang="en-US" sz="2400" b="1" dirty="0" smtClean="0">
                <a:latin typeface="Garamond" pitchFamily="18" charset="0"/>
              </a:rPr>
              <a:t>Individual </a:t>
            </a:r>
            <a:r>
              <a:rPr lang="en-US" sz="2400" b="1" dirty="0" err="1" smtClean="0">
                <a:latin typeface="Garamond" pitchFamily="18" charset="0"/>
              </a:rPr>
              <a:t>Vs</a:t>
            </a:r>
            <a:r>
              <a:rPr lang="en-US" sz="2400" b="1" dirty="0" smtClean="0">
                <a:latin typeface="Garamond" pitchFamily="18" charset="0"/>
              </a:rPr>
              <a:t> Market </a:t>
            </a:r>
            <a:r>
              <a:rPr lang="en-US" sz="2400" b="1" dirty="0">
                <a:latin typeface="Garamond" pitchFamily="18" charset="0"/>
              </a:rPr>
              <a:t>supply</a:t>
            </a:r>
            <a:r>
              <a:rPr lang="en-US" sz="2400" dirty="0">
                <a:latin typeface="Garamond" pitchFamily="18" charset="0"/>
              </a:rPr>
              <a:t>: </a:t>
            </a: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Garamond" pitchFamily="18" charset="0"/>
              </a:rPr>
              <a:t> Individual supply </a:t>
            </a:r>
            <a:r>
              <a:rPr lang="en-US" sz="2400" dirty="0" smtClean="0">
                <a:latin typeface="Garamond" pitchFamily="18" charset="0"/>
              </a:rPr>
              <a:t>refers to  the different </a:t>
            </a:r>
            <a:r>
              <a:rPr lang="en-US" sz="2400" dirty="0">
                <a:latin typeface="Garamond" pitchFamily="18" charset="0"/>
              </a:rPr>
              <a:t>quantities of a commodity offered for sale by an individual firm </a:t>
            </a:r>
            <a:r>
              <a:rPr lang="en-US" sz="2400" dirty="0" smtClean="0">
                <a:latin typeface="Garamond" pitchFamily="18" charset="0"/>
              </a:rPr>
              <a:t>at different </a:t>
            </a:r>
            <a:r>
              <a:rPr lang="en-US" sz="2400" dirty="0">
                <a:latin typeface="Garamond" pitchFamily="18" charset="0"/>
              </a:rPr>
              <a:t>prices per time </a:t>
            </a:r>
            <a:r>
              <a:rPr lang="en-US" sz="2400" dirty="0" smtClean="0">
                <a:latin typeface="Garamond" pitchFamily="18" charset="0"/>
              </a:rPr>
              <a:t>period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Garamond" pitchFamily="18" charset="0"/>
              </a:rPr>
              <a:t>Market supply is </a:t>
            </a:r>
            <a:r>
              <a:rPr lang="en-US" sz="2400" dirty="0">
                <a:latin typeface="Garamond" pitchFamily="18" charset="0"/>
              </a:rPr>
              <a:t>derived by horizontally adding the quantity supplied of the product by all sellers at each price. </a:t>
            </a:r>
            <a:endParaRPr lang="en-US" sz="2400" dirty="0" smtClean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8077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0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Garamond" pitchFamily="18" charset="0"/>
              </a:rPr>
              <a:t>               Determinants </a:t>
            </a:r>
            <a:r>
              <a:rPr lang="en-US" sz="2800" b="1" dirty="0">
                <a:latin typeface="Garamond" pitchFamily="18" charset="0"/>
              </a:rPr>
              <a:t>of </a:t>
            </a:r>
            <a:r>
              <a:rPr lang="en-US" sz="2800" b="1" dirty="0" smtClean="0">
                <a:latin typeface="Garamond" pitchFamily="18" charset="0"/>
              </a:rPr>
              <a:t>supply</a:t>
            </a:r>
          </a:p>
          <a:p>
            <a:pPr marL="0" indent="0">
              <a:buNone/>
            </a:pPr>
            <a:endParaRPr lang="en-US" sz="2800" b="1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   i) price of the product </a:t>
            </a:r>
          </a:p>
          <a:p>
            <a:pPr marL="0" indent="0">
              <a:buNone/>
            </a:pP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   ii) </a:t>
            </a:r>
            <a:r>
              <a:rPr lang="en-US" sz="2800" dirty="0">
                <a:latin typeface="Garamond" pitchFamily="18" charset="0"/>
              </a:rPr>
              <a:t>price of inputs ( cost of inputs)</a:t>
            </a:r>
          </a:p>
          <a:p>
            <a:pPr marL="0" indent="0">
              <a:buNone/>
            </a:pPr>
            <a:r>
              <a:rPr lang="en-US" sz="2800" dirty="0" smtClean="0">
                <a:latin typeface="Garamond" pitchFamily="18" charset="0"/>
              </a:rPr>
              <a:t>     iii) </a:t>
            </a:r>
            <a:r>
              <a:rPr lang="en-US" sz="2800" dirty="0">
                <a:latin typeface="Garamond" pitchFamily="18" charset="0"/>
              </a:rPr>
              <a:t>technology</a:t>
            </a:r>
          </a:p>
          <a:p>
            <a:pPr marL="0" indent="0">
              <a:buNone/>
            </a:pPr>
            <a:r>
              <a:rPr lang="en-US" sz="2800" dirty="0" smtClean="0">
                <a:latin typeface="Garamond" pitchFamily="18" charset="0"/>
              </a:rPr>
              <a:t>     iv) </a:t>
            </a:r>
            <a:r>
              <a:rPr lang="en-US" sz="2800" dirty="0">
                <a:latin typeface="Garamond" pitchFamily="18" charset="0"/>
              </a:rPr>
              <a:t>prices of related goods</a:t>
            </a:r>
          </a:p>
          <a:p>
            <a:pPr marL="0" indent="0">
              <a:buNone/>
            </a:pPr>
            <a:r>
              <a:rPr lang="en-US" sz="2800" dirty="0" smtClean="0">
                <a:latin typeface="Garamond" pitchFamily="18" charset="0"/>
              </a:rPr>
              <a:t>     v</a:t>
            </a:r>
            <a:r>
              <a:rPr lang="en-US" sz="2800" dirty="0">
                <a:latin typeface="Garamond" pitchFamily="18" charset="0"/>
              </a:rPr>
              <a:t>) sellers‘ expectation of price of the product</a:t>
            </a:r>
          </a:p>
          <a:p>
            <a:pPr marL="0" indent="0">
              <a:buNone/>
            </a:pPr>
            <a:r>
              <a:rPr lang="en-US" sz="2800" dirty="0" smtClean="0">
                <a:latin typeface="Garamond" pitchFamily="18" charset="0"/>
              </a:rPr>
              <a:t>     vi) </a:t>
            </a:r>
            <a:r>
              <a:rPr lang="en-US" sz="2800" dirty="0">
                <a:latin typeface="Garamond" pitchFamily="18" charset="0"/>
              </a:rPr>
              <a:t>taxes &amp; subsidies</a:t>
            </a:r>
          </a:p>
          <a:p>
            <a:pPr marL="0" indent="0">
              <a:buNone/>
            </a:pPr>
            <a:r>
              <a:rPr lang="en-US" sz="2800" dirty="0" smtClean="0">
                <a:latin typeface="Garamond" pitchFamily="18" charset="0"/>
              </a:rPr>
              <a:t>     vii) </a:t>
            </a:r>
            <a:r>
              <a:rPr lang="en-US" sz="2800" dirty="0">
                <a:latin typeface="Garamond" pitchFamily="18" charset="0"/>
              </a:rPr>
              <a:t>number of sellers in the market</a:t>
            </a:r>
          </a:p>
          <a:p>
            <a:pPr marL="0" indent="0">
              <a:buNone/>
            </a:pPr>
            <a:r>
              <a:rPr lang="en-US" sz="2800" dirty="0" smtClean="0">
                <a:latin typeface="Garamond" pitchFamily="18" charset="0"/>
              </a:rPr>
              <a:t>     viii) </a:t>
            </a:r>
            <a:r>
              <a:rPr lang="en-US" sz="2800" dirty="0">
                <a:latin typeface="Garamond" pitchFamily="18" charset="0"/>
              </a:rPr>
              <a:t>weather,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632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Garamond" pitchFamily="18" charset="0"/>
              </a:rPr>
              <a:t>i</a:t>
            </a:r>
            <a:r>
              <a:rPr lang="en-US" sz="2400" b="1" dirty="0" smtClean="0">
                <a:latin typeface="Garamond" pitchFamily="18" charset="0"/>
              </a:rPr>
              <a:t>) </a:t>
            </a:r>
            <a:r>
              <a:rPr lang="en-US" sz="2400" b="1" dirty="0" smtClean="0">
                <a:latin typeface="Garamond" pitchFamily="18" charset="0"/>
              </a:rPr>
              <a:t>Price – </a:t>
            </a:r>
            <a:r>
              <a:rPr lang="en-US" sz="2400" dirty="0" smtClean="0">
                <a:latin typeface="Garamond" pitchFamily="18" charset="0"/>
              </a:rPr>
              <a:t>is </a:t>
            </a:r>
            <a:r>
              <a:rPr lang="en-US" sz="2400" dirty="0" smtClean="0">
                <a:latin typeface="Garamond" pitchFamily="18" charset="0"/>
              </a:rPr>
              <a:t>the most important determinant </a:t>
            </a:r>
          </a:p>
          <a:p>
            <a:pPr marL="0" indent="0">
              <a:buNone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                - Causes changes in quantity demanded </a:t>
            </a:r>
          </a:p>
          <a:p>
            <a:pPr marL="0" indent="0">
              <a:buNone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                 - movement along the supply </a:t>
            </a:r>
            <a:r>
              <a:rPr lang="en-US" sz="2400" dirty="0" smtClean="0">
                <a:latin typeface="Garamond" pitchFamily="18" charset="0"/>
              </a:rPr>
              <a:t>curve</a:t>
            </a:r>
            <a:r>
              <a:rPr lang="en-US" sz="2400" b="1" dirty="0" smtClean="0">
                <a:latin typeface="Garamond" pitchFamily="18" charset="0"/>
              </a:rPr>
              <a:t>                 </a:t>
            </a:r>
            <a:endParaRPr lang="en-US" sz="2400" b="1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Garamond" pitchFamily="18" charset="0"/>
              </a:rPr>
              <a:t> ii) input </a:t>
            </a:r>
            <a:r>
              <a:rPr lang="en-US" sz="2400" b="1" dirty="0">
                <a:latin typeface="Garamond" pitchFamily="18" charset="0"/>
              </a:rPr>
              <a:t>price </a:t>
            </a:r>
            <a:endParaRPr lang="en-US" sz="2400" b="1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An </a:t>
            </a:r>
            <a:r>
              <a:rPr lang="en-US" sz="2400" dirty="0">
                <a:latin typeface="Garamond" pitchFamily="18" charset="0"/>
              </a:rPr>
              <a:t>increase in the price of inputs such as </a:t>
            </a:r>
            <a:r>
              <a:rPr lang="en-US" sz="2400" dirty="0" err="1">
                <a:latin typeface="Garamond" pitchFamily="18" charset="0"/>
              </a:rPr>
              <a:t>labour</a:t>
            </a:r>
            <a:r>
              <a:rPr lang="en-US" sz="2400" dirty="0">
                <a:latin typeface="Garamond" pitchFamily="18" charset="0"/>
              </a:rPr>
              <a:t>, raw materials, capital, </a:t>
            </a:r>
            <a:r>
              <a:rPr lang="en-US" sz="2400" dirty="0" err="1">
                <a:latin typeface="Garamond" pitchFamily="18" charset="0"/>
              </a:rPr>
              <a:t>etc</a:t>
            </a:r>
            <a:r>
              <a:rPr lang="en-US" sz="2400" dirty="0">
                <a:latin typeface="Garamond" pitchFamily="18" charset="0"/>
              </a:rPr>
              <a:t> causes a </a:t>
            </a:r>
            <a:r>
              <a:rPr lang="en-US" sz="2400" dirty="0" smtClean="0">
                <a:latin typeface="Garamond" pitchFamily="18" charset="0"/>
              </a:rPr>
              <a:t>decrease in </a:t>
            </a:r>
            <a:r>
              <a:rPr lang="en-US" sz="2400" dirty="0">
                <a:latin typeface="Garamond" pitchFamily="18" charset="0"/>
              </a:rPr>
              <a:t>the supply of the product which is represented by a leftward shift of the supply curve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itchFamily="18" charset="0"/>
              </a:rPr>
              <a:t>iii) Technology</a:t>
            </a:r>
          </a:p>
          <a:p>
            <a:r>
              <a:rPr lang="en-US" sz="2400" dirty="0">
                <a:latin typeface="Garamond" pitchFamily="18" charset="0"/>
              </a:rPr>
              <a:t>Technological advancement enables a firm to produce and supply more in the market. This shifts the supply curve outward.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itchFamily="18" charset="0"/>
              </a:rPr>
              <a:t>iv) Effect of change in weather condition </a:t>
            </a:r>
          </a:p>
          <a:p>
            <a:r>
              <a:rPr lang="en-US" sz="2400" dirty="0">
                <a:latin typeface="Garamond" pitchFamily="18" charset="0"/>
              </a:rPr>
              <a:t>other things remain unchanged, good weather condition boosts the supply of agricultural products. This shifts the supply curve of a given agricultural product outward. 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1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</a:t>
            </a:r>
            <a:r>
              <a:rPr lang="en-US" sz="2400" dirty="0" smtClean="0"/>
              <a:t>)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Garamond" pitchFamily="18" charset="0"/>
              </a:rPr>
              <a:t>Price of related goods</a:t>
            </a:r>
          </a:p>
          <a:p>
            <a:pPr marL="0" indent="0">
              <a:buNone/>
            </a:pPr>
            <a:r>
              <a:rPr lang="en-US" sz="2400" dirty="0">
                <a:latin typeface="Garamond" pitchFamily="18" charset="0"/>
              </a:rPr>
              <a:t>An increase in the price of other, </a:t>
            </a:r>
            <a:r>
              <a:rPr lang="en-US" sz="2400" dirty="0" smtClean="0">
                <a:latin typeface="Garamond" pitchFamily="18" charset="0"/>
              </a:rPr>
              <a:t>related goods </a:t>
            </a:r>
            <a:r>
              <a:rPr lang="en-US" sz="2400" dirty="0">
                <a:latin typeface="Garamond" pitchFamily="18" charset="0"/>
              </a:rPr>
              <a:t>induces the firms to produce more of those other goods, </a:t>
            </a:r>
            <a:r>
              <a:rPr lang="en-US" sz="2400" dirty="0" smtClean="0">
                <a:latin typeface="Garamond" pitchFamily="18" charset="0"/>
              </a:rPr>
              <a:t>leading to </a:t>
            </a:r>
            <a:r>
              <a:rPr lang="en-US" sz="2400" dirty="0">
                <a:latin typeface="Garamond" pitchFamily="18" charset="0"/>
              </a:rPr>
              <a:t>a reduction in the supply of the goods whose price has </a:t>
            </a:r>
            <a:r>
              <a:rPr lang="en-US" sz="2400" dirty="0" smtClean="0">
                <a:latin typeface="Garamond" pitchFamily="18" charset="0"/>
              </a:rPr>
              <a:t>remained unchanged.</a:t>
            </a: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Vi) </a:t>
            </a:r>
            <a:r>
              <a:rPr lang="en-US" sz="2400" b="1" dirty="0" smtClean="0">
                <a:latin typeface="Garamond" pitchFamily="18" charset="0"/>
              </a:rPr>
              <a:t>Taxes and subsidies</a:t>
            </a:r>
          </a:p>
          <a:p>
            <a:pPr marL="0" indent="0">
              <a:buNone/>
            </a:pPr>
            <a:endParaRPr lang="en-US" sz="2400" b="1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vii) </a:t>
            </a:r>
            <a:r>
              <a:rPr lang="en-US" sz="2400" b="1" dirty="0" smtClean="0">
                <a:latin typeface="Garamond" pitchFamily="18" charset="0"/>
              </a:rPr>
              <a:t>Number of sellers</a:t>
            </a:r>
          </a:p>
          <a:p>
            <a:pPr marL="0" indent="0">
              <a:buNone/>
            </a:pPr>
            <a:endParaRPr lang="en-US" sz="2400" b="1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Viii) </a:t>
            </a:r>
            <a:r>
              <a:rPr lang="en-US" sz="2400" b="1" dirty="0" smtClean="0">
                <a:latin typeface="Garamond" pitchFamily="18" charset="0"/>
              </a:rPr>
              <a:t>Sellers expectation of future prices </a:t>
            </a:r>
            <a:endParaRPr lang="en-US" sz="2400" b="1" dirty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Garamond" pitchFamily="18" charset="0"/>
              </a:rPr>
              <a:t>               </a:t>
            </a:r>
            <a:r>
              <a:rPr lang="en-US" sz="2400" b="1" dirty="0" smtClean="0">
                <a:solidFill>
                  <a:srgbClr val="FF0000"/>
                </a:solidFill>
                <a:latin typeface="Garamond" pitchFamily="18" charset="0"/>
              </a:rPr>
              <a:t>Elasticity </a:t>
            </a:r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of supply</a:t>
            </a:r>
          </a:p>
          <a:p>
            <a:pPr marL="0" indent="0">
              <a:buNone/>
            </a:pPr>
            <a:r>
              <a:rPr lang="en-US" sz="2400" b="1" dirty="0" smtClean="0">
                <a:latin typeface="Garamond" pitchFamily="18" charset="0"/>
              </a:rPr>
              <a:t>Price elasticity of suppl</a:t>
            </a:r>
            <a:r>
              <a:rPr lang="en-US" sz="2400" b="1" dirty="0">
                <a:latin typeface="Garamond" pitchFamily="18" charset="0"/>
              </a:rPr>
              <a:t>y</a:t>
            </a:r>
            <a:endParaRPr lang="en-US" sz="2400" b="1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the </a:t>
            </a:r>
            <a:r>
              <a:rPr lang="en-US" sz="2400" dirty="0">
                <a:latin typeface="Garamond" pitchFamily="18" charset="0"/>
              </a:rPr>
              <a:t>degree of responsiveness of the supply to change in price.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a </a:t>
            </a:r>
            <a:r>
              <a:rPr lang="en-US" sz="2400" dirty="0" smtClean="0">
                <a:latin typeface="Garamond" pitchFamily="18" charset="0"/>
              </a:rPr>
              <a:t>percentage </a:t>
            </a:r>
            <a:r>
              <a:rPr lang="en-US" sz="2400" dirty="0">
                <a:latin typeface="Garamond" pitchFamily="18" charset="0"/>
              </a:rPr>
              <a:t>change in quantity supplied divided by the percentage change in price.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As </a:t>
            </a:r>
            <a:r>
              <a:rPr lang="en-US" sz="2400" dirty="0">
                <a:latin typeface="Garamond" pitchFamily="18" charset="0"/>
              </a:rPr>
              <a:t>the </a:t>
            </a:r>
            <a:r>
              <a:rPr lang="en-US" sz="2400" dirty="0" smtClean="0">
                <a:latin typeface="Garamond" pitchFamily="18" charset="0"/>
              </a:rPr>
              <a:t>case with </a:t>
            </a:r>
            <a:r>
              <a:rPr lang="en-US" sz="2400" dirty="0">
                <a:latin typeface="Garamond" pitchFamily="18" charset="0"/>
              </a:rPr>
              <a:t>price elasticity of demand, we can measure the price elasticity of supply using point </a:t>
            </a:r>
            <a:r>
              <a:rPr lang="en-US" sz="2400" dirty="0" smtClean="0">
                <a:latin typeface="Garamond" pitchFamily="18" charset="0"/>
              </a:rPr>
              <a:t>and arc </a:t>
            </a:r>
            <a:r>
              <a:rPr lang="en-US" sz="2400" dirty="0">
                <a:latin typeface="Garamond" pitchFamily="18" charset="0"/>
              </a:rPr>
              <a:t>elasticity methods. </a:t>
            </a:r>
            <a:endParaRPr lang="en-US" sz="2400" dirty="0" smtClean="0">
              <a:latin typeface="Garamond" pitchFamily="18" charset="0"/>
            </a:endParaRPr>
          </a:p>
          <a:p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However</a:t>
            </a:r>
            <a:r>
              <a:rPr lang="en-US" sz="2400" dirty="0">
                <a:latin typeface="Garamond" pitchFamily="18" charset="0"/>
              </a:rPr>
              <a:t>, a simple and most commonly used method is point method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33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1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1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2.1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Theory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of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demand</a:t>
            </a:r>
          </a:p>
          <a:p>
            <a:pPr>
              <a:spcAft>
                <a:spcPts val="1000"/>
              </a:spcAft>
            </a:pPr>
            <a:r>
              <a:rPr lang="en-US" sz="2400" dirty="0" smtClean="0">
                <a:latin typeface="Garamond" pitchFamily="18" charset="0"/>
              </a:rPr>
              <a:t>Demand </a:t>
            </a:r>
            <a:r>
              <a:rPr lang="en-US" sz="2400" dirty="0">
                <a:latin typeface="Garamond" pitchFamily="18" charset="0"/>
              </a:rPr>
              <a:t>is one of the forces determining prices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latin typeface="Garamond" pitchFamily="18" charset="0"/>
              </a:rPr>
              <a:t>R</a:t>
            </a:r>
            <a:r>
              <a:rPr lang="en-US" sz="2400" dirty="0" smtClean="0">
                <a:latin typeface="Garamond" pitchFamily="18" charset="0"/>
              </a:rPr>
              <a:t>elated </a:t>
            </a:r>
            <a:r>
              <a:rPr lang="en-US" sz="2400" dirty="0">
                <a:latin typeface="Garamond" pitchFamily="18" charset="0"/>
              </a:rPr>
              <a:t>to </a:t>
            </a:r>
            <a:r>
              <a:rPr lang="en-US" sz="2400" dirty="0" smtClean="0">
                <a:latin typeface="Garamond" pitchFamily="18" charset="0"/>
              </a:rPr>
              <a:t>the economic </a:t>
            </a:r>
            <a:r>
              <a:rPr lang="en-US" sz="2400" dirty="0">
                <a:latin typeface="Garamond" pitchFamily="18" charset="0"/>
              </a:rPr>
              <a:t>activities of </a:t>
            </a:r>
            <a:r>
              <a:rPr lang="en-US" sz="2400" dirty="0" smtClean="0">
                <a:latin typeface="Garamond" pitchFamily="18" charset="0"/>
              </a:rPr>
              <a:t>consumers-consumption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>
              <a:spcAft>
                <a:spcPts val="1000"/>
              </a:spcAft>
            </a:pPr>
            <a:endParaRPr lang="en-US" sz="24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dirty="0" smtClean="0">
                <a:latin typeface="Garamond" pitchFamily="18" charset="0"/>
              </a:rPr>
              <a:t>Demand </a:t>
            </a:r>
            <a:r>
              <a:rPr lang="en-US" sz="2400" dirty="0">
                <a:latin typeface="Garamond" pitchFamily="18" charset="0"/>
              </a:rPr>
              <a:t>implies </a:t>
            </a:r>
            <a:r>
              <a:rPr lang="en-US" sz="2400" b="1" dirty="0">
                <a:latin typeface="Garamond" pitchFamily="18" charset="0"/>
              </a:rPr>
              <a:t>more than a mere </a:t>
            </a:r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desire</a:t>
            </a:r>
            <a:r>
              <a:rPr lang="en-US" sz="2400" dirty="0">
                <a:latin typeface="Garamond" pitchFamily="18" charset="0"/>
              </a:rPr>
              <a:t> to purchase a commodity</a:t>
            </a:r>
            <a:r>
              <a:rPr lang="en-US" sz="2400" dirty="0" smtClean="0">
                <a:latin typeface="Garamond" pitchFamily="18" charset="0"/>
              </a:rPr>
              <a:t>.  </a:t>
            </a:r>
          </a:p>
          <a:p>
            <a:pPr>
              <a:spcAft>
                <a:spcPts val="1000"/>
              </a:spcAft>
              <a:buFont typeface="Wingdings" pitchFamily="2" charset="2"/>
              <a:buChar char="ü"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     It </a:t>
            </a:r>
            <a:r>
              <a:rPr lang="en-US" sz="2400" dirty="0">
                <a:latin typeface="Garamond" pitchFamily="18" charset="0"/>
              </a:rPr>
              <a:t>states that the consumer must be </a:t>
            </a:r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willing and able </a:t>
            </a:r>
            <a:r>
              <a:rPr lang="en-US" sz="2400" dirty="0">
                <a:latin typeface="Garamond" pitchFamily="18" charset="0"/>
              </a:rPr>
              <a:t>to purchase the commodity, which he/she desires. </a:t>
            </a:r>
            <a:endParaRPr lang="en-US" sz="2400" dirty="0" smtClean="0">
              <a:latin typeface="Garamond" pitchFamily="18" charset="0"/>
            </a:endParaRPr>
          </a:p>
          <a:p>
            <a:pPr>
              <a:spcAft>
                <a:spcPts val="1000"/>
              </a:spcAft>
              <a:buFont typeface="Wingdings" pitchFamily="2" charset="2"/>
              <a:buChar char="ü"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      His/her </a:t>
            </a:r>
            <a:r>
              <a:rPr lang="en-US" sz="2400" dirty="0">
                <a:latin typeface="Garamond" pitchFamily="18" charset="0"/>
              </a:rPr>
              <a:t>desire should be backed by his/her purchasing power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smtClean="0">
                <a:latin typeface="Garamond" pitchFamily="18" charset="0"/>
              </a:rPr>
              <a:t> </a:t>
            </a:r>
            <a:endParaRPr lang="en-US" sz="2400" dirty="0" smtClean="0">
              <a:latin typeface="Garamond" pitchFamily="18" charset="0"/>
            </a:endParaRPr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Demand</a:t>
            </a:r>
            <a:r>
              <a:rPr lang="en-US" sz="2400" dirty="0">
                <a:latin typeface="Garamond" pitchFamily="18" charset="0"/>
              </a:rPr>
              <a:t>, thus, means the desire of the consumer for a </a:t>
            </a:r>
            <a:r>
              <a:rPr lang="en-US" sz="2400" dirty="0" smtClean="0">
                <a:latin typeface="Garamond" pitchFamily="18" charset="0"/>
              </a:rPr>
              <a:t>commodity </a:t>
            </a:r>
            <a:r>
              <a:rPr lang="en-US" sz="2400" dirty="0">
                <a:latin typeface="Garamond" pitchFamily="18" charset="0"/>
              </a:rPr>
              <a:t>backed by purchasing power.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>                    </a:t>
            </a:r>
            <a:r>
              <a:rPr lang="en-US" sz="2400" dirty="0" smtClean="0">
                <a:solidFill>
                  <a:srgbClr val="0070C0"/>
                </a:solidFill>
                <a:latin typeface="Garamond" pitchFamily="18" charset="0"/>
              </a:rPr>
              <a:t>Demand is an effective desire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9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Garamond" panose="02020404030301010803" pitchFamily="18" charset="0"/>
              </a:rPr>
              <a:t>2.3 Market equilibrium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6138"/>
            <a:ext cx="85344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Having </a:t>
            </a:r>
            <a:r>
              <a:rPr lang="en-US" sz="2400" dirty="0">
                <a:latin typeface="Garamond" panose="02020404030301010803" pitchFamily="18" charset="0"/>
              </a:rPr>
              <a:t>seen the demand and supply side of the market, now let‘s bring demand and </a:t>
            </a:r>
            <a:r>
              <a:rPr lang="en-US" sz="2400" dirty="0" smtClean="0">
                <a:latin typeface="Garamond" panose="02020404030301010803" pitchFamily="18" charset="0"/>
              </a:rPr>
              <a:t>supply together </a:t>
            </a:r>
            <a:r>
              <a:rPr lang="en-US" sz="2400" dirty="0">
                <a:latin typeface="Garamond" panose="02020404030301010803" pitchFamily="18" charset="0"/>
              </a:rPr>
              <a:t>so as to see how the market price of a product is determined.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Market equilibrium occurs </a:t>
            </a:r>
            <a:r>
              <a:rPr lang="en-US" sz="2400" dirty="0">
                <a:latin typeface="Garamond" panose="02020404030301010803" pitchFamily="18" charset="0"/>
              </a:rPr>
              <a:t>when </a:t>
            </a:r>
            <a:r>
              <a:rPr lang="en-US" sz="2400" dirty="0">
                <a:solidFill>
                  <a:srgbClr val="00B0F0"/>
                </a:solidFill>
                <a:latin typeface="Garamond" panose="02020404030301010803" pitchFamily="18" charset="0"/>
              </a:rPr>
              <a:t>market demand equals market supply.</a:t>
            </a:r>
            <a:endParaRPr lang="en-US" sz="2400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6781800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8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400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In the above graph, any price greater than P will lead to market surplus. As the price of </a:t>
            </a:r>
            <a:r>
              <a:rPr lang="en-US" sz="2400" dirty="0" smtClean="0">
                <a:latin typeface="Garamond" panose="02020404030301010803" pitchFamily="18" charset="0"/>
              </a:rPr>
              <a:t>the commodity </a:t>
            </a:r>
            <a:r>
              <a:rPr lang="en-US" sz="2400" dirty="0">
                <a:latin typeface="Garamond" panose="02020404030301010803" pitchFamily="18" charset="0"/>
              </a:rPr>
              <a:t>increases, consumers demand less of the product. 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On </a:t>
            </a:r>
            <a:r>
              <a:rPr lang="en-US" sz="2400" dirty="0">
                <a:latin typeface="Garamond" panose="02020404030301010803" pitchFamily="18" charset="0"/>
              </a:rPr>
              <a:t>the other hand, as the price </a:t>
            </a:r>
            <a:r>
              <a:rPr lang="en-US" sz="2400" dirty="0" smtClean="0">
                <a:latin typeface="Garamond" panose="02020404030301010803" pitchFamily="18" charset="0"/>
              </a:rPr>
              <a:t>of increases</a:t>
            </a:r>
            <a:r>
              <a:rPr lang="en-US" sz="2400" dirty="0">
                <a:latin typeface="Garamond" panose="02020404030301010803" pitchFamily="18" charset="0"/>
              </a:rPr>
              <a:t>, producers supply more of the good. Therefore, if price increases to P1 the </a:t>
            </a:r>
            <a:r>
              <a:rPr lang="en-US" sz="2400" dirty="0" smtClean="0">
                <a:latin typeface="Garamond" panose="02020404030301010803" pitchFamily="18" charset="0"/>
              </a:rPr>
              <a:t>market will </a:t>
            </a:r>
            <a:r>
              <a:rPr lang="en-US" sz="2400" dirty="0">
                <a:latin typeface="Garamond" panose="02020404030301010803" pitchFamily="18" charset="0"/>
              </a:rPr>
              <a:t>have a surplus of HJ.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If </a:t>
            </a:r>
            <a:r>
              <a:rPr lang="en-US" sz="2400" dirty="0">
                <a:latin typeface="Garamond" panose="02020404030301010803" pitchFamily="18" charset="0"/>
              </a:rPr>
              <a:t>the price decreases to P2 buyers demand to buy more and </a:t>
            </a:r>
            <a:r>
              <a:rPr lang="en-US" sz="2400" dirty="0" smtClean="0">
                <a:latin typeface="Garamond" panose="02020404030301010803" pitchFamily="18" charset="0"/>
              </a:rPr>
              <a:t>suppliers prefer </a:t>
            </a:r>
            <a:r>
              <a:rPr lang="en-US" sz="2400" dirty="0">
                <a:latin typeface="Garamond" panose="02020404030301010803" pitchFamily="18" charset="0"/>
              </a:rPr>
              <a:t>to decrease their supply leading to shortage in the market which is equal to GF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Numerical example: </a:t>
            </a:r>
            <a:endParaRPr 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Given </a:t>
            </a:r>
            <a:r>
              <a:rPr lang="en-US" sz="2400" dirty="0">
                <a:latin typeface="Garamond" panose="02020404030301010803" pitchFamily="18" charset="0"/>
              </a:rPr>
              <a:t>market demand: </a:t>
            </a:r>
            <a:r>
              <a:rPr lang="en-US" sz="2400" dirty="0" err="1">
                <a:latin typeface="Garamond" panose="02020404030301010803" pitchFamily="18" charset="0"/>
              </a:rPr>
              <a:t>Qd</a:t>
            </a:r>
            <a:r>
              <a:rPr lang="en-US" sz="2400" dirty="0">
                <a:latin typeface="Garamond" panose="02020404030301010803" pitchFamily="18" charset="0"/>
              </a:rPr>
              <a:t>= 100-2P, and market supply: P =( Qs /2) + 10</a:t>
            </a: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a</a:t>
            </a:r>
            <a:r>
              <a:rPr lang="en-US" sz="2400" dirty="0">
                <a:latin typeface="Garamond" panose="02020404030301010803" pitchFamily="18" charset="0"/>
              </a:rPr>
              <a:t>) Calculate the market equilibrium price and quantity</a:t>
            </a:r>
          </a:p>
          <a:p>
            <a:pPr marL="0" indent="0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b</a:t>
            </a:r>
            <a:r>
              <a:rPr lang="en-US" sz="2400" dirty="0">
                <a:latin typeface="Garamond" panose="02020404030301010803" pitchFamily="18" charset="0"/>
              </a:rPr>
              <a:t>) Determine, whether there is surplus or shortage at P= 25 and P= 35.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5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 </a:t>
            </a:r>
            <a:r>
              <a:rPr lang="en-US" sz="2400" b="1" dirty="0" smtClean="0">
                <a:latin typeface="Garamond" panose="02020404030301010803" pitchFamily="18" charset="0"/>
              </a:rPr>
              <a:t>           Effects </a:t>
            </a:r>
            <a:r>
              <a:rPr lang="en-US" sz="2400" b="1" dirty="0">
                <a:latin typeface="Garamond" panose="02020404030301010803" pitchFamily="18" charset="0"/>
              </a:rPr>
              <a:t>of shift in demand and supply on equilibrium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Given </a:t>
            </a:r>
            <a:r>
              <a:rPr lang="en-US" sz="2400" dirty="0">
                <a:latin typeface="Garamond" panose="02020404030301010803" pitchFamily="18" charset="0"/>
              </a:rPr>
              <a:t>demand and supply the equilibrium price and quantity are stable.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However</a:t>
            </a:r>
            <a:r>
              <a:rPr lang="en-US" sz="2400" dirty="0">
                <a:latin typeface="Garamond" panose="02020404030301010803" pitchFamily="18" charset="0"/>
              </a:rPr>
              <a:t>, when </a:t>
            </a:r>
            <a:r>
              <a:rPr lang="en-US" sz="2400" dirty="0" smtClean="0">
                <a:latin typeface="Garamond" panose="02020404030301010803" pitchFamily="18" charset="0"/>
              </a:rPr>
              <a:t>these market </a:t>
            </a:r>
            <a:r>
              <a:rPr lang="en-US" sz="2400" dirty="0">
                <a:latin typeface="Garamond" panose="02020404030301010803" pitchFamily="18" charset="0"/>
              </a:rPr>
              <a:t>forces change what will happen to the equilibrium price and quantity?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Changes in demand </a:t>
            </a:r>
            <a:r>
              <a:rPr lang="en-US" sz="2400" dirty="0">
                <a:latin typeface="Garamond" panose="02020404030301010803" pitchFamily="18" charset="0"/>
              </a:rPr>
              <a:t>and supply bring about changes in the equilibrium price level and the </a:t>
            </a:r>
            <a:r>
              <a:rPr lang="en-US" sz="2400" dirty="0" smtClean="0">
                <a:latin typeface="Garamond" panose="02020404030301010803" pitchFamily="18" charset="0"/>
              </a:rPr>
              <a:t>equilibrium quantity.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63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6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i</a:t>
            </a:r>
            <a:r>
              <a:rPr lang="en-US" sz="2400" b="1" dirty="0" smtClean="0"/>
              <a:t>. </a:t>
            </a:r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when demand changes and supply remains constant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Factors such as changes in income, tastes, and prices of related goods will lead to a change in demand.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Supply being given, a decrease in demand reduces both the equilibrium price and the quantity and vice versa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7000"/>
            <a:ext cx="6705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22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en-US" sz="2400" b="1" dirty="0" smtClean="0">
                <a:latin typeface="Garamond" panose="02020404030301010803" pitchFamily="18" charset="0"/>
              </a:rPr>
              <a:t>When </a:t>
            </a:r>
            <a:r>
              <a:rPr lang="en-US" sz="2400" b="1" dirty="0">
                <a:latin typeface="Garamond" panose="02020404030301010803" pitchFamily="18" charset="0"/>
              </a:rPr>
              <a:t>supply changes and demand remains constant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Changes in supply are brought by changes in technical knowledge and factor prices.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The following graph explains the effects of changes in supply.</a:t>
            </a:r>
          </a:p>
          <a:p>
            <a:pPr marL="0" indent="0"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Given </a:t>
            </a:r>
            <a:r>
              <a:rPr lang="en-US" sz="2400" dirty="0">
                <a:latin typeface="Garamond" panose="02020404030301010803" pitchFamily="18" charset="0"/>
              </a:rPr>
              <a:t>the demand, </a:t>
            </a:r>
            <a:r>
              <a:rPr lang="en-US" sz="2400" dirty="0">
                <a:latin typeface="Garamond" panose="02020404030301010803" pitchFamily="18" charset="0"/>
              </a:rPr>
              <a:t>increases </a:t>
            </a:r>
            <a:r>
              <a:rPr lang="en-US" sz="2400" dirty="0" smtClean="0">
                <a:latin typeface="Garamond" panose="02020404030301010803" pitchFamily="18" charset="0"/>
              </a:rPr>
              <a:t>in supply, reduces </a:t>
            </a:r>
            <a:r>
              <a:rPr lang="en-US" sz="2400" dirty="0">
                <a:latin typeface="Garamond" panose="02020404030301010803" pitchFamily="18" charset="0"/>
              </a:rPr>
              <a:t>the </a:t>
            </a:r>
            <a:r>
              <a:rPr lang="en-US" sz="2400" dirty="0" smtClean="0">
                <a:latin typeface="Garamond" panose="02020404030301010803" pitchFamily="18" charset="0"/>
              </a:rPr>
              <a:t>equilibrium price and </a:t>
            </a:r>
            <a:r>
              <a:rPr lang="en-US" sz="2400" dirty="0">
                <a:latin typeface="Garamond" panose="02020404030301010803" pitchFamily="18" charset="0"/>
              </a:rPr>
              <a:t>increases the equilibrium </a:t>
            </a:r>
            <a:r>
              <a:rPr lang="en-US" sz="2400" dirty="0" smtClean="0">
                <a:latin typeface="Garamond" panose="02020404030301010803" pitchFamily="18" charset="0"/>
              </a:rPr>
              <a:t>quantity.</a:t>
            </a:r>
          </a:p>
          <a:p>
            <a:endParaRPr 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57400"/>
            <a:ext cx="6172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1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itchFamily="18" charset="0"/>
              </a:rPr>
              <a:t>III) Effects of combined changes in demand and supply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Garamond" pitchFamily="18" charset="0"/>
              </a:rPr>
              <a:t>When </a:t>
            </a:r>
            <a:r>
              <a:rPr lang="en-US" sz="2400" dirty="0">
                <a:latin typeface="Garamond" pitchFamily="18" charset="0"/>
              </a:rPr>
              <a:t>both </a:t>
            </a:r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demand and supply increase</a:t>
            </a:r>
            <a:r>
              <a:rPr lang="en-US" sz="2400" dirty="0">
                <a:latin typeface="Garamond" pitchFamily="18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the quantity of the product will increase definitely.</a:t>
            </a:r>
            <a:r>
              <a:rPr lang="en-US" sz="2400" dirty="0">
                <a:latin typeface="Garamond" pitchFamily="18" charset="0"/>
              </a:rPr>
              <a:t>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But </a:t>
            </a:r>
            <a:r>
              <a:rPr lang="en-US" sz="2400" dirty="0">
                <a:latin typeface="Garamond" pitchFamily="18" charset="0"/>
              </a:rPr>
              <a:t>it is not certain whether the price will rise or fall. </a:t>
            </a:r>
            <a:r>
              <a:rPr lang="en-US" sz="2400" dirty="0" smtClean="0">
                <a:latin typeface="Garamond" pitchFamily="18" charset="0"/>
              </a:rPr>
              <a:t>It depends on </a:t>
            </a:r>
            <a:r>
              <a:rPr lang="en-US" sz="2400" b="1" dirty="0" smtClean="0">
                <a:latin typeface="Garamond" pitchFamily="18" charset="0"/>
              </a:rPr>
              <a:t>the strength of the relative changes in demand and supply. </a:t>
            </a:r>
          </a:p>
          <a:p>
            <a:pPr marL="0" indent="0">
              <a:buNone/>
            </a:pPr>
            <a:endParaRPr lang="en-US" sz="2400" b="1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 If </a:t>
            </a:r>
            <a:r>
              <a:rPr lang="en-US" sz="2400" dirty="0">
                <a:latin typeface="Garamond" pitchFamily="18" charset="0"/>
              </a:rPr>
              <a:t>an increase in demand is more than an increase in supply, then the price goes up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</a:t>
            </a:r>
          </a:p>
          <a:p>
            <a:r>
              <a:rPr lang="en-US" sz="2400" dirty="0" smtClean="0">
                <a:latin typeface="Garamond" pitchFamily="18" charset="0"/>
              </a:rPr>
              <a:t>On </a:t>
            </a:r>
            <a:r>
              <a:rPr lang="en-US" sz="2400" dirty="0">
                <a:latin typeface="Garamond" pitchFamily="18" charset="0"/>
              </a:rPr>
              <a:t>the other hand, if an increase in supply is more than an increase in demand, the price falls but the </a:t>
            </a:r>
            <a:r>
              <a:rPr lang="en-US" sz="2400" dirty="0" smtClean="0">
                <a:latin typeface="Garamond" pitchFamily="18" charset="0"/>
              </a:rPr>
              <a:t>quantity increases.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</a:t>
            </a:r>
          </a:p>
          <a:p>
            <a:r>
              <a:rPr lang="en-US" sz="2400" dirty="0" smtClean="0">
                <a:latin typeface="Garamond" pitchFamily="18" charset="0"/>
              </a:rPr>
              <a:t>If </a:t>
            </a:r>
            <a:r>
              <a:rPr lang="en-US" sz="2400" dirty="0">
                <a:latin typeface="Garamond" pitchFamily="18" charset="0"/>
              </a:rPr>
              <a:t>the increase in demand and supply is same, then the price remains the same.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itchFamily="18" charset="0"/>
              </a:rPr>
              <a:t>When </a:t>
            </a:r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demand and supply decline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, the quantity decreases</a:t>
            </a:r>
            <a:r>
              <a:rPr lang="en-US" sz="2400" dirty="0">
                <a:latin typeface="Garamond" pitchFamily="18" charset="0"/>
              </a:rPr>
              <a:t>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But the change in price will depend upon the relative fall in demand and supply.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When the fall in demand is more than the fall in supply, the price will decrease.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On the other hand, when the fall in supply is more than the fall in demand, the price will rise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 If both demand and supply decline in the same ratio, there is no change in the equilibrium price, but the quantity decreases. </a:t>
            </a: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3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Garamond" panose="02020404030301010803" pitchFamily="18" charset="0"/>
              </a:rPr>
              <a:t>END OF CHAPTER TWO 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839200" cy="6705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>
              <a:latin typeface="Garamond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Garamond" pitchFamily="18" charset="0"/>
              </a:rPr>
              <a:t>Therefore </a:t>
            </a:r>
            <a:r>
              <a:rPr lang="en-US" sz="2400" dirty="0" smtClean="0">
                <a:latin typeface="Garamond" pitchFamily="18" charset="0"/>
              </a:rPr>
              <a:t>a desire become an effective desire(demand only when it is backed by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Garamond" pitchFamily="18" charset="0"/>
              </a:rPr>
              <a:t>                   Willingness </a:t>
            </a:r>
            <a:r>
              <a:rPr lang="en-US" sz="2400" dirty="0">
                <a:latin typeface="Garamond" pitchFamily="18" charset="0"/>
              </a:rPr>
              <a:t>to pay </a:t>
            </a:r>
            <a:endParaRPr lang="en-US" sz="24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Garamond" pitchFamily="18" charset="0"/>
              </a:rPr>
              <a:t>                   Ability to pay for the good desired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>
                <a:latin typeface="Garamond" pitchFamily="18" charset="0"/>
              </a:rPr>
              <a:t>                   Availability of the good</a:t>
            </a:r>
          </a:p>
          <a:p>
            <a:pPr marL="0" indent="0" algn="just">
              <a:buNone/>
            </a:pPr>
            <a:endParaRPr lang="en-US" sz="24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aramond" pitchFamily="18" charset="0"/>
              </a:rPr>
              <a:t>More </a:t>
            </a:r>
            <a:r>
              <a:rPr lang="en-US" sz="2400" dirty="0">
                <a:latin typeface="Garamond" pitchFamily="18" charset="0"/>
              </a:rPr>
              <a:t>specifically,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demand</a:t>
            </a:r>
            <a:r>
              <a:rPr lang="en-US" sz="2400" dirty="0">
                <a:latin typeface="Garamond" pitchFamily="18" charset="0"/>
              </a:rPr>
              <a:t> refers to various quantities of a commodity or service that a consumer </a:t>
            </a:r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would purchase </a:t>
            </a:r>
            <a:r>
              <a:rPr lang="en-US" sz="2400" dirty="0">
                <a:latin typeface="Garamond" pitchFamily="18" charset="0"/>
              </a:rPr>
              <a:t>at a given time in a market at various prices, given other things unchanged (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ceteris paribus</a:t>
            </a:r>
            <a:r>
              <a:rPr lang="en-US" sz="2400" dirty="0" smtClean="0">
                <a:latin typeface="Garamond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5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Law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of demand: </a:t>
            </a:r>
            <a:r>
              <a:rPr lang="en-US" sz="2400" dirty="0" smtClean="0">
                <a:latin typeface="Garamond" pitchFamily="18" charset="0"/>
              </a:rPr>
              <a:t>is </a:t>
            </a:r>
            <a:r>
              <a:rPr lang="en-US" sz="2400" dirty="0">
                <a:latin typeface="Garamond" pitchFamily="18" charset="0"/>
              </a:rPr>
              <a:t>a principle of demand which states that , </a:t>
            </a:r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ceteris paribus</a:t>
            </a:r>
            <a:r>
              <a:rPr lang="en-US" sz="2400" dirty="0" smtClean="0">
                <a:latin typeface="Garamond" pitchFamily="18" charset="0"/>
              </a:rPr>
              <a:t>, </a:t>
            </a:r>
            <a:r>
              <a:rPr lang="en-US" sz="2400" dirty="0" smtClean="0">
                <a:solidFill>
                  <a:srgbClr val="00B0F0"/>
                </a:solidFill>
                <a:latin typeface="Garamond" pitchFamily="18" charset="0"/>
              </a:rPr>
              <a:t>price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of a commodity and its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quantity demanded </a:t>
            </a:r>
            <a:r>
              <a:rPr lang="en-US" sz="2400" dirty="0">
                <a:latin typeface="Garamond" pitchFamily="18" charset="0"/>
              </a:rPr>
              <a:t>are inversely </a:t>
            </a:r>
            <a:r>
              <a:rPr lang="en-US" sz="2400" dirty="0" smtClean="0">
                <a:latin typeface="Garamond" pitchFamily="18" charset="0"/>
              </a:rPr>
              <a:t>related</a:t>
            </a:r>
          </a:p>
          <a:p>
            <a:pPr marL="0" indent="0" algn="just">
              <a:buNone/>
            </a:pPr>
            <a:endParaRPr lang="en-US" sz="2400" dirty="0" smtClean="0">
              <a:latin typeface="Garamond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    </a:t>
            </a:r>
            <a:r>
              <a:rPr lang="en-US" sz="2400" dirty="0">
                <a:latin typeface="Garamond" pitchFamily="18" charset="0"/>
              </a:rPr>
              <a:t>I</a:t>
            </a:r>
            <a:r>
              <a:rPr lang="en-US" sz="2400" dirty="0" smtClean="0">
                <a:latin typeface="Garamond" pitchFamily="18" charset="0"/>
              </a:rPr>
              <a:t>t is the basis for the </a:t>
            </a:r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downward sloping demand </a:t>
            </a:r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curve</a:t>
            </a:r>
          </a:p>
          <a:p>
            <a:pPr>
              <a:buFont typeface="Courier New" pitchFamily="49" charset="0"/>
              <a:buChar char="o"/>
            </a:pP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Note-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Demand</a:t>
            </a:r>
            <a:r>
              <a:rPr lang="en-US" sz="2400" dirty="0">
                <a:latin typeface="Garamond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quantity demanded </a:t>
            </a:r>
            <a:r>
              <a:rPr lang="en-US" sz="2400" dirty="0">
                <a:latin typeface="Garamond" pitchFamily="18" charset="0"/>
              </a:rPr>
              <a:t>are </a:t>
            </a:r>
            <a:r>
              <a:rPr lang="en-US" sz="2400" dirty="0" smtClean="0">
                <a:latin typeface="Garamond" pitchFamily="18" charset="0"/>
              </a:rPr>
              <a:t>two different </a:t>
            </a:r>
            <a:r>
              <a:rPr lang="en-US" sz="2400" dirty="0">
                <a:latin typeface="Garamond" pitchFamily="18" charset="0"/>
              </a:rPr>
              <a:t>concepts.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Whereas </a:t>
            </a:r>
            <a:r>
              <a:rPr lang="en-US" sz="2400" i="1" dirty="0" smtClean="0">
                <a:latin typeface="Garamond" pitchFamily="18" charset="0"/>
              </a:rPr>
              <a:t>demand </a:t>
            </a:r>
            <a:r>
              <a:rPr lang="en-US" sz="2400" dirty="0">
                <a:latin typeface="Garamond" pitchFamily="18" charset="0"/>
              </a:rPr>
              <a:t>refers to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the relationship between the price of a </a:t>
            </a:r>
            <a:r>
              <a:rPr lang="en-US" sz="2400" dirty="0" smtClean="0">
                <a:solidFill>
                  <a:srgbClr val="00B0F0"/>
                </a:solidFill>
                <a:latin typeface="Garamond" pitchFamily="18" charset="0"/>
              </a:rPr>
              <a:t>commodity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and its quantity demanded</a:t>
            </a:r>
            <a:r>
              <a:rPr lang="en-US" sz="2400" dirty="0">
                <a:latin typeface="Garamond" pitchFamily="18" charset="0"/>
              </a:rPr>
              <a:t>, other things being same </a:t>
            </a:r>
            <a:endParaRPr lang="en-US" sz="2400" dirty="0" smtClean="0">
              <a:latin typeface="Garamond" pitchFamily="18" charset="0"/>
            </a:endParaRPr>
          </a:p>
          <a:p>
            <a:endParaRPr lang="en-US" sz="2400" dirty="0" smtClean="0"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the </a:t>
            </a:r>
            <a:r>
              <a:rPr lang="en-US" sz="2400" dirty="0">
                <a:latin typeface="Garamond" pitchFamily="18" charset="0"/>
              </a:rPr>
              <a:t>q</a:t>
            </a:r>
            <a:r>
              <a:rPr lang="en-US" sz="2400" i="1" dirty="0">
                <a:latin typeface="Garamond" pitchFamily="18" charset="0"/>
              </a:rPr>
              <a:t>uantity demanded </a:t>
            </a:r>
            <a:r>
              <a:rPr lang="en-US" sz="2400" dirty="0">
                <a:latin typeface="Garamond" pitchFamily="18" charset="0"/>
              </a:rPr>
              <a:t>refers to </a:t>
            </a:r>
            <a:r>
              <a:rPr lang="en-US" sz="2400" dirty="0">
                <a:solidFill>
                  <a:srgbClr val="00B0F0"/>
                </a:solidFill>
                <a:latin typeface="Garamond" pitchFamily="18" charset="0"/>
              </a:rPr>
              <a:t>a specific quantity which a consumer is willing to buy at a specific </a:t>
            </a:r>
            <a:r>
              <a:rPr lang="en-US" sz="2400" dirty="0" smtClean="0">
                <a:solidFill>
                  <a:srgbClr val="00B0F0"/>
                </a:solidFill>
                <a:latin typeface="Garamond" pitchFamily="18" charset="0"/>
              </a:rPr>
              <a:t>price</a:t>
            </a:r>
            <a:r>
              <a:rPr lang="en-US" sz="2400" dirty="0" smtClean="0">
                <a:latin typeface="Garamond" pitchFamily="18" charset="0"/>
              </a:rPr>
              <a:t>. </a:t>
            </a:r>
            <a:endParaRPr lang="en-US" sz="24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1"/>
            <a:ext cx="8763000" cy="6562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Demand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schedule (table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),curve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function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dirty="0">
                <a:latin typeface="Garamond" pitchFamily="18" charset="0"/>
              </a:rPr>
              <a:t>The relationship that exists between price and the amount of a commodity purchased can </a:t>
            </a:r>
            <a:r>
              <a:rPr lang="en-US" sz="2400" dirty="0" smtClean="0">
                <a:latin typeface="Garamond" pitchFamily="18" charset="0"/>
              </a:rPr>
              <a:t>be represented </a:t>
            </a:r>
            <a:r>
              <a:rPr lang="en-US" sz="2400" dirty="0">
                <a:latin typeface="Garamond" pitchFamily="18" charset="0"/>
              </a:rPr>
              <a:t>by a table (schedule) or a curve or an equation</a:t>
            </a:r>
            <a:r>
              <a:rPr lang="en-US" sz="2400" dirty="0" smtClean="0">
                <a:latin typeface="Garamond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Garamond" pitchFamily="18" charset="0"/>
              </a:rPr>
              <a:t>An </a:t>
            </a:r>
            <a:r>
              <a:rPr lang="en-US" sz="2400" dirty="0">
                <a:latin typeface="Garamond" pitchFamily="18" charset="0"/>
              </a:rPr>
              <a:t>individual </a:t>
            </a:r>
            <a:r>
              <a:rPr lang="en-US" sz="2400" b="1" dirty="0">
                <a:latin typeface="Garamond" pitchFamily="18" charset="0"/>
              </a:rPr>
              <a:t>demand schedule </a:t>
            </a:r>
            <a:r>
              <a:rPr lang="en-US" sz="2400" dirty="0">
                <a:latin typeface="Garamond" pitchFamily="18" charset="0"/>
              </a:rPr>
              <a:t>is a list of the various quantities of a commodity, which an individual consumer purchases at various levels of prices in the market. </a:t>
            </a:r>
            <a:endParaRPr lang="en-US" sz="2400" dirty="0" smtClean="0">
              <a:latin typeface="Garamond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Garamond" pitchFamily="18" charset="0"/>
            </a:endParaRPr>
          </a:p>
          <a:p>
            <a:pPr algn="just"/>
            <a:r>
              <a:rPr lang="en-US" sz="2400" b="1" dirty="0" smtClean="0">
                <a:latin typeface="Garamond" pitchFamily="18" charset="0"/>
              </a:rPr>
              <a:t>Is tabular </a:t>
            </a:r>
            <a:r>
              <a:rPr lang="en-US" sz="2400" b="1" dirty="0">
                <a:latin typeface="Garamond" pitchFamily="18" charset="0"/>
              </a:rPr>
              <a:t>statement </a:t>
            </a:r>
            <a:r>
              <a:rPr lang="en-US" sz="2400" dirty="0">
                <a:latin typeface="Garamond" pitchFamily="18" charset="0"/>
              </a:rPr>
              <a:t>that states the different quantities of</a:t>
            </a:r>
            <a:br>
              <a:rPr lang="en-US" sz="2400" dirty="0">
                <a:latin typeface="Garamond" pitchFamily="18" charset="0"/>
              </a:rPr>
            </a:br>
            <a:r>
              <a:rPr lang="en-US" sz="2400" dirty="0">
                <a:latin typeface="Garamond" pitchFamily="18" charset="0"/>
              </a:rPr>
              <a:t>a commodity that would be demanded at different prices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953000"/>
            <a:ext cx="61753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077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Garamond" pitchFamily="18" charset="0"/>
              </a:rPr>
              <a:t>Demand function </a:t>
            </a:r>
            <a:r>
              <a:rPr lang="en-US" sz="2400" dirty="0">
                <a:latin typeface="Garamond" pitchFamily="18" charset="0"/>
              </a:rPr>
              <a:t>is a mathematical relationship between price and quantity demanded, </a:t>
            </a:r>
            <a:r>
              <a:rPr lang="en-US" sz="2400" dirty="0" smtClean="0">
                <a:latin typeface="Garamond" pitchFamily="18" charset="0"/>
              </a:rPr>
              <a:t>all other </a:t>
            </a:r>
            <a:r>
              <a:rPr lang="en-US" sz="2400" dirty="0">
                <a:latin typeface="Garamond" pitchFamily="18" charset="0"/>
              </a:rPr>
              <a:t>things remaining the same. </a:t>
            </a:r>
            <a:endParaRPr lang="en-US" sz="24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A </a:t>
            </a:r>
            <a:r>
              <a:rPr lang="en-US" sz="2400" dirty="0">
                <a:latin typeface="Garamond" pitchFamily="18" charset="0"/>
              </a:rPr>
              <a:t>typical demand function is given </a:t>
            </a:r>
            <a:r>
              <a:rPr lang="en-US" sz="2400" dirty="0" smtClean="0">
                <a:latin typeface="Garamond" pitchFamily="18" charset="0"/>
              </a:rPr>
              <a:t>by:       </a:t>
            </a:r>
            <a:r>
              <a:rPr lang="en-US" sz="2400" dirty="0" err="1" smtClean="0">
                <a:latin typeface="Garamond" pitchFamily="18" charset="0"/>
              </a:rPr>
              <a:t>Qd</a:t>
            </a:r>
            <a:r>
              <a:rPr lang="en-US" sz="2400" dirty="0" smtClean="0">
                <a:latin typeface="Garamond" pitchFamily="18" charset="0"/>
              </a:rPr>
              <a:t>=f(P</a:t>
            </a:r>
            <a:r>
              <a:rPr lang="en-US" sz="2400" dirty="0">
                <a:latin typeface="Garamond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   </a:t>
            </a:r>
            <a:r>
              <a:rPr lang="en-US" sz="2400" dirty="0" smtClean="0">
                <a:latin typeface="Garamond" pitchFamily="18" charset="0"/>
              </a:rPr>
              <a:t>      </a:t>
            </a:r>
            <a:endParaRPr lang="en-US" sz="2400" dirty="0" smtClean="0">
              <a:latin typeface="Garamond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701040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       Individual </a:t>
            </a:r>
            <a:r>
              <a:rPr lang="en-US" sz="2400" dirty="0" err="1" smtClean="0">
                <a:solidFill>
                  <a:srgbClr val="FF0000"/>
                </a:solidFill>
                <a:latin typeface="Garamond" pitchFamily="18" charset="0"/>
              </a:rPr>
              <a:t>Vs</a:t>
            </a: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 Market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Demand: </a:t>
            </a:r>
            <a:endParaRPr lang="en-US" sz="2400" dirty="0" smtClean="0">
              <a:solidFill>
                <a:srgbClr val="FF0000"/>
              </a:solidFill>
              <a:latin typeface="Garamond" pitchFamily="18" charset="0"/>
            </a:endParaRPr>
          </a:p>
          <a:p>
            <a:r>
              <a:rPr lang="en-US" sz="2400" dirty="0" smtClean="0">
                <a:latin typeface="Garamond" pitchFamily="18" charset="0"/>
              </a:rPr>
              <a:t>          are </a:t>
            </a:r>
            <a:r>
              <a:rPr lang="en-US" sz="2400" dirty="0">
                <a:solidFill>
                  <a:srgbClr val="0070C0"/>
                </a:solidFill>
                <a:latin typeface="Garamond" pitchFamily="18" charset="0"/>
              </a:rPr>
              <a:t>not identical. </a:t>
            </a:r>
          </a:p>
          <a:p>
            <a:pPr marL="0" indent="0">
              <a:buNone/>
            </a:pPr>
            <a:r>
              <a:rPr lang="en-US" sz="2400" dirty="0" smtClean="0">
                <a:latin typeface="Garamond" pitchFamily="18" charset="0"/>
              </a:rPr>
              <a:t>The </a:t>
            </a:r>
            <a:r>
              <a:rPr lang="en-US" sz="2400" dirty="0">
                <a:latin typeface="Garamond" pitchFamily="18" charset="0"/>
              </a:rPr>
              <a:t>market demand schedule, curve or function is derived by </a:t>
            </a:r>
            <a:r>
              <a:rPr lang="en-US" sz="2400" b="1" dirty="0">
                <a:latin typeface="Garamond" pitchFamily="18" charset="0"/>
              </a:rPr>
              <a:t>horizontally adding</a:t>
            </a:r>
            <a:r>
              <a:rPr lang="en-US" sz="2400" dirty="0">
                <a:latin typeface="Garamond" pitchFamily="18" charset="0"/>
              </a:rPr>
              <a:t> the quantity demanded for the product by </a:t>
            </a:r>
            <a:r>
              <a:rPr lang="en-US" sz="2400" b="1" dirty="0">
                <a:latin typeface="Garamond" pitchFamily="18" charset="0"/>
              </a:rPr>
              <a:t>all </a:t>
            </a:r>
            <a:r>
              <a:rPr lang="en-US" sz="2400" b="1" dirty="0" smtClean="0">
                <a:latin typeface="Garamond" pitchFamily="18" charset="0"/>
              </a:rPr>
              <a:t>buyers(individual demands) </a:t>
            </a:r>
            <a:r>
              <a:rPr lang="en-US" sz="2400" dirty="0">
                <a:latin typeface="Garamond" pitchFamily="18" charset="0"/>
              </a:rPr>
              <a:t>at each price.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784859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2561</Words>
  <Application>Microsoft Office PowerPoint</Application>
  <PresentationFormat>On-screen Show (4:3)</PresentationFormat>
  <Paragraphs>284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Bookman Old Style</vt:lpstr>
      <vt:lpstr>Calibri</vt:lpstr>
      <vt:lpstr>Courier New</vt:lpstr>
      <vt:lpstr>Garamond</vt:lpstr>
      <vt:lpstr>Wingdings</vt:lpstr>
      <vt:lpstr>Office Theme</vt:lpstr>
      <vt:lpstr>CHAPTER TWO</vt:lpstr>
      <vt:lpstr>Chapter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2.3 Market equilibrium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user</dc:creator>
  <cp:lastModifiedBy>kaleabe</cp:lastModifiedBy>
  <cp:revision>66</cp:revision>
  <dcterms:created xsi:type="dcterms:W3CDTF">2006-08-16T00:00:00Z</dcterms:created>
  <dcterms:modified xsi:type="dcterms:W3CDTF">2022-03-07T19:43:21Z</dcterms:modified>
</cp:coreProperties>
</file>