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62"/>
  </p:notesMasterIdLst>
  <p:handoutMasterIdLst>
    <p:handoutMasterId r:id="rId63"/>
  </p:handoutMasterIdLst>
  <p:sldIdLst>
    <p:sldId id="259" r:id="rId2"/>
    <p:sldId id="318" r:id="rId3"/>
    <p:sldId id="260" r:id="rId4"/>
    <p:sldId id="262" r:id="rId5"/>
    <p:sldId id="263" r:id="rId6"/>
    <p:sldId id="264" r:id="rId7"/>
    <p:sldId id="265" r:id="rId8"/>
    <p:sldId id="266" r:id="rId9"/>
    <p:sldId id="267" r:id="rId10"/>
    <p:sldId id="268" r:id="rId11"/>
    <p:sldId id="342" r:id="rId12"/>
    <p:sldId id="269" r:id="rId13"/>
    <p:sldId id="270" r:id="rId14"/>
    <p:sldId id="275" r:id="rId15"/>
    <p:sldId id="280" r:id="rId16"/>
    <p:sldId id="281" r:id="rId17"/>
    <p:sldId id="284" r:id="rId18"/>
    <p:sldId id="282" r:id="rId19"/>
    <p:sldId id="283" r:id="rId20"/>
    <p:sldId id="285" r:id="rId21"/>
    <p:sldId id="286" r:id="rId22"/>
    <p:sldId id="287" r:id="rId23"/>
    <p:sldId id="288" r:id="rId24"/>
    <p:sldId id="289" r:id="rId25"/>
    <p:sldId id="296" r:id="rId26"/>
    <p:sldId id="295" r:id="rId27"/>
    <p:sldId id="294" r:id="rId28"/>
    <p:sldId id="293" r:id="rId29"/>
    <p:sldId id="290" r:id="rId30"/>
    <p:sldId id="291" r:id="rId31"/>
    <p:sldId id="297" r:id="rId32"/>
    <p:sldId id="336" r:id="rId33"/>
    <p:sldId id="337" r:id="rId34"/>
    <p:sldId id="302" r:id="rId35"/>
    <p:sldId id="301" r:id="rId36"/>
    <p:sldId id="299" r:id="rId37"/>
    <p:sldId id="304" r:id="rId38"/>
    <p:sldId id="303" r:id="rId39"/>
    <p:sldId id="305" r:id="rId40"/>
    <p:sldId id="306" r:id="rId41"/>
    <p:sldId id="307" r:id="rId42"/>
    <p:sldId id="338" r:id="rId43"/>
    <p:sldId id="340" r:id="rId44"/>
    <p:sldId id="308" r:id="rId45"/>
    <p:sldId id="309" r:id="rId46"/>
    <p:sldId id="310" r:id="rId47"/>
    <p:sldId id="341" r:id="rId48"/>
    <p:sldId id="311" r:id="rId49"/>
    <p:sldId id="312" r:id="rId50"/>
    <p:sldId id="347" r:id="rId51"/>
    <p:sldId id="335" r:id="rId52"/>
    <p:sldId id="329" r:id="rId53"/>
    <p:sldId id="330" r:id="rId54"/>
    <p:sldId id="331" r:id="rId55"/>
    <p:sldId id="332" r:id="rId56"/>
    <p:sldId id="333" r:id="rId57"/>
    <p:sldId id="334" r:id="rId58"/>
    <p:sldId id="315" r:id="rId59"/>
    <p:sldId id="345" r:id="rId60"/>
    <p:sldId id="346" r:id="rId61"/>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4" autoAdjust="0"/>
    <p:restoredTop sz="94607" autoAdjust="0"/>
  </p:normalViewPr>
  <p:slideViewPr>
    <p:cSldViewPr>
      <p:cViewPr>
        <p:scale>
          <a:sx n="66" d="100"/>
          <a:sy n="66" d="100"/>
        </p:scale>
        <p:origin x="-1500" y="-168"/>
      </p:cViewPr>
      <p:guideLst>
        <p:guide orient="horz" pos="2160"/>
        <p:guide pos="2880"/>
      </p:guideLst>
    </p:cSldViewPr>
  </p:slideViewPr>
  <p:outlineViewPr>
    <p:cViewPr>
      <p:scale>
        <a:sx n="33" d="100"/>
        <a:sy n="33" d="100"/>
      </p:scale>
      <p:origin x="0" y="25656"/>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97313" y="0"/>
            <a:ext cx="2982912" cy="465138"/>
          </a:xfrm>
          <a:prstGeom prst="rect">
            <a:avLst/>
          </a:prstGeom>
        </p:spPr>
        <p:txBody>
          <a:bodyPr vert="horz" lIns="91440" tIns="45720" rIns="91440" bIns="45720" rtlCol="0"/>
          <a:lstStyle>
            <a:lvl1pPr algn="r">
              <a:defRPr sz="1200"/>
            </a:lvl1pPr>
          </a:lstStyle>
          <a:p>
            <a:fld id="{D7DD8150-DF90-4137-A6A6-C9D8218E307A}" type="datetimeFigureOut">
              <a:rPr lang="en-US" smtClean="0"/>
              <a:pPr/>
              <a:t>3/23/2017</a:t>
            </a:fld>
            <a:endParaRPr lang="en-US"/>
          </a:p>
        </p:txBody>
      </p:sp>
      <p:sp>
        <p:nvSpPr>
          <p:cNvPr id="4" name="Footer Placeholder 3"/>
          <p:cNvSpPr>
            <a:spLocks noGrp="1"/>
          </p:cNvSpPr>
          <p:nvPr>
            <p:ph type="ftr" sz="quarter" idx="2"/>
          </p:nvPr>
        </p:nvSpPr>
        <p:spPr>
          <a:xfrm>
            <a:off x="0" y="8829675"/>
            <a:ext cx="2982913"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97313" y="8829675"/>
            <a:ext cx="2982912" cy="465138"/>
          </a:xfrm>
          <a:prstGeom prst="rect">
            <a:avLst/>
          </a:prstGeom>
        </p:spPr>
        <p:txBody>
          <a:bodyPr vert="horz" lIns="91440" tIns="45720" rIns="91440" bIns="45720" rtlCol="0" anchor="b"/>
          <a:lstStyle>
            <a:lvl1pPr algn="r">
              <a:defRPr sz="1200"/>
            </a:lvl1pPr>
          </a:lstStyle>
          <a:p>
            <a:fld id="{E053628F-2F54-4E9B-8CEF-71FC2F34CADC}" type="slidenum">
              <a:rPr lang="en-US" smtClean="0"/>
              <a:pPr/>
              <a:t>‹#›</a:t>
            </a:fld>
            <a:endParaRPr lang="en-US"/>
          </a:p>
        </p:txBody>
      </p:sp>
    </p:spTree>
    <p:extLst>
      <p:ext uri="{BB962C8B-B14F-4D97-AF65-F5344CB8AC3E}">
        <p14:creationId xmlns="" xmlns:p14="http://schemas.microsoft.com/office/powerpoint/2010/main" val="59701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fld id="{84429888-CBF5-4A18-8732-0E298A757FD9}" type="datetimeFigureOut">
              <a:rPr lang="en-US" smtClean="0"/>
              <a:pPr/>
              <a:t>3/23/2017</a:t>
            </a:fld>
            <a:endParaRPr lang="en-US"/>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5CCDC162-1AEE-48C9-B241-734B1FA03531}" type="slidenum">
              <a:rPr lang="en-US" smtClean="0"/>
              <a:pPr/>
              <a:t>‹#›</a:t>
            </a:fld>
            <a:endParaRPr lang="en-US"/>
          </a:p>
        </p:txBody>
      </p:sp>
    </p:spTree>
    <p:extLst>
      <p:ext uri="{BB962C8B-B14F-4D97-AF65-F5344CB8AC3E}">
        <p14:creationId xmlns="" xmlns:p14="http://schemas.microsoft.com/office/powerpoint/2010/main" val="704443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CDC162-1AEE-48C9-B241-734B1FA03531}"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CCDC162-1AEE-48C9-B241-734B1FA03531}"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CCDC162-1AEE-48C9-B241-734B1FA03531}" type="slidenum">
              <a:rPr lang="en-US" smtClean="0"/>
              <a:pPr/>
              <a:t>46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xfrm>
            <a:off x="1125538" y="703263"/>
            <a:ext cx="4630737" cy="3473450"/>
          </a:xfrm>
          <a:ln cap="flat"/>
        </p:spPr>
      </p:sp>
      <p:sp>
        <p:nvSpPr>
          <p:cNvPr id="11267"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125538" y="703263"/>
            <a:ext cx="4630737" cy="3473450"/>
          </a:xfrm>
          <a:ln cap="flat"/>
        </p:spPr>
      </p:sp>
      <p:sp>
        <p:nvSpPr>
          <p:cNvPr id="13315"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xfrm>
            <a:off x="1125538" y="703263"/>
            <a:ext cx="4630737" cy="3473450"/>
          </a:xfrm>
          <a:ln cap="flat"/>
        </p:spPr>
      </p:sp>
      <p:sp>
        <p:nvSpPr>
          <p:cNvPr id="15363"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xfrm>
            <a:off x="1125538" y="703263"/>
            <a:ext cx="4630737" cy="3473450"/>
          </a:xfrm>
          <a:ln cap="flat"/>
        </p:spPr>
      </p:sp>
      <p:sp>
        <p:nvSpPr>
          <p:cNvPr id="17411"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1125538" y="703263"/>
            <a:ext cx="4630737" cy="3473450"/>
          </a:xfrm>
          <a:ln cap="flat"/>
        </p:spPr>
      </p:sp>
      <p:sp>
        <p:nvSpPr>
          <p:cNvPr id="19459" name="Rectangle 3"/>
          <p:cNvSpPr>
            <a:spLocks noGrp="1" noChangeArrowheads="1"/>
          </p:cNvSpPr>
          <p:nvPr>
            <p:ph type="body" idx="1"/>
          </p:nvPr>
        </p:nvSpPr>
        <p:spPr>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Kahsay Haile, Mu, CBE, Department of  Economics</a:t>
            </a:r>
            <a:endParaRPr lang="en-US"/>
          </a:p>
        </p:txBody>
      </p:sp>
      <p:sp>
        <p:nvSpPr>
          <p:cNvPr id="6" name="Slide Number Placeholder 5"/>
          <p:cNvSpPr>
            <a:spLocks noGrp="1"/>
          </p:cNvSpPr>
          <p:nvPr>
            <p:ph type="sldNum" sz="quarter" idx="12"/>
          </p:nvPr>
        </p:nvSpPr>
        <p:spPr/>
        <p:txBody>
          <a:bodyPr/>
          <a:lstStyle/>
          <a:p>
            <a:fld id="{ADE3274B-0110-4FFA-B2A7-EAFA3C6F0A7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Kahsay Haile, Mu, CBE, Department of  Economics</a:t>
            </a:r>
            <a:endParaRPr lang="en-US"/>
          </a:p>
        </p:txBody>
      </p:sp>
      <p:sp>
        <p:nvSpPr>
          <p:cNvPr id="6" name="Slide Number Placeholder 5"/>
          <p:cNvSpPr>
            <a:spLocks noGrp="1"/>
          </p:cNvSpPr>
          <p:nvPr>
            <p:ph type="sldNum" sz="quarter" idx="12"/>
          </p:nvPr>
        </p:nvSpPr>
        <p:spPr/>
        <p:txBody>
          <a:bodyPr/>
          <a:lstStyle/>
          <a:p>
            <a:fld id="{ADE3274B-0110-4FFA-B2A7-EAFA3C6F0A7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Kahsay Haile, Mu, CBE, Department of  Economics</a:t>
            </a:r>
            <a:endParaRPr lang="en-US"/>
          </a:p>
        </p:txBody>
      </p:sp>
      <p:sp>
        <p:nvSpPr>
          <p:cNvPr id="6" name="Slide Number Placeholder 5"/>
          <p:cNvSpPr>
            <a:spLocks noGrp="1"/>
          </p:cNvSpPr>
          <p:nvPr>
            <p:ph type="sldNum" sz="quarter" idx="12"/>
          </p:nvPr>
        </p:nvSpPr>
        <p:spPr/>
        <p:txBody>
          <a:bodyPr/>
          <a:lstStyle/>
          <a:p>
            <a:fld id="{ADE3274B-0110-4FFA-B2A7-EAFA3C6F0A7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Kahsay Haile, Mu, CBE, Department of  Economics</a:t>
            </a:r>
            <a:endParaRPr lang="en-US"/>
          </a:p>
        </p:txBody>
      </p:sp>
      <p:sp>
        <p:nvSpPr>
          <p:cNvPr id="6" name="Slide Number Placeholder 5"/>
          <p:cNvSpPr>
            <a:spLocks noGrp="1"/>
          </p:cNvSpPr>
          <p:nvPr>
            <p:ph type="sldNum" sz="quarter" idx="12"/>
          </p:nvPr>
        </p:nvSpPr>
        <p:spPr/>
        <p:txBody>
          <a:bodyPr/>
          <a:lstStyle/>
          <a:p>
            <a:fld id="{ADE3274B-0110-4FFA-B2A7-EAFA3C6F0A7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Kahsay Haile, Mu, CBE, Department of  Economics</a:t>
            </a:r>
            <a:endParaRPr lang="en-US"/>
          </a:p>
        </p:txBody>
      </p:sp>
      <p:sp>
        <p:nvSpPr>
          <p:cNvPr id="6" name="Slide Number Placeholder 5"/>
          <p:cNvSpPr>
            <a:spLocks noGrp="1"/>
          </p:cNvSpPr>
          <p:nvPr>
            <p:ph type="sldNum" sz="quarter" idx="12"/>
          </p:nvPr>
        </p:nvSpPr>
        <p:spPr/>
        <p:txBody>
          <a:bodyPr/>
          <a:lstStyle/>
          <a:p>
            <a:fld id="{ADE3274B-0110-4FFA-B2A7-EAFA3C6F0A7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Kahsay Haile, Mu, CBE, Department of  Economics</a:t>
            </a:r>
            <a:endParaRPr lang="en-US"/>
          </a:p>
        </p:txBody>
      </p:sp>
      <p:sp>
        <p:nvSpPr>
          <p:cNvPr id="7" name="Slide Number Placeholder 6"/>
          <p:cNvSpPr>
            <a:spLocks noGrp="1"/>
          </p:cNvSpPr>
          <p:nvPr>
            <p:ph type="sldNum" sz="quarter" idx="12"/>
          </p:nvPr>
        </p:nvSpPr>
        <p:spPr/>
        <p:txBody>
          <a:bodyPr/>
          <a:lstStyle/>
          <a:p>
            <a:fld id="{ADE3274B-0110-4FFA-B2A7-EAFA3C6F0A7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Kahsay Haile, Mu, CBE, Department of  Economics</a:t>
            </a:r>
            <a:endParaRPr lang="en-US"/>
          </a:p>
        </p:txBody>
      </p:sp>
      <p:sp>
        <p:nvSpPr>
          <p:cNvPr id="9" name="Slide Number Placeholder 8"/>
          <p:cNvSpPr>
            <a:spLocks noGrp="1"/>
          </p:cNvSpPr>
          <p:nvPr>
            <p:ph type="sldNum" sz="quarter" idx="12"/>
          </p:nvPr>
        </p:nvSpPr>
        <p:spPr/>
        <p:txBody>
          <a:bodyPr/>
          <a:lstStyle/>
          <a:p>
            <a:fld id="{ADE3274B-0110-4FFA-B2A7-EAFA3C6F0A7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Kahsay Haile, Mu, CBE, Department of  Economics</a:t>
            </a:r>
            <a:endParaRPr lang="en-US"/>
          </a:p>
        </p:txBody>
      </p:sp>
      <p:sp>
        <p:nvSpPr>
          <p:cNvPr id="5" name="Slide Number Placeholder 4"/>
          <p:cNvSpPr>
            <a:spLocks noGrp="1"/>
          </p:cNvSpPr>
          <p:nvPr>
            <p:ph type="sldNum" sz="quarter" idx="12"/>
          </p:nvPr>
        </p:nvSpPr>
        <p:spPr/>
        <p:txBody>
          <a:bodyPr/>
          <a:lstStyle/>
          <a:p>
            <a:fld id="{ADE3274B-0110-4FFA-B2A7-EAFA3C6F0A7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Kahsay Haile, Mu, CBE, Department of  Economics</a:t>
            </a:r>
            <a:endParaRPr lang="en-US"/>
          </a:p>
        </p:txBody>
      </p:sp>
      <p:sp>
        <p:nvSpPr>
          <p:cNvPr id="4" name="Slide Number Placeholder 3"/>
          <p:cNvSpPr>
            <a:spLocks noGrp="1"/>
          </p:cNvSpPr>
          <p:nvPr>
            <p:ph type="sldNum" sz="quarter" idx="12"/>
          </p:nvPr>
        </p:nvSpPr>
        <p:spPr/>
        <p:txBody>
          <a:bodyPr/>
          <a:lstStyle/>
          <a:p>
            <a:fld id="{ADE3274B-0110-4FFA-B2A7-EAFA3C6F0A7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Kahsay Haile, Mu, CBE, Department of  Economics</a:t>
            </a:r>
            <a:endParaRPr lang="en-US"/>
          </a:p>
        </p:txBody>
      </p:sp>
      <p:sp>
        <p:nvSpPr>
          <p:cNvPr id="7" name="Slide Number Placeholder 6"/>
          <p:cNvSpPr>
            <a:spLocks noGrp="1"/>
          </p:cNvSpPr>
          <p:nvPr>
            <p:ph type="sldNum" sz="quarter" idx="12"/>
          </p:nvPr>
        </p:nvSpPr>
        <p:spPr/>
        <p:txBody>
          <a:bodyPr/>
          <a:lstStyle/>
          <a:p>
            <a:fld id="{ADE3274B-0110-4FFA-B2A7-EAFA3C6F0A7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Kahsay Haile, Mu, CBE, Department of  Economics</a:t>
            </a:r>
            <a:endParaRPr lang="en-US"/>
          </a:p>
        </p:txBody>
      </p:sp>
      <p:sp>
        <p:nvSpPr>
          <p:cNvPr id="7" name="Slide Number Placeholder 6"/>
          <p:cNvSpPr>
            <a:spLocks noGrp="1"/>
          </p:cNvSpPr>
          <p:nvPr>
            <p:ph type="sldNum" sz="quarter" idx="12"/>
          </p:nvPr>
        </p:nvSpPr>
        <p:spPr/>
        <p:txBody>
          <a:bodyPr/>
          <a:lstStyle/>
          <a:p>
            <a:fld id="{ADE3274B-0110-4FFA-B2A7-EAFA3C6F0A7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Kahsay Haile, Mu, CBE, Department of  Economics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E3274B-0110-4FFA-B2A7-EAFA3C6F0A7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INTRODUCTION TO ECONOMICS </a:t>
            </a:r>
            <a:br>
              <a:rPr lang="en-US" b="1" dirty="0" smtClean="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DE3274B-0110-4FFA-B2A7-EAFA3C6F0A75}"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457200" y="1295400"/>
            <a:ext cx="8229600" cy="4830763"/>
          </a:xfrm>
        </p:spPr>
        <p:txBody>
          <a:bodyPr/>
          <a:lstStyle/>
          <a:p>
            <a:pPr algn="just"/>
            <a:r>
              <a:rPr lang="en-US" dirty="0" smtClean="0">
                <a:latin typeface="Times New Roman" pitchFamily="18" charset="0"/>
                <a:cs typeface="Times New Roman" pitchFamily="18" charset="0"/>
              </a:rPr>
              <a:t>Like macroeconomics ,microeconomics also uses aggregates. But in microeconomics we aggregate over the homogeneous product but in macroeconomics the aggregation is at the economy level </a:t>
            </a:r>
          </a:p>
          <a:p>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ADE3274B-0110-4FFA-B2A7-EAFA3C6F0A75}"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r>
              <a:rPr lang="en-US" altLang="zh-TW" dirty="0" smtClean="0">
                <a:latin typeface="Times New Roman" pitchFamily="18" charset="0"/>
                <a:ea typeface="新細明體" pitchFamily="18" charset="-120"/>
              </a:rPr>
              <a:t> </a:t>
            </a:r>
            <a:r>
              <a:rPr lang="en-US" altLang="zh-TW" sz="4000" dirty="0">
                <a:latin typeface="Times New Roman" pitchFamily="18" charset="0"/>
                <a:ea typeface="新細明體" pitchFamily="18" charset="-120"/>
              </a:rPr>
              <a:t>Basic Classifications of </a:t>
            </a:r>
            <a:r>
              <a:rPr lang="en-US" altLang="zh-TW" sz="4000" dirty="0" smtClean="0">
                <a:latin typeface="Times New Roman" pitchFamily="18" charset="0"/>
                <a:ea typeface="新細明體" pitchFamily="18" charset="-120"/>
              </a:rPr>
              <a:t>Economics</a:t>
            </a:r>
            <a:endParaRPr lang="en-US" altLang="zh-TW" dirty="0">
              <a:latin typeface="Times New Roman" pitchFamily="18" charset="0"/>
              <a:ea typeface="新細明體" pitchFamily="18" charset="-120"/>
            </a:endParaRPr>
          </a:p>
        </p:txBody>
      </p:sp>
      <p:sp>
        <p:nvSpPr>
          <p:cNvPr id="6147" name="Rectangle 3"/>
          <p:cNvSpPr>
            <a:spLocks noGrp="1" noChangeArrowheads="1"/>
          </p:cNvSpPr>
          <p:nvPr>
            <p:ph type="body" idx="1"/>
          </p:nvPr>
        </p:nvSpPr>
        <p:spPr>
          <a:xfrm>
            <a:off x="457200" y="4694238"/>
            <a:ext cx="8229600" cy="2163762"/>
          </a:xfrm>
        </p:spPr>
        <p:txBody>
          <a:bodyPr/>
          <a:lstStyle/>
          <a:p>
            <a:pPr>
              <a:lnSpc>
                <a:spcPct val="80000"/>
              </a:lnSpc>
            </a:pPr>
            <a:endParaRPr lang="en-US" altLang="zh-TW" sz="2400" dirty="0" smtClean="0">
              <a:latin typeface="Times New Roman" pitchFamily="18" charset="0"/>
              <a:ea typeface="新細明體" pitchFamily="18" charset="-120"/>
            </a:endParaRPr>
          </a:p>
          <a:p>
            <a:pPr>
              <a:lnSpc>
                <a:spcPct val="80000"/>
              </a:lnSpc>
            </a:pPr>
            <a:r>
              <a:rPr lang="en-US" altLang="zh-TW" sz="2400" dirty="0" smtClean="0">
                <a:latin typeface="Times New Roman" pitchFamily="18" charset="0"/>
                <a:ea typeface="新細明體" pitchFamily="18" charset="-120"/>
              </a:rPr>
              <a:t>Both </a:t>
            </a:r>
            <a:r>
              <a:rPr lang="en-US" altLang="zh-TW" sz="2400" dirty="0">
                <a:latin typeface="Times New Roman" pitchFamily="18" charset="0"/>
                <a:ea typeface="新細明體" pitchFamily="18" charset="-120"/>
              </a:rPr>
              <a:t>areas offer valuable outlook on the economy. </a:t>
            </a:r>
          </a:p>
          <a:p>
            <a:pPr>
              <a:lnSpc>
                <a:spcPct val="80000"/>
              </a:lnSpc>
              <a:buNone/>
            </a:pPr>
            <a:endParaRPr lang="en-US" altLang="zh-TW" sz="2400" dirty="0">
              <a:latin typeface="Times New Roman" pitchFamily="18" charset="0"/>
              <a:ea typeface="新細明體" pitchFamily="18" charset="-120"/>
            </a:endParaRPr>
          </a:p>
        </p:txBody>
      </p:sp>
      <p:sp>
        <p:nvSpPr>
          <p:cNvPr id="6148" name="Rectangle 4"/>
          <p:cNvSpPr>
            <a:spLocks noChangeArrowheads="1"/>
          </p:cNvSpPr>
          <p:nvPr/>
        </p:nvSpPr>
        <p:spPr bwMode="auto">
          <a:xfrm>
            <a:off x="762000" y="1524000"/>
            <a:ext cx="2971800" cy="1477328"/>
          </a:xfrm>
          <a:prstGeom prst="rect">
            <a:avLst/>
          </a:prstGeom>
          <a:solidFill>
            <a:srgbClr val="CCFFCC"/>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CCFFCC"/>
            </a:extrusionClr>
          </a:sp3d>
        </p:spPr>
        <p:txBody>
          <a:bodyPr>
            <a:spAutoFit/>
            <a:flatTx/>
          </a:bodyPr>
          <a:lstStyle/>
          <a:p>
            <a:pPr algn="ctr"/>
            <a:r>
              <a:rPr lang="en-US" sz="1800" b="1" dirty="0" smtClean="0">
                <a:latin typeface="Times New Roman" pitchFamily="18" charset="0"/>
              </a:rPr>
              <a:t>Macroeconomics</a:t>
            </a:r>
            <a:endParaRPr lang="en-US" sz="1800" dirty="0">
              <a:latin typeface="Times New Roman" pitchFamily="18" charset="0"/>
            </a:endParaRPr>
          </a:p>
          <a:p>
            <a:pPr algn="ctr"/>
            <a:r>
              <a:rPr lang="en-US" sz="1800" dirty="0">
                <a:latin typeface="Times New Roman" pitchFamily="18" charset="0"/>
              </a:rPr>
              <a:t>The big picture. Study of the operation of the economy as a whole. It looks at aggregate data. </a:t>
            </a:r>
          </a:p>
        </p:txBody>
      </p:sp>
      <p:sp>
        <p:nvSpPr>
          <p:cNvPr id="6149" name="Text Box 5"/>
          <p:cNvSpPr txBox="1">
            <a:spLocks noChangeArrowheads="1"/>
          </p:cNvSpPr>
          <p:nvPr/>
        </p:nvSpPr>
        <p:spPr bwMode="auto">
          <a:xfrm>
            <a:off x="5029200" y="1447800"/>
            <a:ext cx="3276600" cy="1465263"/>
          </a:xfrm>
          <a:prstGeom prst="rect">
            <a:avLst/>
          </a:prstGeom>
          <a:solidFill>
            <a:srgbClr val="FFFF99"/>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FFFF99"/>
            </a:extrusionClr>
          </a:sp3d>
        </p:spPr>
        <p:txBody>
          <a:bodyPr>
            <a:spAutoFit/>
            <a:flatTx/>
          </a:bodyPr>
          <a:lstStyle/>
          <a:p>
            <a:pPr algn="ctr"/>
            <a:r>
              <a:rPr lang="en-US" sz="1800" b="1" dirty="0">
                <a:latin typeface="Times New Roman" pitchFamily="18" charset="0"/>
              </a:rPr>
              <a:t>Microeconomics</a:t>
            </a:r>
          </a:p>
          <a:p>
            <a:pPr algn="ctr"/>
            <a:r>
              <a:rPr lang="en-US" sz="1800" dirty="0">
                <a:latin typeface="Times New Roman" pitchFamily="18" charset="0"/>
              </a:rPr>
              <a:t>“A small-scale study”. Focuses on individual entities of the economy, such as households and firms.</a:t>
            </a:r>
          </a:p>
        </p:txBody>
      </p:sp>
      <p:pic>
        <p:nvPicPr>
          <p:cNvPr id="6153" name="Picture 9" descr="2959818873"/>
          <p:cNvPicPr>
            <a:picLocks noChangeAspect="1" noChangeArrowheads="1"/>
          </p:cNvPicPr>
          <p:nvPr/>
        </p:nvPicPr>
        <p:blipFill>
          <a:blip r:embed="rId2"/>
          <a:srcRect/>
          <a:stretch>
            <a:fillRect/>
          </a:stretch>
        </p:blipFill>
        <p:spPr bwMode="auto">
          <a:xfrm>
            <a:off x="6629400" y="3124200"/>
            <a:ext cx="1371600" cy="1752600"/>
          </a:xfrm>
          <a:prstGeom prst="rect">
            <a:avLst/>
          </a:prstGeom>
          <a:noFill/>
        </p:spPr>
      </p:pic>
      <p:sp>
        <p:nvSpPr>
          <p:cNvPr id="6154" name="Text Box 10"/>
          <p:cNvSpPr txBox="1">
            <a:spLocks noChangeArrowheads="1"/>
          </p:cNvSpPr>
          <p:nvPr/>
        </p:nvSpPr>
        <p:spPr bwMode="auto">
          <a:xfrm>
            <a:off x="5089525" y="3276600"/>
            <a:ext cx="1539875" cy="923330"/>
          </a:xfrm>
          <a:prstGeom prst="rect">
            <a:avLst/>
          </a:prstGeom>
          <a:noFill/>
          <a:ln w="9525">
            <a:noFill/>
            <a:miter lim="800000"/>
            <a:headEnd/>
            <a:tailEnd/>
          </a:ln>
          <a:effectLst/>
        </p:spPr>
        <p:txBody>
          <a:bodyPr>
            <a:spAutoFit/>
          </a:bodyPr>
          <a:lstStyle/>
          <a:p>
            <a:endParaRPr lang="en-US" altLang="zh-TW" sz="1800" dirty="0" smtClean="0">
              <a:latin typeface="Times New Roman" pitchFamily="18" charset="0"/>
              <a:ea typeface="新細明體" pitchFamily="18" charset="-120"/>
            </a:endParaRPr>
          </a:p>
          <a:p>
            <a:r>
              <a:rPr lang="en-US" altLang="zh-TW" sz="1800" dirty="0" smtClean="0">
                <a:latin typeface="Times New Roman" pitchFamily="18" charset="0"/>
                <a:ea typeface="新細明體" pitchFamily="18" charset="-120"/>
              </a:rPr>
              <a:t>focuses </a:t>
            </a:r>
            <a:r>
              <a:rPr lang="en-US" altLang="zh-TW" sz="1800" dirty="0">
                <a:latin typeface="Times New Roman" pitchFamily="18" charset="0"/>
                <a:ea typeface="新細明體" pitchFamily="18" charset="-120"/>
              </a:rPr>
              <a:t>at the </a:t>
            </a:r>
            <a:r>
              <a:rPr lang="en-US" altLang="zh-TW" sz="1800" dirty="0" smtClean="0">
                <a:latin typeface="Times New Roman" pitchFamily="18" charset="0"/>
                <a:ea typeface="新細明體" pitchFamily="18" charset="-120"/>
              </a:rPr>
              <a:t>firm </a:t>
            </a:r>
            <a:r>
              <a:rPr lang="en-US" altLang="zh-TW" sz="1800" dirty="0">
                <a:latin typeface="Times New Roman" pitchFamily="18" charset="0"/>
                <a:ea typeface="新細明體" pitchFamily="18" charset="-120"/>
              </a:rPr>
              <a:t>level</a:t>
            </a:r>
            <a:endParaRPr lang="en-US" sz="1800" dirty="0">
              <a:latin typeface="Times New Roman" pitchFamily="18" charset="0"/>
            </a:endParaRPr>
          </a:p>
        </p:txBody>
      </p:sp>
      <p:sp>
        <p:nvSpPr>
          <p:cNvPr id="6155" name="Rectangle 11"/>
          <p:cNvSpPr>
            <a:spLocks noChangeArrowheads="1"/>
          </p:cNvSpPr>
          <p:nvPr/>
        </p:nvSpPr>
        <p:spPr bwMode="auto">
          <a:xfrm>
            <a:off x="2268538" y="3246438"/>
            <a:ext cx="1922462" cy="1255728"/>
          </a:xfrm>
          <a:prstGeom prst="rect">
            <a:avLst/>
          </a:prstGeom>
          <a:noFill/>
          <a:ln w="9525">
            <a:noFill/>
            <a:miter lim="800000"/>
            <a:headEnd/>
            <a:tailEnd/>
          </a:ln>
          <a:effectLst/>
        </p:spPr>
        <p:txBody>
          <a:bodyPr>
            <a:spAutoFit/>
          </a:bodyPr>
          <a:lstStyle/>
          <a:p>
            <a:pPr>
              <a:spcBef>
                <a:spcPct val="20000"/>
              </a:spcBef>
            </a:pPr>
            <a:endParaRPr lang="en-US" altLang="zh-TW" sz="1800" dirty="0" smtClean="0">
              <a:latin typeface="Times New Roman" pitchFamily="18" charset="0"/>
              <a:ea typeface="新細明體" pitchFamily="18" charset="-120"/>
            </a:endParaRPr>
          </a:p>
          <a:p>
            <a:pPr>
              <a:spcBef>
                <a:spcPct val="20000"/>
              </a:spcBef>
            </a:pPr>
            <a:r>
              <a:rPr lang="en-US" altLang="zh-TW" sz="1800" dirty="0" smtClean="0">
                <a:latin typeface="Times New Roman" pitchFamily="18" charset="0"/>
                <a:ea typeface="新細明體" pitchFamily="18" charset="-120"/>
              </a:rPr>
              <a:t>Focuses </a:t>
            </a:r>
            <a:r>
              <a:rPr lang="en-US" altLang="zh-TW" sz="1800" dirty="0">
                <a:latin typeface="Times New Roman" pitchFamily="18" charset="0"/>
                <a:ea typeface="新細明體" pitchFamily="18" charset="-120"/>
              </a:rPr>
              <a:t>more at the policy and regulatory levels. </a:t>
            </a:r>
          </a:p>
        </p:txBody>
      </p:sp>
      <p:pic>
        <p:nvPicPr>
          <p:cNvPr id="6156" name="Picture 12"/>
          <p:cNvPicPr>
            <a:picLocks noChangeAspect="1" noChangeArrowheads="1"/>
          </p:cNvPicPr>
          <p:nvPr/>
        </p:nvPicPr>
        <p:blipFill>
          <a:blip r:embed="rId3" cstate="print"/>
          <a:srcRect/>
          <a:stretch>
            <a:fillRect/>
          </a:stretch>
        </p:blipFill>
        <p:spPr bwMode="auto">
          <a:xfrm>
            <a:off x="381000" y="3352800"/>
            <a:ext cx="1828800" cy="1524000"/>
          </a:xfrm>
          <a:prstGeom prst="rect">
            <a:avLst/>
          </a:prstGeom>
          <a:noFill/>
          <a:ln w="9525">
            <a:noFill/>
            <a:miter lim="800000"/>
            <a:headEnd/>
            <a:tailEnd/>
          </a:ln>
          <a:effectLst/>
        </p:spPr>
      </p:pic>
      <p:sp>
        <p:nvSpPr>
          <p:cNvPr id="11" name="Slide Number Placeholder 10"/>
          <p:cNvSpPr>
            <a:spLocks noGrp="1"/>
          </p:cNvSpPr>
          <p:nvPr>
            <p:ph type="sldNum" sz="quarter" idx="12"/>
          </p:nvPr>
        </p:nvSpPr>
        <p:spPr/>
        <p:txBody>
          <a:bodyPr/>
          <a:lstStyle/>
          <a:p>
            <a:fld id="{ADE3274B-0110-4FFA-B2A7-EAFA3C6F0A75}"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Autofit/>
          </a:bodyPr>
          <a:lstStyle/>
          <a:p>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latin typeface="Times New Roman" pitchFamily="18" charset="0"/>
                <a:cs typeface="Times New Roman" pitchFamily="18" charset="0"/>
              </a:rPr>
              <a:t>Table </a:t>
            </a:r>
            <a:r>
              <a:rPr lang="en-US" sz="2400" dirty="0">
                <a:latin typeface="Times New Roman" pitchFamily="18" charset="0"/>
                <a:cs typeface="Times New Roman" pitchFamily="18" charset="0"/>
              </a:rPr>
              <a:t>1. Comparison between </a:t>
            </a:r>
            <a:r>
              <a:rPr lang="en-US" sz="2400" dirty="0" smtClean="0">
                <a:latin typeface="Times New Roman" pitchFamily="18" charset="0"/>
                <a:cs typeface="Times New Roman" pitchFamily="18" charset="0"/>
              </a:rPr>
              <a:t>Microeconomics </a:t>
            </a:r>
            <a:r>
              <a:rPr lang="en-US" sz="2400">
                <a:latin typeface="Times New Roman" pitchFamily="18" charset="0"/>
                <a:cs typeface="Times New Roman" pitchFamily="18" charset="0"/>
              </a:rPr>
              <a:t>and </a:t>
            </a:r>
            <a:r>
              <a:rPr lang="en-US" sz="2400" smtClean="0">
                <a:latin typeface="Times New Roman" pitchFamily="18" charset="0"/>
                <a:cs typeface="Times New Roman" pitchFamily="18" charset="0"/>
              </a:rPr>
              <a:t>Macroeconomics</a:t>
            </a: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381001" y="1524000"/>
          <a:ext cx="8305800" cy="5270364"/>
        </p:xfrm>
        <a:graphic>
          <a:graphicData uri="http://schemas.openxmlformats.org/drawingml/2006/table">
            <a:tbl>
              <a:tblPr firstRow="1" bandRow="1">
                <a:tableStyleId>{5C22544A-7EE6-4342-B048-85BDC9FD1C3A}</a:tableStyleId>
              </a:tblPr>
              <a:tblGrid>
                <a:gridCol w="4419599"/>
                <a:gridCol w="3886201"/>
              </a:tblGrid>
              <a:tr h="853812">
                <a:tc>
                  <a:txBody>
                    <a:bodyPr/>
                    <a:lstStyle/>
                    <a:p>
                      <a:pPr marL="0" marR="0" indent="0" algn="just" defTabSz="914400" rtl="0" eaLnBrk="1" fontAlgn="auto" latinLnBrk="0" hangingPunct="1">
                        <a:lnSpc>
                          <a:spcPct val="115000"/>
                        </a:lnSpc>
                        <a:spcBef>
                          <a:spcPts val="0"/>
                        </a:spcBef>
                        <a:spcAft>
                          <a:spcPts val="0"/>
                        </a:spcAft>
                        <a:buClrTx/>
                        <a:buSzTx/>
                        <a:buFontTx/>
                        <a:buNone/>
                        <a:tabLst>
                          <a:tab pos="400050" algn="l"/>
                        </a:tabLst>
                        <a:defRPr/>
                      </a:pPr>
                      <a:r>
                        <a:rPr lang="en-US" sz="2800" b="1" dirty="0" smtClean="0">
                          <a:latin typeface="Times New Roman"/>
                          <a:ea typeface="Calibri"/>
                          <a:cs typeface="Times New Roman"/>
                        </a:rPr>
                        <a:t>Microeconomics</a:t>
                      </a:r>
                      <a:endParaRPr lang="en-US" sz="2400" dirty="0" smtClean="0">
                        <a:latin typeface="+mn-lt"/>
                        <a:ea typeface="Calibri"/>
                        <a:cs typeface="Times New Roman"/>
                      </a:endParaRPr>
                    </a:p>
                    <a:p>
                      <a:pPr marL="0" marR="0" algn="just">
                        <a:lnSpc>
                          <a:spcPct val="115000"/>
                        </a:lnSpc>
                        <a:spcBef>
                          <a:spcPts val="0"/>
                        </a:spcBef>
                        <a:spcAft>
                          <a:spcPts val="0"/>
                        </a:spcAft>
                        <a:tabLst>
                          <a:tab pos="400050" algn="l"/>
                        </a:tabLst>
                      </a:pPr>
                      <a:endParaRPr lang="en-US" sz="2000" b="1" dirty="0">
                        <a:latin typeface="Times New Roman"/>
                        <a:ea typeface="Calibri"/>
                        <a:cs typeface="Times New Roman"/>
                      </a:endParaRPr>
                    </a:p>
                  </a:txBody>
                  <a:tcPr marL="68580" marR="68580" marT="0" marB="0"/>
                </a:tc>
                <a:tc>
                  <a:txBody>
                    <a:bodyPr/>
                    <a:lstStyle/>
                    <a:p>
                      <a:pPr marL="0" marR="0" algn="just">
                        <a:lnSpc>
                          <a:spcPct val="115000"/>
                        </a:lnSpc>
                        <a:spcBef>
                          <a:spcPts val="0"/>
                        </a:spcBef>
                        <a:spcAft>
                          <a:spcPts val="0"/>
                        </a:spcAft>
                        <a:tabLst>
                          <a:tab pos="400050" algn="l"/>
                        </a:tabLst>
                      </a:pPr>
                      <a:r>
                        <a:rPr lang="en-US" sz="2800" b="1" dirty="0">
                          <a:latin typeface="Times New Roman"/>
                          <a:ea typeface="Calibri"/>
                          <a:cs typeface="Times New Roman"/>
                        </a:rPr>
                        <a:t>Macroeconomics</a:t>
                      </a:r>
                      <a:endParaRPr lang="en-US" sz="2400" dirty="0">
                        <a:latin typeface="Calibri"/>
                        <a:ea typeface="Calibri"/>
                        <a:cs typeface="Times New Roman"/>
                      </a:endParaRPr>
                    </a:p>
                  </a:txBody>
                  <a:tcPr marL="68580" marR="68580" marT="0" marB="0"/>
                </a:tc>
              </a:tr>
              <a:tr h="964534">
                <a:tc>
                  <a:txBody>
                    <a:bodyPr/>
                    <a:lstStyle/>
                    <a:p>
                      <a:pPr marL="0" marR="0" algn="just">
                        <a:lnSpc>
                          <a:spcPct val="115000"/>
                        </a:lnSpc>
                        <a:spcBef>
                          <a:spcPts val="0"/>
                        </a:spcBef>
                        <a:spcAft>
                          <a:spcPts val="0"/>
                        </a:spcAft>
                        <a:buFont typeface="Wingdings" pitchFamily="2" charset="2"/>
                        <a:buChar char="ü"/>
                        <a:tabLst>
                          <a:tab pos="400050" algn="l"/>
                        </a:tabLst>
                      </a:pPr>
                      <a:r>
                        <a:rPr lang="en-US" sz="2800" dirty="0">
                          <a:latin typeface="Times New Roman"/>
                          <a:ea typeface="Calibri"/>
                          <a:cs typeface="Times New Roman"/>
                        </a:rPr>
                        <a:t>Households’ and/or firms’ economic behavior</a:t>
                      </a:r>
                      <a:endParaRPr lang="en-US" sz="2400" dirty="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buFont typeface="Wingdings" pitchFamily="2" charset="2"/>
                        <a:buChar char="ü"/>
                        <a:tabLst>
                          <a:tab pos="400050" algn="l"/>
                        </a:tabLst>
                      </a:pPr>
                      <a:r>
                        <a:rPr lang="en-US" sz="2800" dirty="0">
                          <a:latin typeface="Times New Roman"/>
                          <a:ea typeface="Calibri"/>
                          <a:cs typeface="Times New Roman"/>
                        </a:rPr>
                        <a:t>National economy</a:t>
                      </a:r>
                      <a:endParaRPr lang="en-US" sz="2400" dirty="0">
                        <a:latin typeface="Calibri"/>
                        <a:ea typeface="Calibri"/>
                        <a:cs typeface="Times New Roman"/>
                      </a:endParaRPr>
                    </a:p>
                  </a:txBody>
                  <a:tcPr marL="68580" marR="68580" marT="0" marB="0"/>
                </a:tc>
              </a:tr>
              <a:tr h="964534">
                <a:tc>
                  <a:txBody>
                    <a:bodyPr/>
                    <a:lstStyle/>
                    <a:p>
                      <a:pPr marL="0" marR="0" algn="just">
                        <a:lnSpc>
                          <a:spcPct val="115000"/>
                        </a:lnSpc>
                        <a:spcBef>
                          <a:spcPts val="0"/>
                        </a:spcBef>
                        <a:spcAft>
                          <a:spcPts val="0"/>
                        </a:spcAft>
                        <a:buFont typeface="Wingdings" pitchFamily="2" charset="2"/>
                        <a:buChar char="ü"/>
                        <a:tabLst>
                          <a:tab pos="400050" algn="l"/>
                        </a:tabLst>
                      </a:pPr>
                      <a:r>
                        <a:rPr lang="en-US" sz="2800" dirty="0">
                          <a:latin typeface="Times New Roman"/>
                          <a:ea typeface="Calibri"/>
                          <a:cs typeface="Times New Roman"/>
                        </a:rPr>
                        <a:t>Price of individual items or </a:t>
                      </a:r>
                      <a:r>
                        <a:rPr lang="en-US" sz="2800" dirty="0" smtClean="0">
                          <a:latin typeface="Times New Roman"/>
                          <a:ea typeface="Calibri"/>
                          <a:cs typeface="Times New Roman"/>
                        </a:rPr>
                        <a:t>firms</a:t>
                      </a:r>
                      <a:endParaRPr lang="en-US" sz="2400" dirty="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buFont typeface="Wingdings" pitchFamily="2" charset="2"/>
                        <a:buChar char="ü"/>
                        <a:tabLst>
                          <a:tab pos="400050" algn="l"/>
                        </a:tabLst>
                      </a:pPr>
                      <a:r>
                        <a:rPr lang="en-US" sz="2800" dirty="0">
                          <a:latin typeface="Times New Roman"/>
                          <a:ea typeface="Calibri"/>
                          <a:cs typeface="Times New Roman"/>
                        </a:rPr>
                        <a:t>General price level</a:t>
                      </a:r>
                      <a:endParaRPr lang="en-US" sz="2400" dirty="0">
                        <a:latin typeface="Calibri"/>
                        <a:ea typeface="Calibri"/>
                        <a:cs typeface="Times New Roman"/>
                      </a:endParaRPr>
                    </a:p>
                  </a:txBody>
                  <a:tcPr marL="68580" marR="68580" marT="0" marB="0"/>
                </a:tc>
              </a:tr>
              <a:tr h="964534">
                <a:tc>
                  <a:txBody>
                    <a:bodyPr/>
                    <a:lstStyle/>
                    <a:p>
                      <a:pPr marL="0" marR="0" algn="just">
                        <a:lnSpc>
                          <a:spcPct val="115000"/>
                        </a:lnSpc>
                        <a:spcBef>
                          <a:spcPts val="0"/>
                        </a:spcBef>
                        <a:spcAft>
                          <a:spcPts val="0"/>
                        </a:spcAft>
                        <a:buFont typeface="Wingdings" pitchFamily="2" charset="2"/>
                        <a:buChar char="ü"/>
                        <a:tabLst>
                          <a:tab pos="400050" algn="l"/>
                        </a:tabLst>
                      </a:pPr>
                      <a:r>
                        <a:rPr lang="en-US" sz="2800" dirty="0">
                          <a:latin typeface="Times New Roman"/>
                          <a:ea typeface="Calibri"/>
                          <a:cs typeface="Times New Roman"/>
                        </a:rPr>
                        <a:t>Price of a  consumption good</a:t>
                      </a:r>
                      <a:endParaRPr lang="en-US" sz="2400" dirty="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buFont typeface="Wingdings" pitchFamily="2" charset="2"/>
                        <a:buChar char="ü"/>
                        <a:tabLst>
                          <a:tab pos="400050" algn="l"/>
                        </a:tabLst>
                      </a:pPr>
                      <a:r>
                        <a:rPr lang="en-US" sz="2800" dirty="0">
                          <a:latin typeface="Times New Roman"/>
                          <a:ea typeface="Calibri"/>
                          <a:cs typeface="Times New Roman"/>
                        </a:rPr>
                        <a:t>Consumer price index (CPI)</a:t>
                      </a:r>
                      <a:endParaRPr lang="en-US" sz="2400" dirty="0">
                        <a:latin typeface="Calibri"/>
                        <a:ea typeface="Calibri"/>
                        <a:cs typeface="Times New Roman"/>
                      </a:endParaRPr>
                    </a:p>
                  </a:txBody>
                  <a:tcPr marL="68580" marR="68580" marT="0" marB="0"/>
                </a:tc>
              </a:tr>
              <a:tr h="964534">
                <a:tc>
                  <a:txBody>
                    <a:bodyPr/>
                    <a:lstStyle/>
                    <a:p>
                      <a:pPr marL="0" marR="0" algn="just">
                        <a:lnSpc>
                          <a:spcPct val="115000"/>
                        </a:lnSpc>
                        <a:spcBef>
                          <a:spcPts val="0"/>
                        </a:spcBef>
                        <a:spcAft>
                          <a:spcPts val="0"/>
                        </a:spcAft>
                        <a:buFont typeface="Wingdings" pitchFamily="2" charset="2"/>
                        <a:buChar char="ü"/>
                        <a:tabLst>
                          <a:tab pos="400050" algn="l"/>
                        </a:tabLst>
                      </a:pPr>
                      <a:r>
                        <a:rPr lang="en-US" sz="2800" dirty="0">
                          <a:latin typeface="Times New Roman"/>
                          <a:ea typeface="Calibri"/>
                          <a:cs typeface="Times New Roman"/>
                        </a:rPr>
                        <a:t>An increase in price of a commodity</a:t>
                      </a:r>
                      <a:endParaRPr lang="en-US" sz="2400" dirty="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buFont typeface="Wingdings" pitchFamily="2" charset="2"/>
                        <a:buChar char="ü"/>
                        <a:tabLst>
                          <a:tab pos="400050" algn="l"/>
                        </a:tabLst>
                      </a:pPr>
                      <a:r>
                        <a:rPr lang="en-US" sz="2800" dirty="0">
                          <a:latin typeface="Times New Roman"/>
                          <a:ea typeface="Calibri"/>
                          <a:cs typeface="Times New Roman"/>
                        </a:rPr>
                        <a:t>Inflation</a:t>
                      </a:r>
                      <a:endParaRPr lang="en-US" sz="2400" dirty="0">
                        <a:latin typeface="Calibri"/>
                        <a:ea typeface="Calibri"/>
                        <a:cs typeface="Times New Roman"/>
                      </a:endParaRPr>
                    </a:p>
                  </a:txBody>
                  <a:tcPr marL="68580" marR="68580" marT="0" marB="0"/>
                </a:tc>
              </a:tr>
              <a:tr h="466477">
                <a:tc>
                  <a:txBody>
                    <a:bodyPr/>
                    <a:lstStyle/>
                    <a:p>
                      <a:pPr marL="0" marR="0" algn="just">
                        <a:lnSpc>
                          <a:spcPct val="115000"/>
                        </a:lnSpc>
                        <a:spcBef>
                          <a:spcPts val="0"/>
                        </a:spcBef>
                        <a:spcAft>
                          <a:spcPts val="0"/>
                        </a:spcAft>
                        <a:tabLst>
                          <a:tab pos="400050" algn="l"/>
                        </a:tabLst>
                      </a:pPr>
                      <a:r>
                        <a:rPr lang="en-US" sz="2800" dirty="0">
                          <a:latin typeface="Times New Roman"/>
                          <a:ea typeface="Calibri"/>
                          <a:cs typeface="Times New Roman"/>
                        </a:rPr>
                        <a:t>Output of a factory or a firm</a:t>
                      </a:r>
                      <a:endParaRPr lang="en-US" sz="2400" dirty="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buFont typeface="Wingdings" pitchFamily="2" charset="2"/>
                        <a:buChar char="ü"/>
                        <a:tabLst>
                          <a:tab pos="400050" algn="l"/>
                        </a:tabLst>
                      </a:pPr>
                      <a:r>
                        <a:rPr lang="en-US" sz="2800" dirty="0">
                          <a:latin typeface="Times New Roman"/>
                          <a:ea typeface="Calibri"/>
                          <a:cs typeface="Times New Roman"/>
                        </a:rPr>
                        <a:t>National output or GDP</a:t>
                      </a:r>
                      <a:endParaRPr lang="en-US" sz="2400" dirty="0">
                        <a:latin typeface="Calibri"/>
                        <a:ea typeface="Calibri"/>
                        <a:cs typeface="Times New Roman"/>
                      </a:endParaRPr>
                    </a:p>
                  </a:txBody>
                  <a:tcPr marL="68580" marR="68580" marT="0" marB="0"/>
                </a:tc>
              </a:tr>
            </a:tbl>
          </a:graphicData>
        </a:graphic>
      </p:graphicFrame>
      <p:sp>
        <p:nvSpPr>
          <p:cNvPr id="7" name="Slide Number Placeholder 6"/>
          <p:cNvSpPr>
            <a:spLocks noGrp="1"/>
          </p:cNvSpPr>
          <p:nvPr>
            <p:ph type="sldNum" sz="quarter" idx="12"/>
          </p:nvPr>
        </p:nvSpPr>
        <p:spPr/>
        <p:txBody>
          <a:bodyPr/>
          <a:lstStyle/>
          <a:p>
            <a:fld id="{ADE3274B-0110-4FFA-B2A7-EAFA3C6F0A75}"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graphicFrame>
        <p:nvGraphicFramePr>
          <p:cNvPr id="4" name="Content Placeholder 3"/>
          <p:cNvGraphicFramePr>
            <a:graphicFrameLocks noGrp="1"/>
          </p:cNvGraphicFramePr>
          <p:nvPr>
            <p:ph idx="1"/>
          </p:nvPr>
        </p:nvGraphicFramePr>
        <p:xfrm>
          <a:off x="457200" y="1600200"/>
          <a:ext cx="8229600" cy="5239512"/>
        </p:xfrm>
        <a:graphic>
          <a:graphicData uri="http://schemas.openxmlformats.org/drawingml/2006/table">
            <a:tbl>
              <a:tblPr firstRow="1" bandRow="1">
                <a:tableStyleId>{5C22544A-7EE6-4342-B048-85BDC9FD1C3A}</a:tableStyleId>
              </a:tblPr>
              <a:tblGrid>
                <a:gridCol w="4114800"/>
                <a:gridCol w="4114800"/>
              </a:tblGrid>
              <a:tr h="152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latin typeface="Times New Roman"/>
                          <a:ea typeface="Calibri"/>
                          <a:cs typeface="Times New Roman"/>
                        </a:rPr>
                        <a:t>Microeconomics</a:t>
                      </a:r>
                      <a:endParaRPr lang="en-US" sz="2000" dirty="0" smtClean="0">
                        <a:latin typeface="+mn-lt"/>
                        <a:ea typeface="Calibri"/>
                        <a:cs typeface="Times New Roman"/>
                      </a:endParaRPr>
                    </a:p>
                    <a:p>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latin typeface="Times New Roman"/>
                          <a:ea typeface="Calibri"/>
                          <a:cs typeface="Times New Roman"/>
                        </a:rPr>
                        <a:t>Macroeconomics</a:t>
                      </a:r>
                      <a:endParaRPr lang="en-US" sz="2000" dirty="0" smtClean="0">
                        <a:latin typeface="+mn-lt"/>
                        <a:ea typeface="Calibri"/>
                        <a:cs typeface="Times New Roman"/>
                      </a:endParaRPr>
                    </a:p>
                    <a:p>
                      <a:endParaRPr lang="en-US" sz="2400" dirty="0"/>
                    </a:p>
                  </a:txBody>
                  <a:tcPr/>
                </a:tc>
              </a:tr>
              <a:tr h="370840">
                <a:tc>
                  <a:txBody>
                    <a:bodyPr/>
                    <a:lstStyle/>
                    <a:p>
                      <a:pPr marL="0" marR="0" algn="just">
                        <a:lnSpc>
                          <a:spcPct val="115000"/>
                        </a:lnSpc>
                        <a:spcBef>
                          <a:spcPts val="0"/>
                        </a:spcBef>
                        <a:spcAft>
                          <a:spcPts val="0"/>
                        </a:spcAft>
                        <a:buFont typeface="Wingdings" pitchFamily="2" charset="2"/>
                        <a:buChar char="ü"/>
                        <a:tabLst>
                          <a:tab pos="400050" algn="l"/>
                        </a:tabLst>
                      </a:pPr>
                      <a:r>
                        <a:rPr lang="en-US" sz="2800" dirty="0">
                          <a:latin typeface="Times New Roman"/>
                          <a:ea typeface="Calibri"/>
                          <a:cs typeface="Times New Roman"/>
                        </a:rPr>
                        <a:t>Output of a factory or a firm</a:t>
                      </a:r>
                      <a:endParaRPr lang="en-US" sz="2400" dirty="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buFont typeface="Wingdings" pitchFamily="2" charset="2"/>
                        <a:buChar char="ü"/>
                        <a:tabLst>
                          <a:tab pos="400050" algn="l"/>
                        </a:tabLst>
                      </a:pPr>
                      <a:r>
                        <a:rPr lang="en-US" sz="2800" dirty="0" smtClean="0">
                          <a:latin typeface="Times New Roman"/>
                          <a:ea typeface="Calibri"/>
                          <a:cs typeface="Times New Roman"/>
                        </a:rPr>
                        <a:t>National </a:t>
                      </a:r>
                      <a:r>
                        <a:rPr lang="en-US" sz="2800" dirty="0">
                          <a:latin typeface="Times New Roman"/>
                          <a:ea typeface="Calibri"/>
                          <a:cs typeface="Times New Roman"/>
                        </a:rPr>
                        <a:t>output or GDP</a:t>
                      </a:r>
                      <a:endParaRPr lang="en-US" sz="2400" dirty="0">
                        <a:latin typeface="Calibri"/>
                        <a:ea typeface="Calibri"/>
                        <a:cs typeface="Times New Roman"/>
                      </a:endParaRPr>
                    </a:p>
                  </a:txBody>
                  <a:tcPr marL="68580" marR="68580" marT="0" marB="0"/>
                </a:tc>
              </a:tr>
              <a:tr h="370840">
                <a:tc>
                  <a:txBody>
                    <a:bodyPr/>
                    <a:lstStyle/>
                    <a:p>
                      <a:pPr marL="0" marR="0" algn="just">
                        <a:lnSpc>
                          <a:spcPct val="115000"/>
                        </a:lnSpc>
                        <a:spcBef>
                          <a:spcPts val="0"/>
                        </a:spcBef>
                        <a:spcAft>
                          <a:spcPts val="0"/>
                        </a:spcAft>
                        <a:buFont typeface="Wingdings" pitchFamily="2" charset="2"/>
                        <a:buChar char="ü"/>
                        <a:tabLst>
                          <a:tab pos="400050" algn="l"/>
                        </a:tabLst>
                      </a:pPr>
                      <a:r>
                        <a:rPr lang="en-US" sz="2800" dirty="0">
                          <a:latin typeface="Times New Roman"/>
                          <a:ea typeface="Calibri"/>
                          <a:cs typeface="Times New Roman"/>
                        </a:rPr>
                        <a:t>Wage rate in an enterprise</a:t>
                      </a:r>
                      <a:endParaRPr lang="en-US" sz="2400" dirty="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buFont typeface="Wingdings" pitchFamily="2" charset="2"/>
                        <a:buChar char="ü"/>
                        <a:tabLst>
                          <a:tab pos="400050" algn="l"/>
                        </a:tabLst>
                      </a:pPr>
                      <a:r>
                        <a:rPr lang="en-US" sz="2800" dirty="0" smtClean="0">
                          <a:latin typeface="Times New Roman"/>
                          <a:ea typeface="Calibri"/>
                          <a:cs typeface="Times New Roman"/>
                        </a:rPr>
                        <a:t>National </a:t>
                      </a:r>
                      <a:r>
                        <a:rPr lang="en-US" sz="2800" dirty="0">
                          <a:latin typeface="Times New Roman"/>
                          <a:ea typeface="Calibri"/>
                          <a:cs typeface="Times New Roman"/>
                        </a:rPr>
                        <a:t>wage rate</a:t>
                      </a:r>
                      <a:endParaRPr lang="en-US" sz="2400" dirty="0">
                        <a:latin typeface="Calibri"/>
                        <a:ea typeface="Calibri"/>
                        <a:cs typeface="Times New Roman"/>
                      </a:endParaRPr>
                    </a:p>
                  </a:txBody>
                  <a:tcPr marL="68580" marR="68580" marT="0" marB="0"/>
                </a:tc>
              </a:tr>
              <a:tr h="370840">
                <a:tc>
                  <a:txBody>
                    <a:bodyPr/>
                    <a:lstStyle/>
                    <a:p>
                      <a:pPr marL="0" marR="0" algn="just">
                        <a:lnSpc>
                          <a:spcPct val="115000"/>
                        </a:lnSpc>
                        <a:spcBef>
                          <a:spcPts val="0"/>
                        </a:spcBef>
                        <a:spcAft>
                          <a:spcPts val="0"/>
                        </a:spcAft>
                        <a:buFont typeface="Wingdings" pitchFamily="2" charset="2"/>
                        <a:buChar char="ü"/>
                        <a:tabLst>
                          <a:tab pos="400050" algn="l"/>
                        </a:tabLst>
                      </a:pPr>
                      <a:r>
                        <a:rPr lang="en-US" sz="2800" dirty="0">
                          <a:latin typeface="Times New Roman"/>
                          <a:ea typeface="Calibri"/>
                          <a:cs typeface="Times New Roman"/>
                        </a:rPr>
                        <a:t>Investment of individual firm</a:t>
                      </a:r>
                      <a:endParaRPr lang="en-US" sz="2400" dirty="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buFont typeface="Wingdings" pitchFamily="2" charset="2"/>
                        <a:buChar char="ü"/>
                        <a:tabLst>
                          <a:tab pos="400050" algn="l"/>
                        </a:tabLst>
                      </a:pPr>
                      <a:r>
                        <a:rPr lang="en-US" sz="2800" dirty="0" smtClean="0">
                          <a:latin typeface="Times New Roman"/>
                          <a:ea typeface="Calibri"/>
                          <a:cs typeface="Times New Roman"/>
                        </a:rPr>
                        <a:t>National </a:t>
                      </a:r>
                      <a:r>
                        <a:rPr lang="en-US" sz="2800" dirty="0">
                          <a:latin typeface="Times New Roman"/>
                          <a:ea typeface="Calibri"/>
                          <a:cs typeface="Times New Roman"/>
                        </a:rPr>
                        <a:t>Investment</a:t>
                      </a:r>
                      <a:endParaRPr lang="en-US" sz="2400" dirty="0">
                        <a:latin typeface="Calibri"/>
                        <a:ea typeface="Calibri"/>
                        <a:cs typeface="Times New Roman"/>
                      </a:endParaRPr>
                    </a:p>
                  </a:txBody>
                  <a:tcPr marL="68580" marR="68580" marT="0" marB="0"/>
                </a:tc>
              </a:tr>
              <a:tr h="370840">
                <a:tc>
                  <a:txBody>
                    <a:bodyPr/>
                    <a:lstStyle/>
                    <a:p>
                      <a:pPr marL="0" marR="0" algn="just">
                        <a:lnSpc>
                          <a:spcPct val="115000"/>
                        </a:lnSpc>
                        <a:spcBef>
                          <a:spcPts val="0"/>
                        </a:spcBef>
                        <a:spcAft>
                          <a:spcPts val="0"/>
                        </a:spcAft>
                        <a:buFont typeface="Wingdings" pitchFamily="2" charset="2"/>
                        <a:buChar char="ü"/>
                        <a:tabLst>
                          <a:tab pos="400050" algn="l"/>
                        </a:tabLst>
                      </a:pPr>
                      <a:r>
                        <a:rPr lang="en-US" sz="2800" dirty="0">
                          <a:latin typeface="Times New Roman"/>
                          <a:ea typeface="Calibri"/>
                          <a:cs typeface="Times New Roman"/>
                        </a:rPr>
                        <a:t>Consumption of households or individuals</a:t>
                      </a:r>
                      <a:endParaRPr lang="en-US" sz="2400" dirty="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buFont typeface="Wingdings" pitchFamily="2" charset="2"/>
                        <a:buChar char="ü"/>
                        <a:tabLst>
                          <a:tab pos="400050" algn="l"/>
                        </a:tabLst>
                      </a:pPr>
                      <a:r>
                        <a:rPr lang="en-US" sz="2800" dirty="0" smtClean="0">
                          <a:latin typeface="Times New Roman"/>
                          <a:ea typeface="Calibri"/>
                          <a:cs typeface="Times New Roman"/>
                        </a:rPr>
                        <a:t>National </a:t>
                      </a:r>
                      <a:r>
                        <a:rPr lang="en-US" sz="2800" dirty="0">
                          <a:latin typeface="Times New Roman"/>
                          <a:ea typeface="Calibri"/>
                          <a:cs typeface="Times New Roman"/>
                        </a:rPr>
                        <a:t>Consumption</a:t>
                      </a:r>
                      <a:endParaRPr lang="en-US" sz="2400" dirty="0">
                        <a:latin typeface="Calibri"/>
                        <a:ea typeface="Calibri"/>
                        <a:cs typeface="Times New Roman"/>
                      </a:endParaRPr>
                    </a:p>
                  </a:txBody>
                  <a:tcPr marL="68580" marR="68580" marT="0" marB="0"/>
                </a:tc>
              </a:tr>
              <a:tr h="370840">
                <a:tc>
                  <a:txBody>
                    <a:bodyPr/>
                    <a:lstStyle/>
                    <a:p>
                      <a:pPr marL="0" marR="0" algn="just">
                        <a:lnSpc>
                          <a:spcPct val="115000"/>
                        </a:lnSpc>
                        <a:spcBef>
                          <a:spcPts val="0"/>
                        </a:spcBef>
                        <a:spcAft>
                          <a:spcPts val="0"/>
                        </a:spcAft>
                        <a:buFont typeface="Wingdings" pitchFamily="2" charset="2"/>
                        <a:buChar char="ü"/>
                        <a:tabLst>
                          <a:tab pos="400050" algn="l"/>
                        </a:tabLst>
                      </a:pPr>
                      <a:r>
                        <a:rPr lang="en-US" sz="2800" dirty="0">
                          <a:latin typeface="Times New Roman"/>
                          <a:ea typeface="Calibri"/>
                          <a:cs typeface="Times New Roman"/>
                        </a:rPr>
                        <a:t>Firm’s expense or households’ expenses</a:t>
                      </a:r>
                      <a:endParaRPr lang="en-US" sz="2400" dirty="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buFont typeface="Wingdings" pitchFamily="2" charset="2"/>
                        <a:buChar char="ü"/>
                        <a:tabLst>
                          <a:tab pos="400050" algn="l"/>
                        </a:tabLst>
                      </a:pPr>
                      <a:r>
                        <a:rPr lang="en-US" sz="2800" dirty="0" smtClean="0">
                          <a:latin typeface="Times New Roman"/>
                          <a:ea typeface="Calibri"/>
                          <a:cs typeface="Times New Roman"/>
                        </a:rPr>
                        <a:t>Government </a:t>
                      </a:r>
                      <a:r>
                        <a:rPr lang="en-US" sz="2800" dirty="0">
                          <a:latin typeface="Times New Roman"/>
                          <a:ea typeface="Calibri"/>
                          <a:cs typeface="Times New Roman"/>
                        </a:rPr>
                        <a:t>expenditure</a:t>
                      </a:r>
                      <a:endParaRPr lang="en-US" sz="2400" dirty="0">
                        <a:latin typeface="Calibri"/>
                        <a:ea typeface="Calibri"/>
                        <a:cs typeface="Times New Roman"/>
                      </a:endParaRPr>
                    </a:p>
                  </a:txBody>
                  <a:tcPr marL="68580" marR="68580" marT="0" marB="0"/>
                </a:tc>
              </a:tr>
            </a:tbl>
          </a:graphicData>
        </a:graphic>
      </p:graphicFrame>
      <p:sp>
        <p:nvSpPr>
          <p:cNvPr id="7" name="Slide Number Placeholder 6"/>
          <p:cNvSpPr>
            <a:spLocks noGrp="1"/>
          </p:cNvSpPr>
          <p:nvPr>
            <p:ph type="sldNum" sz="quarter" idx="12"/>
          </p:nvPr>
        </p:nvSpPr>
        <p:spPr/>
        <p:txBody>
          <a:bodyPr/>
          <a:lstStyle/>
          <a:p>
            <a:fld id="{ADE3274B-0110-4FFA-B2A7-EAFA3C6F0A75}"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1.2. Scarcity and Choice </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algn="just">
              <a:buNone/>
            </a:pPr>
            <a:r>
              <a:rPr lang="en-US" sz="3500" b="1" i="1" dirty="0" smtClean="0">
                <a:latin typeface="Times New Roman" pitchFamily="18" charset="0"/>
                <a:cs typeface="Times New Roman" pitchFamily="18" charset="0"/>
              </a:rPr>
              <a:t>Scarcity</a:t>
            </a:r>
            <a:r>
              <a:rPr lang="en-US" dirty="0" smtClean="0">
                <a:latin typeface="Times New Roman" pitchFamily="18" charset="0"/>
                <a:cs typeface="Times New Roman" pitchFamily="18" charset="0"/>
              </a:rPr>
              <a:t> –refers to all economic resources, that a society needs to produce goods and resources, are finite or limited in supply</a:t>
            </a:r>
          </a:p>
          <a:p>
            <a:pPr algn="just">
              <a:buFont typeface="Wingdings" pitchFamily="2" charset="2"/>
              <a:buChar char="ü"/>
            </a:pPr>
            <a:r>
              <a:rPr lang="en-US" dirty="0" smtClean="0">
                <a:latin typeface="Times New Roman" pitchFamily="18" charset="0"/>
                <a:cs typeface="Times New Roman" pitchFamily="18" charset="0"/>
              </a:rPr>
              <a:t>It refers to the imbalance between our wants and a means to satisfy these wants.</a:t>
            </a:r>
          </a:p>
          <a:p>
            <a:pPr algn="just">
              <a:buFont typeface="Wingdings" pitchFamily="2" charset="2"/>
              <a:buChar char="ü"/>
            </a:pPr>
            <a:r>
              <a:rPr lang="en-US" dirty="0" smtClean="0">
                <a:latin typeface="Times New Roman" pitchFamily="18" charset="0"/>
                <a:cs typeface="Times New Roman" pitchFamily="18" charset="0"/>
              </a:rPr>
              <a:t>Resources can be classified as free and economic resources </a:t>
            </a:r>
          </a:p>
          <a:p>
            <a:pPr algn="just">
              <a:buFont typeface="Wingdings" pitchFamily="2" charset="2"/>
              <a:buChar char="ü"/>
            </a:pPr>
            <a:r>
              <a:rPr lang="en-US" dirty="0" smtClean="0">
                <a:latin typeface="Times New Roman" pitchFamily="18" charset="0"/>
                <a:cs typeface="Times New Roman" pitchFamily="18" charset="0"/>
              </a:rPr>
              <a:t>A resource is said to be free if the amount available to society is greater than the amount people desire at zero price.</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ADE3274B-0110-4FFA-B2A7-EAFA3C6F0A75}"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457200" y="1219200"/>
            <a:ext cx="8229600" cy="4906963"/>
          </a:xfrm>
        </p:spPr>
        <p:txBody>
          <a:bodyPr/>
          <a:lstStyle/>
          <a:p>
            <a:pPr algn="just">
              <a:buFont typeface="Wingdings" pitchFamily="2" charset="2"/>
              <a:buChar char="ü"/>
            </a:pPr>
            <a:r>
              <a:rPr lang="en-US" dirty="0" smtClean="0">
                <a:latin typeface="Times New Roman" pitchFamily="18" charset="0"/>
                <a:cs typeface="Times New Roman" pitchFamily="18" charset="0"/>
              </a:rPr>
              <a:t>A resource is said to be scarce or economic resource  if the amount available to society is less than the amount people desire at zero price</a:t>
            </a:r>
          </a:p>
          <a:p>
            <a:pPr algn="just">
              <a:buFont typeface="Wingdings" pitchFamily="2" charset="2"/>
              <a:buChar char="ü"/>
            </a:pPr>
            <a:r>
              <a:rPr lang="en-US" dirty="0" smtClean="0">
                <a:latin typeface="Times New Roman" pitchFamily="18" charset="0"/>
                <a:cs typeface="Times New Roman" pitchFamily="18" charset="0"/>
              </a:rPr>
              <a:t>Economic resource can also be divided into four categories</a:t>
            </a:r>
          </a:p>
          <a:p>
            <a:pPr algn="just">
              <a:buNone/>
            </a:pPr>
            <a:r>
              <a:rPr lang="en-US" dirty="0" smtClean="0"/>
              <a:t>    i</a:t>
            </a:r>
            <a:r>
              <a:rPr lang="en-US" dirty="0" smtClean="0">
                <a:latin typeface="Times New Roman" pitchFamily="18" charset="0"/>
                <a:cs typeface="Times New Roman" pitchFamily="18" charset="0"/>
              </a:rPr>
              <a:t>. Labor          iii. Capital </a:t>
            </a:r>
          </a:p>
          <a:p>
            <a:pPr algn="just">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ii. Land          iv. Entrepreneurship </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ADE3274B-0110-4FFA-B2A7-EAFA3C6F0A75}"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marL="571500" indent="-571500">
              <a:buAutoNum type="romanLcPeriod"/>
            </a:pPr>
            <a:r>
              <a:rPr lang="en-US" b="1" dirty="0" smtClean="0">
                <a:latin typeface="Times New Roman" pitchFamily="18" charset="0"/>
                <a:cs typeface="Times New Roman" pitchFamily="18" charset="0"/>
              </a:rPr>
              <a:t>Labor</a:t>
            </a:r>
          </a:p>
          <a:p>
            <a:pPr marL="571500" indent="-571500">
              <a:buFont typeface="Wingdings" pitchFamily="2" charset="2"/>
              <a:buChar char="ü"/>
            </a:pPr>
            <a:r>
              <a:rPr lang="en-US" dirty="0" smtClean="0">
                <a:latin typeface="Times New Roman" pitchFamily="18" charset="0"/>
                <a:cs typeface="Times New Roman" pitchFamily="18" charset="0"/>
              </a:rPr>
              <a:t>refers to the physical as well as mental effort  of human beings in production and distribution of goods</a:t>
            </a:r>
          </a:p>
          <a:p>
            <a:pPr marL="571500" indent="-571500">
              <a:buFont typeface="Wingdings" pitchFamily="2" charset="2"/>
              <a:buChar char="ü"/>
            </a:pPr>
            <a:r>
              <a:rPr lang="en-US" dirty="0" smtClean="0">
                <a:latin typeface="Times New Roman" pitchFamily="18" charset="0"/>
                <a:cs typeface="Times New Roman" pitchFamily="18" charset="0"/>
              </a:rPr>
              <a:t>This includes both the skilled and unskilled labor</a:t>
            </a:r>
          </a:p>
          <a:p>
            <a:pPr marL="571500" indent="-571500">
              <a:buFont typeface="Wingdings" pitchFamily="2" charset="2"/>
              <a:buChar char="ü"/>
            </a:pPr>
            <a:r>
              <a:rPr lang="en-US" dirty="0" smtClean="0">
                <a:latin typeface="Times New Roman" pitchFamily="18" charset="0"/>
                <a:cs typeface="Times New Roman" pitchFamily="18" charset="0"/>
              </a:rPr>
              <a:t>The reward for labor is called </a:t>
            </a:r>
            <a:r>
              <a:rPr lang="en-US" b="1" i="1" dirty="0" smtClean="0">
                <a:latin typeface="Times New Roman" pitchFamily="18" charset="0"/>
                <a:cs typeface="Times New Roman" pitchFamily="18" charset="0"/>
              </a:rPr>
              <a:t>wage</a:t>
            </a:r>
          </a:p>
          <a:p>
            <a:pPr marL="571500" indent="-571500">
              <a:buNone/>
            </a:pPr>
            <a:r>
              <a:rPr lang="en-US" b="1" dirty="0">
                <a:latin typeface="Times New Roman" pitchFamily="18" charset="0"/>
                <a:cs typeface="Times New Roman" pitchFamily="18" charset="0"/>
              </a:rPr>
              <a:t> </a:t>
            </a:r>
          </a:p>
        </p:txBody>
      </p:sp>
      <p:sp>
        <p:nvSpPr>
          <p:cNvPr id="6" name="Slide Number Placeholder 5"/>
          <p:cNvSpPr>
            <a:spLocks noGrp="1"/>
          </p:cNvSpPr>
          <p:nvPr>
            <p:ph type="sldNum" sz="quarter" idx="12"/>
          </p:nvPr>
        </p:nvSpPr>
        <p:spPr/>
        <p:txBody>
          <a:bodyPr/>
          <a:lstStyle/>
          <a:p>
            <a:fld id="{ADE3274B-0110-4FFA-B2A7-EAFA3C6F0A75}"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a:buNone/>
            </a:pPr>
            <a:r>
              <a:rPr lang="en-US" b="1" dirty="0" smtClean="0"/>
              <a:t>ii. </a:t>
            </a:r>
            <a:r>
              <a:rPr lang="en-US" b="1" dirty="0" smtClean="0">
                <a:latin typeface="Times New Roman" pitchFamily="18" charset="0"/>
                <a:cs typeface="Times New Roman" pitchFamily="18" charset="0"/>
              </a:rPr>
              <a:t>Land </a:t>
            </a:r>
          </a:p>
          <a:p>
            <a:pPr>
              <a:buFont typeface="Wingdings" pitchFamily="2" charset="2"/>
              <a:buChar char="ü"/>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refers to the natural resources or all the free gifts of nature</a:t>
            </a:r>
          </a:p>
          <a:p>
            <a:pPr>
              <a:buFont typeface="Wingdings" pitchFamily="2" charset="2"/>
              <a:buChar char="ü"/>
            </a:pPr>
            <a:r>
              <a:rPr lang="en-US" dirty="0" smtClean="0">
                <a:latin typeface="Times New Roman" pitchFamily="18" charset="0"/>
                <a:cs typeface="Times New Roman" pitchFamily="18" charset="0"/>
              </a:rPr>
              <a:t>It doesn’t include those resources that are transformed, altered or improved by human beings</a:t>
            </a:r>
          </a:p>
          <a:p>
            <a:pPr>
              <a:buFont typeface="Wingdings" pitchFamily="2" charset="2"/>
              <a:buChar char="ü"/>
            </a:pPr>
            <a:r>
              <a:rPr lang="en-US" dirty="0" smtClean="0">
                <a:latin typeface="Times New Roman" pitchFamily="18" charset="0"/>
                <a:cs typeface="Times New Roman" pitchFamily="18" charset="0"/>
              </a:rPr>
              <a:t>The reward/payment for land is called </a:t>
            </a:r>
            <a:r>
              <a:rPr lang="en-US" b="1" i="1" dirty="0" smtClean="0">
                <a:latin typeface="Times New Roman" pitchFamily="18" charset="0"/>
                <a:cs typeface="Times New Roman" pitchFamily="18" charset="0"/>
              </a:rPr>
              <a:t>rent </a:t>
            </a:r>
            <a:endParaRPr lang="en-US" b="1" i="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ADE3274B-0110-4FFA-B2A7-EAFA3C6F0A75}"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a:buNone/>
            </a:pPr>
            <a:r>
              <a:rPr lang="en-US" b="1" dirty="0" smtClean="0">
                <a:latin typeface="Times New Roman" pitchFamily="18" charset="0"/>
                <a:cs typeface="Times New Roman" pitchFamily="18" charset="0"/>
              </a:rPr>
              <a:t>iii. Capital </a:t>
            </a:r>
          </a:p>
          <a:p>
            <a:pPr>
              <a:buFont typeface="Wingdings" pitchFamily="2" charset="2"/>
              <a:buChar char="ü"/>
            </a:pPr>
            <a:r>
              <a:rPr lang="en-US" b="1" dirty="0">
                <a:latin typeface="Times New Roman" pitchFamily="18" charset="0"/>
                <a:cs typeface="Times New Roman" pitchFamily="18" charset="0"/>
              </a:rPr>
              <a:t> </a:t>
            </a:r>
            <a:r>
              <a:rPr lang="en-US" dirty="0" smtClean="0">
                <a:latin typeface="Times New Roman" pitchFamily="18" charset="0"/>
                <a:cs typeface="Times New Roman" pitchFamily="18" charset="0"/>
              </a:rPr>
              <a:t>refers to all manufactured inputs that can be used to produce other goods and services</a:t>
            </a:r>
          </a:p>
          <a:p>
            <a:pPr>
              <a:buFont typeface="Wingdings" pitchFamily="2" charset="2"/>
              <a:buChar char="ü"/>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it refers to physical capital only. It doesn’t take in to account financial capital</a:t>
            </a:r>
          </a:p>
          <a:p>
            <a:pPr>
              <a:buFont typeface="Wingdings" pitchFamily="2" charset="2"/>
              <a:buChar char="ü"/>
            </a:pPr>
            <a:r>
              <a:rPr lang="en-US" dirty="0" smtClean="0">
                <a:latin typeface="Times New Roman" pitchFamily="18" charset="0"/>
                <a:cs typeface="Times New Roman" pitchFamily="18" charset="0"/>
              </a:rPr>
              <a:t>The reward for capital is called </a:t>
            </a:r>
            <a:r>
              <a:rPr lang="en-US" b="1" i="1" dirty="0" smtClean="0">
                <a:latin typeface="Times New Roman" pitchFamily="18" charset="0"/>
                <a:cs typeface="Times New Roman" pitchFamily="18" charset="0"/>
              </a:rPr>
              <a:t>interest</a:t>
            </a:r>
            <a:endParaRPr lang="en-US" b="1" i="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ADE3274B-0110-4FFA-B2A7-EAFA3C6F0A75}"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457200" y="1295400"/>
            <a:ext cx="8229600" cy="4830763"/>
          </a:xfrm>
        </p:spPr>
        <p:txBody>
          <a:bodyPr/>
          <a:lstStyle/>
          <a:p>
            <a:pPr algn="just">
              <a:buNone/>
            </a:pPr>
            <a:r>
              <a:rPr lang="en-US" b="1" dirty="0" smtClean="0">
                <a:latin typeface="Times New Roman" pitchFamily="18" charset="0"/>
                <a:cs typeface="Times New Roman" pitchFamily="18" charset="0"/>
              </a:rPr>
              <a:t>iv. Entrepreneurship</a:t>
            </a:r>
          </a:p>
          <a:p>
            <a:pPr algn="just">
              <a:buFont typeface="Wingdings" pitchFamily="2" charset="2"/>
              <a:buChar char="ü"/>
            </a:pPr>
            <a:r>
              <a:rPr lang="en-US" dirty="0">
                <a:latin typeface="Times New Roman" pitchFamily="18" charset="0"/>
                <a:cs typeface="Times New Roman" pitchFamily="18" charset="0"/>
              </a:rPr>
              <a:t>r</a:t>
            </a:r>
            <a:r>
              <a:rPr lang="en-US" dirty="0" smtClean="0">
                <a:latin typeface="Times New Roman" pitchFamily="18" charset="0"/>
                <a:cs typeface="Times New Roman" pitchFamily="18" charset="0"/>
              </a:rPr>
              <a:t>efers to a special type of human talent that helps to organize, manage factors of production to produce goods and services </a:t>
            </a:r>
          </a:p>
          <a:p>
            <a:pPr algn="just">
              <a:buFont typeface="Wingdings" pitchFamily="2" charset="2"/>
              <a:buChar char="ü"/>
            </a:pPr>
            <a:r>
              <a:rPr lang="en-US" dirty="0" smtClean="0">
                <a:latin typeface="Times New Roman" pitchFamily="18" charset="0"/>
                <a:cs typeface="Times New Roman" pitchFamily="18" charset="0"/>
              </a:rPr>
              <a:t>Takes risk of making losses</a:t>
            </a:r>
          </a:p>
          <a:p>
            <a:pPr algn="just">
              <a:buFont typeface="Wingdings" pitchFamily="2" charset="2"/>
              <a:buChar char="ü"/>
            </a:pPr>
            <a:r>
              <a:rPr lang="en-US" dirty="0" smtClean="0">
                <a:latin typeface="Times New Roman" pitchFamily="18" charset="0"/>
                <a:cs typeface="Times New Roman" pitchFamily="18" charset="0"/>
              </a:rPr>
              <a:t>The reward for an entrepreneur is </a:t>
            </a:r>
            <a:r>
              <a:rPr lang="en-US" b="1" i="1" dirty="0" smtClean="0">
                <a:latin typeface="Times New Roman" pitchFamily="18" charset="0"/>
                <a:cs typeface="Times New Roman" pitchFamily="18" charset="0"/>
              </a:rPr>
              <a:t>profit</a:t>
            </a:r>
            <a:r>
              <a:rPr lang="en-US" dirty="0" smtClean="0">
                <a:latin typeface="Times New Roman" pitchFamily="18" charset="0"/>
                <a:cs typeface="Times New Roman" pitchFamily="18" charset="0"/>
              </a:rPr>
              <a:t> </a:t>
            </a:r>
          </a:p>
          <a:p>
            <a:pPr algn="just">
              <a:buNone/>
            </a:pPr>
            <a:endParaRPr lang="en-US" dirty="0"/>
          </a:p>
        </p:txBody>
      </p:sp>
      <p:sp>
        <p:nvSpPr>
          <p:cNvPr id="6" name="Slide Number Placeholder 5"/>
          <p:cNvSpPr>
            <a:spLocks noGrp="1"/>
          </p:cNvSpPr>
          <p:nvPr>
            <p:ph type="sldNum" sz="quarter" idx="12"/>
          </p:nvPr>
        </p:nvSpPr>
        <p:spPr/>
        <p:txBody>
          <a:bodyPr/>
          <a:lstStyle/>
          <a:p>
            <a:fld id="{ADE3274B-0110-4FFA-B2A7-EAFA3C6F0A75}"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Times New Roman" pitchFamily="18" charset="0"/>
                <a:cs typeface="Times New Roman" pitchFamily="18" charset="0"/>
              </a:rPr>
              <a:t>CHAPTER ONE </a:t>
            </a:r>
            <a:endParaRPr lang="en-US" dirty="0"/>
          </a:p>
        </p:txBody>
      </p:sp>
      <p:sp>
        <p:nvSpPr>
          <p:cNvPr id="5" name="Subtitle 2"/>
          <p:cNvSpPr>
            <a:spLocks noGrp="1"/>
          </p:cNvSpPr>
          <p:nvPr>
            <p:ph type="subTitle" idx="1"/>
          </p:nvPr>
        </p:nvSpPr>
        <p:spPr/>
        <p:txBody>
          <a:bodyPr/>
          <a:lstStyle/>
          <a:p>
            <a:r>
              <a:rPr lang="en-US" b="1" dirty="0" smtClean="0">
                <a:latin typeface="Times New Roman" pitchFamily="18" charset="0"/>
                <a:cs typeface="Times New Roman" pitchFamily="18" charset="0"/>
              </a:rPr>
              <a:t>FUNDAMENTALS OF ECONOMICS</a:t>
            </a: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DE3274B-0110-4FFA-B2A7-EAFA3C6F0A75}"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457200" y="1295400"/>
            <a:ext cx="8229600" cy="4830763"/>
          </a:xfrm>
        </p:spPr>
        <p:txBody>
          <a:bodyPr/>
          <a:lstStyle/>
          <a:p>
            <a:pPr algn="just">
              <a:buFont typeface="Wingdings" pitchFamily="2" charset="2"/>
              <a:buChar char="Ø"/>
            </a:pPr>
            <a:r>
              <a:rPr lang="en-US" dirty="0">
                <a:latin typeface="Times New Roman" pitchFamily="18" charset="0"/>
                <a:cs typeface="Times New Roman" pitchFamily="18" charset="0"/>
              </a:rPr>
              <a:t>T</a:t>
            </a:r>
            <a:r>
              <a:rPr lang="en-US" dirty="0" smtClean="0">
                <a:latin typeface="Times New Roman" pitchFamily="18" charset="0"/>
                <a:cs typeface="Times New Roman" pitchFamily="18" charset="0"/>
              </a:rPr>
              <a:t>he same logic(definition of scarce or free resource ) is applicable for goods and services</a:t>
            </a:r>
          </a:p>
          <a:p>
            <a:pPr algn="just">
              <a:buFont typeface="Wingdings" pitchFamily="2" charset="2"/>
              <a:buChar char="Ø"/>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 good is said to be scarce or economic good  if the amount available to society is less than the amount people desire at zero price</a:t>
            </a:r>
          </a:p>
          <a:p>
            <a:pPr algn="just">
              <a:buFont typeface="Wingdings" pitchFamily="2" charset="2"/>
              <a:buChar char="Ø"/>
            </a:pPr>
            <a:r>
              <a:rPr lang="en-US" dirty="0" smtClean="0">
                <a:latin typeface="Times New Roman" pitchFamily="18" charset="0"/>
                <a:cs typeface="Times New Roman" pitchFamily="18" charset="0"/>
              </a:rPr>
              <a:t>A good is said to be free good  if the amount available to society is greater than the amount people desire at zero price</a:t>
            </a:r>
          </a:p>
          <a:p>
            <a:pPr algn="just">
              <a:buFont typeface="Wingdings" pitchFamily="2" charset="2"/>
              <a:buChar char="Ø"/>
            </a:pPr>
            <a:endParaRPr lang="en-US" dirty="0" smtClean="0">
              <a:latin typeface="Times New Roman" pitchFamily="18" charset="0"/>
              <a:cs typeface="Times New Roman" pitchFamily="18" charset="0"/>
            </a:endParaRPr>
          </a:p>
          <a:p>
            <a:pPr>
              <a:buFont typeface="Wingdings" pitchFamily="2" charset="2"/>
              <a:buChar char="Ø"/>
            </a:pPr>
            <a:endParaRPr lang="en-US" dirty="0"/>
          </a:p>
        </p:txBody>
      </p:sp>
      <p:sp>
        <p:nvSpPr>
          <p:cNvPr id="6" name="Slide Number Placeholder 5"/>
          <p:cNvSpPr>
            <a:spLocks noGrp="1"/>
          </p:cNvSpPr>
          <p:nvPr>
            <p:ph type="sldNum" sz="quarter" idx="12"/>
          </p:nvPr>
        </p:nvSpPr>
        <p:spPr/>
        <p:txBody>
          <a:bodyPr/>
          <a:lstStyle/>
          <a:p>
            <a:fld id="{ADE3274B-0110-4FFA-B2A7-EAFA3C6F0A75}"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a:buNone/>
            </a:pPr>
            <a:r>
              <a:rPr lang="en-US" dirty="0" smtClean="0">
                <a:latin typeface="Times New Roman" pitchFamily="18" charset="0"/>
                <a:cs typeface="Times New Roman" pitchFamily="18" charset="0"/>
              </a:rPr>
              <a:t>NB:scarcity doesn’t mean shortage </a:t>
            </a:r>
          </a:p>
          <a:p>
            <a:pPr>
              <a:buNone/>
            </a:pPr>
            <a:endParaRPr lang="en-US"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1447800" y="2438399"/>
          <a:ext cx="6172200" cy="2895600"/>
        </p:xfrm>
        <a:graphic>
          <a:graphicData uri="http://schemas.openxmlformats.org/drawingml/2006/table">
            <a:tbl>
              <a:tblPr firstRow="1" bandRow="1">
                <a:tableStyleId>{5C22544A-7EE6-4342-B048-85BDC9FD1C3A}</a:tableStyleId>
              </a:tblPr>
              <a:tblGrid>
                <a:gridCol w="2971800"/>
                <a:gridCol w="3200400"/>
              </a:tblGrid>
              <a:tr h="965200">
                <a:tc>
                  <a:txBody>
                    <a:bodyPr/>
                    <a:lstStyle/>
                    <a:p>
                      <a:r>
                        <a:rPr lang="en-US" sz="2800" dirty="0" smtClean="0">
                          <a:latin typeface="Times New Roman" pitchFamily="18" charset="0"/>
                          <a:cs typeface="Times New Roman" pitchFamily="18" charset="0"/>
                        </a:rPr>
                        <a:t>Shortage</a:t>
                      </a:r>
                      <a:endParaRPr lang="en-US" sz="2800" dirty="0">
                        <a:latin typeface="Times New Roman" pitchFamily="18" charset="0"/>
                        <a:cs typeface="Times New Roman" pitchFamily="18" charset="0"/>
                      </a:endParaRPr>
                    </a:p>
                  </a:txBody>
                  <a:tcPr/>
                </a:tc>
                <a:tc>
                  <a:txBody>
                    <a:bodyPr/>
                    <a:lstStyle/>
                    <a:p>
                      <a:r>
                        <a:rPr lang="en-US" sz="2800" dirty="0" smtClean="0">
                          <a:latin typeface="Times New Roman" pitchFamily="18" charset="0"/>
                          <a:cs typeface="Times New Roman" pitchFamily="18" charset="0"/>
                        </a:rPr>
                        <a:t>Scarcity</a:t>
                      </a:r>
                      <a:endParaRPr lang="en-US" sz="2800" dirty="0">
                        <a:latin typeface="Times New Roman" pitchFamily="18" charset="0"/>
                        <a:cs typeface="Times New Roman" pitchFamily="18" charset="0"/>
                      </a:endParaRPr>
                    </a:p>
                  </a:txBody>
                  <a:tcPr/>
                </a:tc>
              </a:tr>
              <a:tr h="965200">
                <a:tc>
                  <a:txBody>
                    <a:bodyPr/>
                    <a:lstStyle/>
                    <a:p>
                      <a:r>
                        <a:rPr lang="en-US" sz="2800" dirty="0" smtClean="0">
                          <a:latin typeface="Times New Roman" pitchFamily="18" charset="0"/>
                          <a:cs typeface="Times New Roman" pitchFamily="18" charset="0"/>
                        </a:rPr>
                        <a:t>Specific problem</a:t>
                      </a:r>
                    </a:p>
                  </a:txBody>
                  <a:tcPr/>
                </a:tc>
                <a:tc>
                  <a:txBody>
                    <a:bodyPr/>
                    <a:lstStyle/>
                    <a:p>
                      <a:r>
                        <a:rPr lang="en-US" sz="2800" dirty="0" smtClean="0">
                          <a:latin typeface="Times New Roman" pitchFamily="18" charset="0"/>
                          <a:cs typeface="Times New Roman" pitchFamily="18" charset="0"/>
                        </a:rPr>
                        <a:t>Universal problem</a:t>
                      </a:r>
                      <a:endParaRPr lang="en-US" sz="2800" dirty="0">
                        <a:latin typeface="Times New Roman" pitchFamily="18" charset="0"/>
                        <a:cs typeface="Times New Roman" pitchFamily="18" charset="0"/>
                      </a:endParaRPr>
                    </a:p>
                  </a:txBody>
                  <a:tcPr/>
                </a:tc>
              </a:tr>
              <a:tr h="965200">
                <a:tc>
                  <a:txBody>
                    <a:bodyPr/>
                    <a:lstStyle/>
                    <a:p>
                      <a:r>
                        <a:rPr lang="en-US" sz="2800" dirty="0" smtClean="0">
                          <a:latin typeface="Times New Roman" pitchFamily="18" charset="0"/>
                          <a:cs typeface="Times New Roman" pitchFamily="18" charset="0"/>
                        </a:rPr>
                        <a:t>Short term phenomena</a:t>
                      </a:r>
                    </a:p>
                  </a:txBody>
                  <a:tcPr/>
                </a:tc>
                <a:tc>
                  <a:txBody>
                    <a:bodyPr/>
                    <a:lstStyle/>
                    <a:p>
                      <a:r>
                        <a:rPr lang="en-US" sz="2800" dirty="0" smtClean="0">
                          <a:latin typeface="Times New Roman" pitchFamily="18" charset="0"/>
                          <a:cs typeface="Times New Roman" pitchFamily="18" charset="0"/>
                        </a:rPr>
                        <a:t>Everlasting phenomena</a:t>
                      </a:r>
                      <a:endParaRPr lang="en-US" sz="2800" dirty="0">
                        <a:latin typeface="Times New Roman" pitchFamily="18" charset="0"/>
                        <a:cs typeface="Times New Roman" pitchFamily="18" charset="0"/>
                      </a:endParaRPr>
                    </a:p>
                  </a:txBody>
                  <a:tcPr/>
                </a:tc>
              </a:tr>
            </a:tbl>
          </a:graphicData>
        </a:graphic>
      </p:graphicFrame>
      <p:sp>
        <p:nvSpPr>
          <p:cNvPr id="7" name="Slide Number Placeholder 6"/>
          <p:cNvSpPr>
            <a:spLocks noGrp="1"/>
          </p:cNvSpPr>
          <p:nvPr>
            <p:ph type="sldNum" sz="quarter" idx="12"/>
          </p:nvPr>
        </p:nvSpPr>
        <p:spPr/>
        <p:txBody>
          <a:bodyPr/>
          <a:lstStyle/>
          <a:p>
            <a:fld id="{ADE3274B-0110-4FFA-B2A7-EAFA3C6F0A75}"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algn="just">
              <a:buFont typeface="Wingdings" pitchFamily="2" charset="2"/>
              <a:buChar char="ü"/>
            </a:pPr>
            <a:r>
              <a:rPr lang="en-US" dirty="0" smtClean="0">
                <a:latin typeface="Times New Roman" pitchFamily="18" charset="0"/>
                <a:cs typeface="Times New Roman" pitchFamily="18" charset="0"/>
              </a:rPr>
              <a:t>Scarcity implies choice</a:t>
            </a:r>
          </a:p>
          <a:p>
            <a:pPr algn="just">
              <a:buFont typeface="Wingdings" pitchFamily="2" charset="2"/>
              <a:buChar char="ü"/>
            </a:pPr>
            <a:r>
              <a:rPr lang="en-US" dirty="0" smtClean="0">
                <a:latin typeface="Times New Roman" pitchFamily="18" charset="0"/>
                <a:cs typeface="Times New Roman" pitchFamily="18" charset="0"/>
              </a:rPr>
              <a:t>Choice in turn implies </a:t>
            </a:r>
            <a:r>
              <a:rPr lang="en-US" dirty="0" smtClean="0">
                <a:latin typeface="Times New Roman" pitchFamily="18" charset="0"/>
                <a:cs typeface="Times New Roman" pitchFamily="18" charset="0"/>
              </a:rPr>
              <a:t>cost(</a:t>
            </a:r>
            <a:r>
              <a:rPr lang="en-US" dirty="0" err="1" smtClean="0">
                <a:latin typeface="Times New Roman" pitchFamily="18" charset="0"/>
                <a:cs typeface="Times New Roman" pitchFamily="18" charset="0"/>
              </a:rPr>
              <a:t>sacrification</a:t>
            </a:r>
            <a:r>
              <a:rPr lang="en-US" dirty="0" smtClean="0"/>
              <a:t>)</a:t>
            </a:r>
          </a:p>
          <a:p>
            <a:pPr algn="just">
              <a:buFont typeface="Wingdings" pitchFamily="2" charset="2"/>
              <a:buChar char="ü"/>
            </a:pPr>
            <a:r>
              <a:rPr lang="en-US" dirty="0" smtClean="0">
                <a:latin typeface="Times New Roman" pitchFamily="18" charset="0"/>
                <a:cs typeface="Times New Roman" pitchFamily="18" charset="0"/>
              </a:rPr>
              <a:t>The cost is the forgone opportunity</a:t>
            </a:r>
          </a:p>
          <a:p>
            <a:pPr algn="just">
              <a:buFont typeface="Wingdings" pitchFamily="2" charset="2"/>
              <a:buChar char="Ø"/>
            </a:pPr>
            <a:r>
              <a:rPr lang="en-US" b="1" dirty="0" smtClean="0">
                <a:latin typeface="Times New Roman" pitchFamily="18" charset="0"/>
                <a:cs typeface="Times New Roman" pitchFamily="18" charset="0"/>
              </a:rPr>
              <a:t>Opportunity cost/opportunity lost/: </a:t>
            </a:r>
            <a:r>
              <a:rPr lang="en-US" dirty="0" smtClean="0">
                <a:latin typeface="Times New Roman" pitchFamily="18" charset="0"/>
                <a:cs typeface="Times New Roman" pitchFamily="18" charset="0"/>
              </a:rPr>
              <a:t>is the value of the next best alternative that must be given up in order to obtain one more unit of </a:t>
            </a:r>
            <a:r>
              <a:rPr lang="en-US" dirty="0" smtClean="0">
                <a:latin typeface="Times New Roman" pitchFamily="18" charset="0"/>
                <a:cs typeface="Times New Roman" pitchFamily="18" charset="0"/>
              </a:rPr>
              <a:t>the first product</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ADE3274B-0110-4FFA-B2A7-EAFA3C6F0A75}"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Production Possibility Frontier(PPF) </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25000" lnSpcReduction="20000"/>
          </a:bodyPr>
          <a:lstStyle/>
          <a:p>
            <a:pPr algn="just">
              <a:buFont typeface="Wingdings" pitchFamily="2" charset="2"/>
              <a:buChar char="v"/>
            </a:pPr>
            <a:r>
              <a:rPr lang="en-US" sz="11200" dirty="0" smtClean="0">
                <a:latin typeface="Times New Roman" pitchFamily="18" charset="0"/>
                <a:cs typeface="Times New Roman" pitchFamily="18" charset="0"/>
              </a:rPr>
              <a:t>PPF </a:t>
            </a:r>
            <a:r>
              <a:rPr lang="en-US" sz="11200" dirty="0">
                <a:latin typeface="Times New Roman" pitchFamily="18" charset="0"/>
                <a:cs typeface="Times New Roman" pitchFamily="18" charset="0"/>
              </a:rPr>
              <a:t>is a graph that shows the various combinations of </a:t>
            </a:r>
            <a:r>
              <a:rPr lang="en-US" sz="11200" dirty="0" smtClean="0">
                <a:latin typeface="Times New Roman" pitchFamily="18" charset="0"/>
                <a:cs typeface="Times New Roman" pitchFamily="18" charset="0"/>
              </a:rPr>
              <a:t>output that </a:t>
            </a:r>
            <a:r>
              <a:rPr lang="en-US" sz="11200" dirty="0">
                <a:latin typeface="Times New Roman" pitchFamily="18" charset="0"/>
                <a:cs typeface="Times New Roman" pitchFamily="18" charset="0"/>
              </a:rPr>
              <a:t>the economy </a:t>
            </a:r>
            <a:r>
              <a:rPr lang="en-US" sz="11200" b="1" i="1" dirty="0">
                <a:latin typeface="Times New Roman" pitchFamily="18" charset="0"/>
                <a:cs typeface="Times New Roman" pitchFamily="18" charset="0"/>
              </a:rPr>
              <a:t>can possibly</a:t>
            </a:r>
            <a:r>
              <a:rPr lang="en-US" sz="11200" dirty="0">
                <a:latin typeface="Times New Roman" pitchFamily="18" charset="0"/>
                <a:cs typeface="Times New Roman" pitchFamily="18" charset="0"/>
              </a:rPr>
              <a:t> produce given the available factors of production and the available production </a:t>
            </a:r>
            <a:r>
              <a:rPr lang="en-US" sz="11200" dirty="0" smtClean="0">
                <a:latin typeface="Times New Roman" pitchFamily="18" charset="0"/>
                <a:cs typeface="Times New Roman" pitchFamily="18" charset="0"/>
              </a:rPr>
              <a:t>technology</a:t>
            </a:r>
          </a:p>
          <a:p>
            <a:pPr algn="just">
              <a:buNone/>
            </a:pPr>
            <a:endParaRPr lang="en-US" sz="11200" dirty="0" smtClean="0">
              <a:latin typeface="Times New Roman" pitchFamily="18" charset="0"/>
              <a:cs typeface="Times New Roman" pitchFamily="18" charset="0"/>
            </a:endParaRPr>
          </a:p>
          <a:p>
            <a:pPr algn="just">
              <a:buNone/>
            </a:pPr>
            <a:r>
              <a:rPr lang="en-US" sz="11200" dirty="0" smtClean="0">
                <a:latin typeface="Times New Roman" pitchFamily="18" charset="0"/>
                <a:cs typeface="Times New Roman" pitchFamily="18" charset="0"/>
              </a:rPr>
              <a:t>Assumptions  to draw the PPC/PPF</a:t>
            </a:r>
          </a:p>
          <a:p>
            <a:pPr algn="just">
              <a:buNone/>
            </a:pPr>
            <a:r>
              <a:rPr lang="en-US" sz="11200" dirty="0">
                <a:latin typeface="Times New Roman" pitchFamily="18" charset="0"/>
                <a:cs typeface="Times New Roman" pitchFamily="18" charset="0"/>
              </a:rPr>
              <a:t> </a:t>
            </a:r>
            <a:r>
              <a:rPr lang="en-US" sz="11200" dirty="0" smtClean="0">
                <a:latin typeface="Times New Roman" pitchFamily="18" charset="0"/>
                <a:cs typeface="Times New Roman" pitchFamily="18" charset="0"/>
              </a:rPr>
              <a:t>    i.  Efficiency</a:t>
            </a:r>
          </a:p>
          <a:p>
            <a:pPr algn="just">
              <a:buNone/>
            </a:pPr>
            <a:r>
              <a:rPr lang="en-US" sz="11200" dirty="0">
                <a:latin typeface="Times New Roman" pitchFamily="18" charset="0"/>
                <a:cs typeface="Times New Roman" pitchFamily="18" charset="0"/>
              </a:rPr>
              <a:t> </a:t>
            </a:r>
            <a:r>
              <a:rPr lang="en-US" sz="11200" dirty="0" smtClean="0">
                <a:latin typeface="Times New Roman" pitchFamily="18" charset="0"/>
                <a:cs typeface="Times New Roman" pitchFamily="18" charset="0"/>
              </a:rPr>
              <a:t>    ii. Fixed resource </a:t>
            </a:r>
          </a:p>
          <a:p>
            <a:pPr algn="just">
              <a:buNone/>
            </a:pPr>
            <a:r>
              <a:rPr lang="en-US" sz="11200" dirty="0">
                <a:latin typeface="Times New Roman" pitchFamily="18" charset="0"/>
                <a:cs typeface="Times New Roman" pitchFamily="18" charset="0"/>
              </a:rPr>
              <a:t> </a:t>
            </a:r>
            <a:r>
              <a:rPr lang="en-US" sz="11200" dirty="0" smtClean="0">
                <a:latin typeface="Times New Roman" pitchFamily="18" charset="0"/>
                <a:cs typeface="Times New Roman" pitchFamily="18" charset="0"/>
              </a:rPr>
              <a:t>    iii.Two products</a:t>
            </a:r>
          </a:p>
          <a:p>
            <a:pPr algn="just">
              <a:buNone/>
            </a:pPr>
            <a:r>
              <a:rPr lang="en-US" sz="11200" dirty="0">
                <a:latin typeface="Times New Roman" pitchFamily="18" charset="0"/>
                <a:cs typeface="Times New Roman" pitchFamily="18" charset="0"/>
              </a:rPr>
              <a:t> </a:t>
            </a:r>
            <a:r>
              <a:rPr lang="en-US" sz="11200" dirty="0" smtClean="0">
                <a:latin typeface="Times New Roman" pitchFamily="18" charset="0"/>
                <a:cs typeface="Times New Roman" pitchFamily="18" charset="0"/>
              </a:rPr>
              <a:t>    iv. Fixed technology</a:t>
            </a:r>
          </a:p>
          <a:p>
            <a:pPr algn="just">
              <a:buNone/>
            </a:pPr>
            <a:endParaRPr lang="en-US" dirty="0" smtClean="0">
              <a:latin typeface="Times New Roman" pitchFamily="18" charset="0"/>
              <a:cs typeface="Times New Roman" pitchFamily="18" charset="0"/>
            </a:endParaRPr>
          </a:p>
          <a:p>
            <a:pPr algn="just">
              <a:buFont typeface="Wingdings" pitchFamily="2" charset="2"/>
              <a:buChar char="v"/>
            </a:pPr>
            <a:endParaRPr lang="en-US" dirty="0" smtClean="0">
              <a:latin typeface="Times New Roman" pitchFamily="18" charset="0"/>
              <a:cs typeface="Times New Roman" pitchFamily="18" charset="0"/>
            </a:endParaRPr>
          </a:p>
          <a:p>
            <a:pPr>
              <a:buNone/>
            </a:pPr>
            <a:endParaRPr lang="en-US" dirty="0"/>
          </a:p>
        </p:txBody>
      </p:sp>
      <p:sp>
        <p:nvSpPr>
          <p:cNvPr id="6" name="Slide Number Placeholder 5"/>
          <p:cNvSpPr>
            <a:spLocks noGrp="1"/>
          </p:cNvSpPr>
          <p:nvPr>
            <p:ph type="sldNum" sz="quarter" idx="12"/>
          </p:nvPr>
        </p:nvSpPr>
        <p:spPr/>
        <p:txBody>
          <a:bodyPr/>
          <a:lstStyle/>
          <a:p>
            <a:fld id="{ADE3274B-0110-4FFA-B2A7-EAFA3C6F0A75}"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algn="just">
              <a:buFont typeface="Wingdings" pitchFamily="2" charset="2"/>
              <a:buChar char="v"/>
            </a:pPr>
            <a:r>
              <a:rPr lang="en-US" dirty="0" smtClean="0">
                <a:latin typeface="Times New Roman" pitchFamily="18" charset="0"/>
                <a:cs typeface="Times New Roman" pitchFamily="18" charset="0"/>
              </a:rPr>
              <a:t>Although real </a:t>
            </a:r>
            <a:r>
              <a:rPr lang="en-US" dirty="0">
                <a:latin typeface="Times New Roman" pitchFamily="18" charset="0"/>
                <a:cs typeface="Times New Roman" pitchFamily="18" charset="0"/>
              </a:rPr>
              <a:t>economies produce thousands of goods and services, let’s imagine an economy that produces only two goods—cars and </a:t>
            </a:r>
            <a:r>
              <a:rPr lang="en-US" dirty="0" smtClean="0">
                <a:latin typeface="Times New Roman" pitchFamily="18" charset="0"/>
                <a:cs typeface="Times New Roman" pitchFamily="18" charset="0"/>
              </a:rPr>
              <a:t>computers</a:t>
            </a:r>
          </a:p>
          <a:p>
            <a:pPr algn="just">
              <a:buFont typeface="Wingdings" pitchFamily="2" charset="2"/>
              <a:buChar char="v"/>
            </a:pPr>
            <a:r>
              <a:rPr lang="en-US" dirty="0">
                <a:latin typeface="Times New Roman" pitchFamily="18" charset="0"/>
                <a:cs typeface="Times New Roman" pitchFamily="18" charset="0"/>
              </a:rPr>
              <a:t>Together the car industry and the computer industry use all of the economy’s factors of </a:t>
            </a:r>
            <a:r>
              <a:rPr lang="en-US" dirty="0" smtClean="0">
                <a:latin typeface="Times New Roman" pitchFamily="18" charset="0"/>
                <a:cs typeface="Times New Roman" pitchFamily="18" charset="0"/>
              </a:rPr>
              <a:t>production</a:t>
            </a:r>
          </a:p>
          <a:p>
            <a:pPr>
              <a:buFont typeface="Wingdings" pitchFamily="2" charset="2"/>
              <a:buChar char="v"/>
            </a:pP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ADE3274B-0110-4FFA-B2A7-EAFA3C6F0A75}"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304800" y="1600200"/>
            <a:ext cx="8382000" cy="4648200"/>
          </a:xfrm>
        </p:spPr>
        <p:txBody>
          <a:bodyPr/>
          <a:lstStyle/>
          <a:p>
            <a:pPr>
              <a:buNone/>
            </a:pPr>
            <a:r>
              <a:rPr lang="en-US" sz="2000" dirty="0" smtClean="0">
                <a:latin typeface="Times New Roman" pitchFamily="18" charset="0"/>
                <a:cs typeface="Times New Roman" pitchFamily="18" charset="0"/>
              </a:rPr>
              <a:t>Figure 1</a:t>
            </a:r>
          </a:p>
          <a:p>
            <a:pPr>
              <a:buNone/>
            </a:pPr>
            <a:endParaRPr lang="en-US" dirty="0">
              <a:latin typeface="Times New Roman" pitchFamily="18" charset="0"/>
              <a:cs typeface="Times New Roman" pitchFamily="18" charset="0"/>
            </a:endParaRPr>
          </a:p>
        </p:txBody>
      </p:sp>
      <p:pic>
        <p:nvPicPr>
          <p:cNvPr id="4" name="Content Placeholder 3"/>
          <p:cNvPicPr>
            <a:picLocks/>
          </p:cNvPicPr>
          <p:nvPr/>
        </p:nvPicPr>
        <p:blipFill>
          <a:blip r:embed="rId2" cstate="print"/>
          <a:srcRect/>
          <a:stretch>
            <a:fillRect/>
          </a:stretch>
        </p:blipFill>
        <p:spPr bwMode="auto">
          <a:xfrm>
            <a:off x="1371600" y="1447800"/>
            <a:ext cx="6477000" cy="480060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ADE3274B-0110-4FFA-B2A7-EAFA3C6F0A75}"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buFont typeface="Wingdings" pitchFamily="2" charset="2"/>
              <a:buChar char="v"/>
            </a:pPr>
            <a:r>
              <a:rPr lang="en-US" dirty="0">
                <a:latin typeface="Times New Roman" pitchFamily="18" charset="0"/>
                <a:cs typeface="Times New Roman" pitchFamily="18" charset="0"/>
              </a:rPr>
              <a:t>Figure </a:t>
            </a:r>
            <a:r>
              <a:rPr lang="en-US" dirty="0" smtClean="0">
                <a:latin typeface="Times New Roman" pitchFamily="18" charset="0"/>
                <a:cs typeface="Times New Roman" pitchFamily="18" charset="0"/>
              </a:rPr>
              <a:t>1 </a:t>
            </a:r>
            <a:r>
              <a:rPr lang="en-US" dirty="0">
                <a:latin typeface="Times New Roman" pitchFamily="18" charset="0"/>
                <a:cs typeface="Times New Roman" pitchFamily="18" charset="0"/>
              </a:rPr>
              <a:t>is an example of a production possibilities frontier. In this economy, if all resources were used in the car industry, the economy would produce 1,000 cars and no </a:t>
            </a:r>
            <a:r>
              <a:rPr lang="en-US" dirty="0" smtClean="0">
                <a:latin typeface="Times New Roman" pitchFamily="18" charset="0"/>
                <a:cs typeface="Times New Roman" pitchFamily="18" charset="0"/>
              </a:rPr>
              <a:t>computers</a:t>
            </a:r>
          </a:p>
          <a:p>
            <a:pPr algn="just">
              <a:buFont typeface="Wingdings" pitchFamily="2" charset="2"/>
              <a:buChar char="v"/>
            </a:pPr>
            <a:r>
              <a:rPr lang="en-US" dirty="0">
                <a:latin typeface="Times New Roman" pitchFamily="18" charset="0"/>
                <a:cs typeface="Times New Roman" pitchFamily="18" charset="0"/>
              </a:rPr>
              <a:t>If all resources were used in the computer industry, the economy would produce 3,000 computers and no cars</a:t>
            </a:r>
          </a:p>
        </p:txBody>
      </p:sp>
      <p:sp>
        <p:nvSpPr>
          <p:cNvPr id="6" name="Slide Number Placeholder 5"/>
          <p:cNvSpPr>
            <a:spLocks noGrp="1"/>
          </p:cNvSpPr>
          <p:nvPr>
            <p:ph type="sldNum" sz="quarter" idx="12"/>
          </p:nvPr>
        </p:nvSpPr>
        <p:spPr/>
        <p:txBody>
          <a:bodyPr/>
          <a:lstStyle/>
          <a:p>
            <a:fld id="{ADE3274B-0110-4FFA-B2A7-EAFA3C6F0A75}"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Cont…</a:t>
            </a:r>
            <a:endParaRPr lang="en-US" dirty="0"/>
          </a:p>
        </p:txBody>
      </p:sp>
      <p:sp>
        <p:nvSpPr>
          <p:cNvPr id="3" name="Content Placeholder 2"/>
          <p:cNvSpPr>
            <a:spLocks noGrp="1"/>
          </p:cNvSpPr>
          <p:nvPr>
            <p:ph idx="1"/>
          </p:nvPr>
        </p:nvSpPr>
        <p:spPr/>
        <p:txBody>
          <a:bodyPr/>
          <a:lstStyle/>
          <a:p>
            <a:pPr algn="just">
              <a:buFont typeface="Wingdings" pitchFamily="2" charset="2"/>
              <a:buChar char="v"/>
            </a:pPr>
            <a:r>
              <a:rPr lang="en-US" dirty="0">
                <a:latin typeface="Times New Roman" pitchFamily="18" charset="0"/>
                <a:cs typeface="Times New Roman" pitchFamily="18" charset="0"/>
              </a:rPr>
              <a:t>The two end points of the production possibilities frontier represent these extreme </a:t>
            </a:r>
            <a:r>
              <a:rPr lang="en-US" dirty="0" smtClean="0">
                <a:latin typeface="Times New Roman" pitchFamily="18" charset="0"/>
                <a:cs typeface="Times New Roman" pitchFamily="18" charset="0"/>
              </a:rPr>
              <a:t>possibilities</a:t>
            </a:r>
          </a:p>
          <a:p>
            <a:pPr algn="just">
              <a:buFont typeface="Wingdings" pitchFamily="2" charset="2"/>
              <a:buChar char="v"/>
            </a:pPr>
            <a:r>
              <a:rPr lang="en-US" dirty="0">
                <a:latin typeface="Times New Roman" pitchFamily="18" charset="0"/>
                <a:cs typeface="Times New Roman" pitchFamily="18" charset="0"/>
              </a:rPr>
              <a:t>If the economy were to divide its resources between the two industries, it could produce 700 cars and 2,000 computers, shown in the figure by point </a:t>
            </a:r>
            <a:r>
              <a:rPr lang="en-US" b="1" dirty="0" smtClean="0">
                <a:latin typeface="Times New Roman" pitchFamily="18" charset="0"/>
                <a:cs typeface="Times New Roman" pitchFamily="18" charset="0"/>
              </a:rPr>
              <a:t>A</a:t>
            </a:r>
          </a:p>
          <a:p>
            <a:pPr algn="just">
              <a:buFont typeface="Wingdings" pitchFamily="2" charset="2"/>
              <a:buChar char="v"/>
            </a:pPr>
            <a:r>
              <a:rPr lang="en-US" dirty="0" smtClean="0">
                <a:latin typeface="Times New Roman" pitchFamily="18" charset="0"/>
                <a:cs typeface="Times New Roman" pitchFamily="18" charset="0"/>
              </a:rPr>
              <a:t>Points on PPF are attainable and efficient</a:t>
            </a:r>
          </a:p>
          <a:p>
            <a:pPr algn="just">
              <a:buFont typeface="Wingdings" pitchFamily="2" charset="2"/>
              <a:buChar char="v"/>
            </a:pP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ADE3274B-0110-4FFA-B2A7-EAFA3C6F0A75}"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Cont…</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pPr algn="just">
              <a:buFont typeface="Wingdings" pitchFamily="2" charset="2"/>
              <a:buChar char="v"/>
            </a:pPr>
            <a:r>
              <a:rPr lang="en-US" dirty="0">
                <a:latin typeface="Times New Roman" pitchFamily="18" charset="0"/>
                <a:cs typeface="Times New Roman" pitchFamily="18" charset="0"/>
              </a:rPr>
              <a:t>By contrast, the outcome at point</a:t>
            </a:r>
            <a:r>
              <a:rPr lang="en-US" b="1" dirty="0">
                <a:latin typeface="Times New Roman" pitchFamily="18" charset="0"/>
                <a:cs typeface="Times New Roman" pitchFamily="18" charset="0"/>
              </a:rPr>
              <a:t> D </a:t>
            </a:r>
            <a:r>
              <a:rPr lang="en-US" dirty="0">
                <a:latin typeface="Times New Roman" pitchFamily="18" charset="0"/>
                <a:cs typeface="Times New Roman" pitchFamily="18" charset="0"/>
              </a:rPr>
              <a:t>is not possible because resources are scarce: The economy does not have enough of the factors of production to support that level of </a:t>
            </a:r>
            <a:r>
              <a:rPr lang="en-US" dirty="0" smtClean="0">
                <a:latin typeface="Times New Roman" pitchFamily="18" charset="0"/>
                <a:cs typeface="Times New Roman" pitchFamily="18" charset="0"/>
              </a:rPr>
              <a:t>output</a:t>
            </a:r>
          </a:p>
          <a:p>
            <a:pPr algn="just">
              <a:buFont typeface="Wingdings" pitchFamily="2" charset="2"/>
              <a:buChar char="v"/>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In other words, the economy can produce at any point on or inside the production possibilities </a:t>
            </a:r>
            <a:r>
              <a:rPr lang="en-US" dirty="0" smtClean="0">
                <a:latin typeface="Times New Roman" pitchFamily="18" charset="0"/>
                <a:cs typeface="Times New Roman" pitchFamily="18" charset="0"/>
              </a:rPr>
              <a:t>frontier</a:t>
            </a:r>
            <a:r>
              <a:rPr lang="en-US" b="1" i="1" dirty="0" smtClean="0">
                <a:latin typeface="Times New Roman" pitchFamily="18" charset="0"/>
                <a:cs typeface="Times New Roman" pitchFamily="18" charset="0"/>
              </a:rPr>
              <a:t>(attainable but inefficient</a:t>
            </a:r>
            <a:r>
              <a:rPr lang="en-US" dirty="0" smtClean="0">
                <a:latin typeface="Times New Roman" pitchFamily="18" charset="0"/>
                <a:cs typeface="Times New Roman" pitchFamily="18" charset="0"/>
              </a:rPr>
              <a:t>)</a:t>
            </a:r>
          </a:p>
          <a:p>
            <a:pPr algn="just">
              <a:buFont typeface="Wingdings" pitchFamily="2" charset="2"/>
              <a:buChar char="v"/>
            </a:pPr>
            <a:r>
              <a:rPr lang="en-US" dirty="0" smtClean="0">
                <a:latin typeface="Times New Roman" pitchFamily="18" charset="0"/>
                <a:cs typeface="Times New Roman" pitchFamily="18" charset="0"/>
              </a:rPr>
              <a:t> the economy cannot </a:t>
            </a:r>
            <a:r>
              <a:rPr lang="en-US" dirty="0">
                <a:latin typeface="Times New Roman" pitchFamily="18" charset="0"/>
                <a:cs typeface="Times New Roman" pitchFamily="18" charset="0"/>
              </a:rPr>
              <a:t>produce at points outside the </a:t>
            </a:r>
            <a:r>
              <a:rPr lang="en-US" dirty="0" smtClean="0">
                <a:latin typeface="Times New Roman" pitchFamily="18" charset="0"/>
                <a:cs typeface="Times New Roman" pitchFamily="18" charset="0"/>
              </a:rPr>
              <a:t>frontier(</a:t>
            </a:r>
            <a:r>
              <a:rPr lang="en-US" b="1" i="1" dirty="0" smtClean="0">
                <a:latin typeface="Times New Roman" pitchFamily="18" charset="0"/>
                <a:cs typeface="Times New Roman" pitchFamily="18" charset="0"/>
              </a:rPr>
              <a:t>Unattainable</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a:buFont typeface="Wingdings" pitchFamily="2" charset="2"/>
              <a:buChar char="v"/>
            </a:pP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ADE3274B-0110-4FFA-B2A7-EAFA3C6F0A75}"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Cont…</a:t>
            </a:r>
            <a:endParaRPr lang="en-US" dirty="0"/>
          </a:p>
        </p:txBody>
      </p:sp>
      <p:sp>
        <p:nvSpPr>
          <p:cNvPr id="3" name="Content Placeholder 2"/>
          <p:cNvSpPr>
            <a:spLocks noGrp="1"/>
          </p:cNvSpPr>
          <p:nvPr>
            <p:ph idx="1"/>
          </p:nvPr>
        </p:nvSpPr>
        <p:spPr>
          <a:xfrm>
            <a:off x="457200" y="1143000"/>
            <a:ext cx="8229600" cy="4983163"/>
          </a:xfrm>
        </p:spPr>
        <p:txBody>
          <a:bodyPr>
            <a:normAutofit/>
          </a:bodyPr>
          <a:lstStyle/>
          <a:p>
            <a:pPr algn="just">
              <a:buFont typeface="Wingdings" pitchFamily="2" charset="2"/>
              <a:buChar char="v"/>
            </a:pPr>
            <a:r>
              <a:rPr lang="en-US" dirty="0">
                <a:latin typeface="Times New Roman" pitchFamily="18" charset="0"/>
                <a:cs typeface="Times New Roman" pitchFamily="18" charset="0"/>
              </a:rPr>
              <a:t>The production possibilities frontier shows one tradeoff that society </a:t>
            </a:r>
            <a:r>
              <a:rPr lang="en-US" dirty="0" smtClean="0">
                <a:latin typeface="Times New Roman" pitchFamily="18" charset="0"/>
                <a:cs typeface="Times New Roman" pitchFamily="18" charset="0"/>
              </a:rPr>
              <a:t>faces. </a:t>
            </a:r>
          </a:p>
          <a:p>
            <a:pPr algn="just">
              <a:buFont typeface="Wingdings" pitchFamily="2" charset="2"/>
              <a:buChar char="v"/>
            </a:pPr>
            <a:r>
              <a:rPr lang="en-US" dirty="0" smtClean="0">
                <a:latin typeface="Times New Roman" pitchFamily="18" charset="0"/>
                <a:cs typeface="Times New Roman" pitchFamily="18" charset="0"/>
              </a:rPr>
              <a:t>Once </a:t>
            </a:r>
            <a:r>
              <a:rPr lang="en-US" dirty="0">
                <a:latin typeface="Times New Roman" pitchFamily="18" charset="0"/>
                <a:cs typeface="Times New Roman" pitchFamily="18" charset="0"/>
              </a:rPr>
              <a:t>we have reached the efficient points on the frontier, the only way of getting more of one good is to get less of the other. When the economy moves from point A to point </a:t>
            </a:r>
            <a:r>
              <a:rPr lang="en-US" dirty="0" smtClean="0">
                <a:latin typeface="Times New Roman" pitchFamily="18" charset="0"/>
                <a:cs typeface="Times New Roman" pitchFamily="18" charset="0"/>
              </a:rPr>
              <a:t>C</a:t>
            </a:r>
          </a:p>
          <a:p>
            <a:pPr algn="just">
              <a:buFont typeface="Wingdings" pitchFamily="2" charset="2"/>
              <a:buChar char="v"/>
            </a:pPr>
            <a:r>
              <a:rPr lang="en-US" dirty="0">
                <a:latin typeface="Times New Roman" pitchFamily="18" charset="0"/>
                <a:cs typeface="Times New Roman" pitchFamily="18" charset="0"/>
              </a:rPr>
              <a:t>F</a:t>
            </a:r>
            <a:r>
              <a:rPr lang="en-US" dirty="0" smtClean="0">
                <a:latin typeface="Times New Roman" pitchFamily="18" charset="0"/>
                <a:cs typeface="Times New Roman" pitchFamily="18" charset="0"/>
              </a:rPr>
              <a:t>or </a:t>
            </a:r>
            <a:r>
              <a:rPr lang="en-US" dirty="0">
                <a:latin typeface="Times New Roman" pitchFamily="18" charset="0"/>
                <a:cs typeface="Times New Roman" pitchFamily="18" charset="0"/>
              </a:rPr>
              <a:t>instance, society produces more </a:t>
            </a:r>
            <a:r>
              <a:rPr lang="en-US" dirty="0" smtClean="0">
                <a:latin typeface="Times New Roman" pitchFamily="18" charset="0"/>
                <a:cs typeface="Times New Roman" pitchFamily="18" charset="0"/>
              </a:rPr>
              <a:t>computers </a:t>
            </a:r>
            <a:r>
              <a:rPr lang="en-US" dirty="0">
                <a:latin typeface="Times New Roman" pitchFamily="18" charset="0"/>
                <a:cs typeface="Times New Roman" pitchFamily="18" charset="0"/>
              </a:rPr>
              <a:t>but at the expense of producing fewer </a:t>
            </a:r>
            <a:r>
              <a:rPr lang="en-US" dirty="0" smtClean="0">
                <a:latin typeface="Times New Roman" pitchFamily="18" charset="0"/>
                <a:cs typeface="Times New Roman" pitchFamily="18" charset="0"/>
              </a:rPr>
              <a:t>cars</a:t>
            </a:r>
          </a:p>
          <a:p>
            <a:pPr algn="just">
              <a:buNone/>
            </a:pPr>
            <a:endParaRPr lang="en-US" dirty="0" smtClean="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a:p>
            <a:pPr>
              <a:buFont typeface="Wingdings" pitchFamily="2" charset="2"/>
              <a:buChar char="v"/>
            </a:pPr>
            <a:endParaRPr lang="en-US" dirty="0"/>
          </a:p>
        </p:txBody>
      </p:sp>
      <p:sp>
        <p:nvSpPr>
          <p:cNvPr id="6" name="Slide Number Placeholder 5"/>
          <p:cNvSpPr>
            <a:spLocks noGrp="1"/>
          </p:cNvSpPr>
          <p:nvPr>
            <p:ph type="sldNum" sz="quarter" idx="12"/>
          </p:nvPr>
        </p:nvSpPr>
        <p:spPr/>
        <p:txBody>
          <a:bodyPr/>
          <a:lstStyle/>
          <a:p>
            <a:fld id="{ADE3274B-0110-4FFA-B2A7-EAFA3C6F0A75}"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normAutofit/>
          </a:bodyPr>
          <a:lstStyle/>
          <a:p>
            <a:r>
              <a:rPr lang="en-US" sz="2800" b="1" dirty="0" smtClean="0">
                <a:latin typeface="Times New Roman" pitchFamily="18" charset="0"/>
                <a:cs typeface="Times New Roman" pitchFamily="18" charset="0"/>
              </a:rPr>
              <a:t>1.1. DEFINITION AND NATURE OF ECONOMICS</a:t>
            </a:r>
            <a:endParaRPr lang="en-US" sz="2800" b="1" dirty="0">
              <a:latin typeface="Times New Roman" pitchFamily="18" charset="0"/>
              <a:cs typeface="Times New Roman" pitchFamily="18" charset="0"/>
            </a:endParaRPr>
          </a:p>
        </p:txBody>
      </p:sp>
      <p:sp>
        <p:nvSpPr>
          <p:cNvPr id="3" name="Content Placeholder 2"/>
          <p:cNvSpPr>
            <a:spLocks noGrp="1"/>
          </p:cNvSpPr>
          <p:nvPr>
            <p:ph idx="4294967295"/>
          </p:nvPr>
        </p:nvSpPr>
        <p:spPr>
          <a:xfrm>
            <a:off x="0" y="1295400"/>
            <a:ext cx="8305800" cy="4830763"/>
          </a:xfrm>
        </p:spPr>
        <p:txBody>
          <a:bodyPr>
            <a:normAutofit fontScale="92500" lnSpcReduction="20000"/>
          </a:bodyPr>
          <a:lstStyle/>
          <a:p>
            <a:pPr algn="just">
              <a:buFont typeface="Wingdings" pitchFamily="2" charset="2"/>
              <a:buChar char="v"/>
            </a:pPr>
            <a:r>
              <a:rPr lang="en-US" dirty="0" smtClean="0">
                <a:latin typeface="Times New Roman" pitchFamily="18" charset="0"/>
                <a:cs typeface="Times New Roman" pitchFamily="18" charset="0"/>
              </a:rPr>
              <a:t>The word economics comes from the ancient </a:t>
            </a:r>
            <a:r>
              <a:rPr lang="en-US" dirty="0">
                <a:latin typeface="Times New Roman" pitchFamily="18" charset="0"/>
                <a:cs typeface="Times New Roman" pitchFamily="18" charset="0"/>
              </a:rPr>
              <a:t>G</a:t>
            </a:r>
            <a:r>
              <a:rPr lang="en-US" dirty="0" smtClean="0">
                <a:latin typeface="Times New Roman" pitchFamily="18" charset="0"/>
                <a:cs typeface="Times New Roman" pitchFamily="18" charset="0"/>
              </a:rPr>
              <a:t>reek word </a:t>
            </a:r>
            <a:r>
              <a:rPr lang="en-US" b="1" i="1" dirty="0" smtClean="0">
                <a:latin typeface="Times New Roman" pitchFamily="18" charset="0"/>
                <a:cs typeface="Times New Roman" pitchFamily="18" charset="0"/>
              </a:rPr>
              <a:t>oikonomia</a:t>
            </a:r>
            <a:r>
              <a:rPr lang="en-US" i="1" dirty="0" smtClean="0">
                <a:latin typeface="Times New Roman" pitchFamily="18" charset="0"/>
                <a:cs typeface="Times New Roman" pitchFamily="18" charset="0"/>
              </a:rPr>
              <a:t>.</a:t>
            </a:r>
          </a:p>
          <a:p>
            <a:pPr algn="just">
              <a:buNone/>
            </a:pPr>
            <a:r>
              <a:rPr lang="en-US" i="1" dirty="0" smtClean="0">
                <a:latin typeface="Times New Roman" pitchFamily="18" charset="0"/>
                <a:cs typeface="Times New Roman" pitchFamily="18" charset="0"/>
              </a:rPr>
              <a:t>           oikos=&gt;house</a:t>
            </a:r>
          </a:p>
          <a:p>
            <a:pPr algn="just">
              <a:buNone/>
            </a:pPr>
            <a:r>
              <a:rPr lang="en-US" i="1" dirty="0">
                <a:latin typeface="Times New Roman" pitchFamily="18" charset="0"/>
                <a:cs typeface="Times New Roman" pitchFamily="18" charset="0"/>
              </a:rPr>
              <a:t> </a:t>
            </a:r>
            <a:r>
              <a:rPr lang="en-US" i="1" dirty="0" smtClean="0">
                <a:latin typeface="Times New Roman" pitchFamily="18" charset="0"/>
                <a:cs typeface="Times New Roman" pitchFamily="18" charset="0"/>
              </a:rPr>
              <a:t>          nomos =&gt;rule or custom</a:t>
            </a:r>
          </a:p>
          <a:p>
            <a:pPr algn="just">
              <a:buNone/>
            </a:pPr>
            <a:r>
              <a:rPr lang="en-US" i="1" dirty="0">
                <a:latin typeface="Times New Roman" pitchFamily="18" charset="0"/>
                <a:cs typeface="Times New Roman" pitchFamily="18" charset="0"/>
              </a:rPr>
              <a:t> </a:t>
            </a:r>
            <a:r>
              <a:rPr lang="en-US" i="1" dirty="0" smtClean="0">
                <a:latin typeface="Times New Roman" pitchFamily="18" charset="0"/>
                <a:cs typeface="Times New Roman" pitchFamily="18" charset="0"/>
              </a:rPr>
              <a:t> So oikonomia means rule of house(household) or management of household administration.</a:t>
            </a:r>
          </a:p>
          <a:p>
            <a:pPr algn="just">
              <a:buFont typeface="Wingdings" pitchFamily="2" charset="2"/>
              <a:buChar char="v"/>
            </a:pPr>
            <a:r>
              <a:rPr lang="en-US" dirty="0" smtClean="0">
                <a:latin typeface="Times New Roman" pitchFamily="18" charset="0"/>
                <a:cs typeface="Times New Roman" pitchFamily="18" charset="0"/>
              </a:rPr>
              <a:t>Two </a:t>
            </a:r>
            <a:r>
              <a:rPr lang="en-US" dirty="0">
                <a:latin typeface="Times New Roman" pitchFamily="18" charset="0"/>
                <a:cs typeface="Times New Roman" pitchFamily="18" charset="0"/>
              </a:rPr>
              <a:t>fundamental facts together provide a foundation for </a:t>
            </a:r>
            <a:r>
              <a:rPr lang="en-US" dirty="0" smtClean="0">
                <a:latin typeface="Times New Roman" pitchFamily="18" charset="0"/>
                <a:cs typeface="Times New Roman" pitchFamily="18" charset="0"/>
              </a:rPr>
              <a:t>Economics</a:t>
            </a:r>
            <a:r>
              <a:rPr lang="en-US" dirty="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lvl="0" algn="just">
              <a:buNone/>
            </a:pPr>
            <a:r>
              <a:rPr lang="en-US" dirty="0" smtClean="0">
                <a:latin typeface="Times New Roman" pitchFamily="18" charset="0"/>
                <a:cs typeface="Times New Roman" pitchFamily="18" charset="0"/>
              </a:rPr>
              <a:t>         1. Society’s material want are unlimited.</a:t>
            </a:r>
            <a:endParaRPr lang="en-US" sz="2800" dirty="0">
              <a:latin typeface="Times New Roman" pitchFamily="18" charset="0"/>
              <a:cs typeface="Times New Roman" pitchFamily="18" charset="0"/>
            </a:endParaRPr>
          </a:p>
          <a:p>
            <a:pPr algn="just">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2. Economic resources are limited in supply </a:t>
            </a:r>
            <a:r>
              <a:rPr lang="en-US" dirty="0">
                <a:latin typeface="Times New Roman" pitchFamily="18" charset="0"/>
                <a:cs typeface="Times New Roman" pitchFamily="18" charset="0"/>
              </a:rPr>
              <a:t>or </a:t>
            </a:r>
            <a:r>
              <a:rPr lang="en-US" dirty="0" smtClean="0">
                <a:latin typeface="Times New Roman" pitchFamily="18" charset="0"/>
                <a:cs typeface="Times New Roman" pitchFamily="18" charset="0"/>
              </a:rPr>
              <a:t>scarce</a:t>
            </a:r>
          </a:p>
          <a:p>
            <a:pPr>
              <a:buNone/>
            </a:pPr>
            <a:endParaRPr lang="en-US" i="1" dirty="0">
              <a:latin typeface="Times New Roman" pitchFamily="18" charset="0"/>
              <a:cs typeface="Times New Roman" pitchFamily="18" charset="0"/>
            </a:endParaRPr>
          </a:p>
          <a:p>
            <a:pPr>
              <a:buNone/>
            </a:pPr>
            <a:endParaRPr lang="en-US" i="1" dirty="0" smtClean="0">
              <a:latin typeface="Times New Roman" pitchFamily="18" charset="0"/>
              <a:cs typeface="Times New Roman" pitchFamily="18" charset="0"/>
            </a:endParaRPr>
          </a:p>
          <a:p>
            <a:pPr>
              <a:buNone/>
            </a:pPr>
            <a:endParaRPr lang="en-US" i="1" dirty="0">
              <a:latin typeface="Times New Roman" pitchFamily="18" charset="0"/>
              <a:cs typeface="Times New Roman" pitchFamily="18" charset="0"/>
            </a:endParaRPr>
          </a:p>
          <a:p>
            <a:pPr>
              <a:buNone/>
            </a:pPr>
            <a:endParaRPr lang="en-US" i="1" dirty="0" smtClean="0">
              <a:latin typeface="Times New Roman" pitchFamily="18" charset="0"/>
              <a:cs typeface="Times New Roman" pitchFamily="18" charset="0"/>
            </a:endParaRPr>
          </a:p>
          <a:p>
            <a:pPr>
              <a:buNone/>
            </a:pPr>
            <a:endParaRPr lang="en-US" i="1" dirty="0" smtClean="0">
              <a:latin typeface="Times New Roman" pitchFamily="18" charset="0"/>
              <a:cs typeface="Times New Roman" pitchFamily="18" charset="0"/>
            </a:endParaRPr>
          </a:p>
          <a:p>
            <a:pPr>
              <a:buNone/>
            </a:pPr>
            <a:endParaRPr lang="en-US" i="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ADE3274B-0110-4FFA-B2A7-EAFA3C6F0A75}"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Cont…</a:t>
            </a:r>
            <a:endParaRPr lang="en-US" dirty="0"/>
          </a:p>
        </p:txBody>
      </p:sp>
      <p:sp>
        <p:nvSpPr>
          <p:cNvPr id="3" name="Content Placeholder 2"/>
          <p:cNvSpPr>
            <a:spLocks noGrp="1"/>
          </p:cNvSpPr>
          <p:nvPr>
            <p:ph idx="1"/>
          </p:nvPr>
        </p:nvSpPr>
        <p:spPr>
          <a:xfrm>
            <a:off x="457200" y="1295400"/>
            <a:ext cx="8229600" cy="4830763"/>
          </a:xfrm>
        </p:spPr>
        <p:txBody>
          <a:bodyPr>
            <a:normAutofit fontScale="77500" lnSpcReduction="20000"/>
          </a:bodyPr>
          <a:lstStyle/>
          <a:p>
            <a:pPr algn="just">
              <a:buFont typeface="Wingdings" pitchFamily="2" charset="2"/>
              <a:buChar char="v"/>
            </a:pPr>
            <a:r>
              <a:rPr lang="en-US" dirty="0">
                <a:latin typeface="Times New Roman" pitchFamily="18" charset="0"/>
                <a:cs typeface="Times New Roman" pitchFamily="18" charset="0"/>
              </a:rPr>
              <a:t>Another Principles of Economics that is shown through the production possibility frontier is </a:t>
            </a:r>
            <a:r>
              <a:rPr lang="en-US" b="1" dirty="0">
                <a:latin typeface="Times New Roman" pitchFamily="18" charset="0"/>
                <a:cs typeface="Times New Roman" pitchFamily="18" charset="0"/>
              </a:rPr>
              <a:t>opportunity </a:t>
            </a:r>
            <a:r>
              <a:rPr lang="en-US" b="1" dirty="0" smtClean="0">
                <a:latin typeface="Times New Roman" pitchFamily="18" charset="0"/>
                <a:cs typeface="Times New Roman" pitchFamily="18" charset="0"/>
              </a:rPr>
              <a:t>cost</a:t>
            </a:r>
            <a:endParaRPr lang="en-US" dirty="0">
              <a:latin typeface="Times New Roman" pitchFamily="18" charset="0"/>
              <a:cs typeface="Times New Roman" pitchFamily="18" charset="0"/>
            </a:endParaRPr>
          </a:p>
          <a:p>
            <a:pPr algn="just">
              <a:buFont typeface="Wingdings" pitchFamily="2" charset="2"/>
              <a:buChar char="v"/>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The opportunity cost of a commodity means the amount of a next best alternative that must be sacrificed in order to obtain one more unit of the </a:t>
            </a:r>
            <a:r>
              <a:rPr lang="en-US" dirty="0" smtClean="0">
                <a:latin typeface="Times New Roman" pitchFamily="18" charset="0"/>
                <a:cs typeface="Times New Roman" pitchFamily="18" charset="0"/>
              </a:rPr>
              <a:t>commodity</a:t>
            </a:r>
          </a:p>
          <a:p>
            <a:pPr algn="just">
              <a:buFont typeface="Wingdings" pitchFamily="2" charset="2"/>
              <a:buChar char="v"/>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The production possibilities frontier shows the opportunity cost of one good as measured in terms of the other </a:t>
            </a:r>
            <a:r>
              <a:rPr lang="en-US" dirty="0" smtClean="0">
                <a:latin typeface="Times New Roman" pitchFamily="18" charset="0"/>
                <a:cs typeface="Times New Roman" pitchFamily="18" charset="0"/>
              </a:rPr>
              <a:t>good</a:t>
            </a:r>
          </a:p>
          <a:p>
            <a:pPr algn="just">
              <a:buFont typeface="Wingdings" pitchFamily="2" charset="2"/>
              <a:buChar char="v"/>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When society reallocates some of the factors of production from the car industry to the computer industry, moving the economy from point A to point C, it gives up 100 cars to get 200 additional computers. In other words, when the economy is at point A, the opportunity cost of 200 computers is 100 </a:t>
            </a:r>
            <a:r>
              <a:rPr lang="en-US" dirty="0" smtClean="0">
                <a:latin typeface="Times New Roman" pitchFamily="18" charset="0"/>
                <a:cs typeface="Times New Roman" pitchFamily="18" charset="0"/>
              </a:rPr>
              <a:t>cars</a:t>
            </a:r>
          </a:p>
          <a:p>
            <a:pPr>
              <a:buNone/>
            </a:pP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ADE3274B-0110-4FFA-B2A7-EAFA3C6F0A75}"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Cont…</a:t>
            </a:r>
            <a:endParaRPr lang="en-US" dirty="0"/>
          </a:p>
        </p:txBody>
      </p:sp>
      <p:sp>
        <p:nvSpPr>
          <p:cNvPr id="3" name="Content Placeholder 2"/>
          <p:cNvSpPr>
            <a:spLocks noGrp="1"/>
          </p:cNvSpPr>
          <p:nvPr>
            <p:ph idx="1"/>
          </p:nvPr>
        </p:nvSpPr>
        <p:spPr/>
        <p:txBody>
          <a:bodyPr>
            <a:normAutofit/>
          </a:bodyPr>
          <a:lstStyle/>
          <a:p>
            <a:pPr>
              <a:spcBef>
                <a:spcPts val="0"/>
              </a:spcBef>
              <a:buNone/>
            </a:pPr>
            <a:r>
              <a:rPr lang="en-US" dirty="0" smtClean="0">
                <a:latin typeface="Times New Roman" pitchFamily="18" charset="0"/>
                <a:cs typeface="Times New Roman" pitchFamily="18" charset="0"/>
              </a:rPr>
              <a:t>Opportunity </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t>
            </a:r>
            <a:r>
              <a:rPr lang="en-US" u="sng" dirty="0">
                <a:latin typeface="Times New Roman" pitchFamily="18" charset="0"/>
                <a:cs typeface="Times New Roman" pitchFamily="18" charset="0"/>
              </a:rPr>
              <a:t>T</a:t>
            </a:r>
            <a:r>
              <a:rPr lang="en-US" u="sng" dirty="0" smtClean="0">
                <a:latin typeface="Times New Roman" pitchFamily="18" charset="0"/>
                <a:cs typeface="Times New Roman" pitchFamily="18" charset="0"/>
              </a:rPr>
              <a:t>he amount of the good scarified</a:t>
            </a:r>
          </a:p>
          <a:p>
            <a:pPr marL="182880" indent="-182880">
              <a:spcBef>
                <a:spcPts val="0"/>
              </a:spcBef>
              <a:buNone/>
            </a:pPr>
            <a:r>
              <a:rPr lang="en-US" dirty="0" smtClean="0"/>
              <a:t>                           </a:t>
            </a:r>
            <a:r>
              <a:rPr lang="en-US" dirty="0">
                <a:latin typeface="Times New Roman" pitchFamily="18" charset="0"/>
                <a:cs typeface="Times New Roman" pitchFamily="18" charset="0"/>
              </a:rPr>
              <a:t>T</a:t>
            </a:r>
            <a:r>
              <a:rPr lang="en-US" dirty="0" smtClean="0">
                <a:latin typeface="Times New Roman" pitchFamily="18" charset="0"/>
                <a:cs typeface="Times New Roman" pitchFamily="18" charset="0"/>
              </a:rPr>
              <a:t>he amount of the good gained </a:t>
            </a:r>
          </a:p>
          <a:p>
            <a:pPr>
              <a:buFont typeface="Wingdings" pitchFamily="2" charset="2"/>
              <a:buChar char="Ø"/>
            </a:pPr>
            <a:r>
              <a:rPr lang="en-US" b="1" i="1" dirty="0" smtClean="0">
                <a:latin typeface="Times New Roman" pitchFamily="18" charset="0"/>
                <a:cs typeface="Times New Roman" pitchFamily="18" charset="0"/>
              </a:rPr>
              <a:t>Law of Increasing Opportunity Cost </a:t>
            </a:r>
            <a:r>
              <a:rPr lang="en-US" dirty="0" smtClean="0">
                <a:latin typeface="Times New Roman" pitchFamily="18" charset="0"/>
                <a:cs typeface="Times New Roman" pitchFamily="18" charset="0"/>
              </a:rPr>
              <a:t>– For each additional unit of a good produced  the opportunity cost  increases. Why?</a:t>
            </a:r>
          </a:p>
          <a:p>
            <a:pPr>
              <a:buFont typeface="Wingdings" pitchFamily="2" charset="2"/>
              <a:buChar char="Ø"/>
            </a:pPr>
            <a:r>
              <a:rPr lang="en-US" dirty="0" smtClean="0">
                <a:latin typeface="Times New Roman" pitchFamily="18" charset="0"/>
                <a:cs typeface="Times New Roman" pitchFamily="18" charset="0"/>
              </a:rPr>
              <a:t>  Because the most efficient use of the resource in production of a good is used first.</a:t>
            </a:r>
          </a:p>
          <a:p>
            <a:pPr marL="182880" indent="-182880">
              <a:buNone/>
            </a:pPr>
            <a:endParaRPr lang="en-US" dirty="0" smtClean="0">
              <a:latin typeface="Times New Roman" pitchFamily="18" charset="0"/>
              <a:cs typeface="Times New Roman" pitchFamily="18" charset="0"/>
            </a:endParaRPr>
          </a:p>
          <a:p>
            <a:pPr marL="182880" indent="-182880">
              <a:buNone/>
            </a:pP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ADE3274B-0110-4FFA-B2A7-EAFA3C6F0A75}"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 </a:t>
            </a:r>
            <a:endParaRPr lang="en-US" dirty="0"/>
          </a:p>
        </p:txBody>
      </p:sp>
      <p:sp>
        <p:nvSpPr>
          <p:cNvPr id="3" name="Content Placeholder 2"/>
          <p:cNvSpPr>
            <a:spLocks noGrp="1"/>
          </p:cNvSpPr>
          <p:nvPr>
            <p:ph idx="1"/>
          </p:nvPr>
        </p:nvSpPr>
        <p:spPr/>
        <p:txBody>
          <a:bodyPr>
            <a:noAutofit/>
          </a:bodyPr>
          <a:lstStyle/>
          <a:p>
            <a:r>
              <a:rPr lang="en-US" sz="2400" b="1" i="1" dirty="0" smtClean="0">
                <a:latin typeface="Times New Roman" pitchFamily="18" charset="0"/>
                <a:cs typeface="Times New Roman" pitchFamily="18" charset="0"/>
              </a:rPr>
              <a:t>Is there any mechanisms to produce outside the production possibility frontier?   Or contraction ?</a:t>
            </a:r>
          </a:p>
          <a:p>
            <a:r>
              <a:rPr lang="en-US" sz="2400" dirty="0" smtClean="0">
                <a:latin typeface="Times New Roman" pitchFamily="18" charset="0"/>
                <a:cs typeface="Times New Roman" pitchFamily="18" charset="0"/>
              </a:rPr>
              <a:t>Economic Growth (Causes):</a:t>
            </a:r>
          </a:p>
          <a:p>
            <a:pPr>
              <a:buNone/>
            </a:pPr>
            <a:r>
              <a:rPr lang="en-US" sz="2400" dirty="0" smtClean="0">
                <a:latin typeface="Times New Roman" pitchFamily="18" charset="0"/>
                <a:cs typeface="Times New Roman" pitchFamily="18" charset="0"/>
              </a:rPr>
              <a:t>1. Capital accumulation (human, capital goods)</a:t>
            </a:r>
          </a:p>
          <a:p>
            <a:pPr>
              <a:buNone/>
            </a:pPr>
            <a:r>
              <a:rPr lang="en-US" sz="2400" dirty="0" smtClean="0">
                <a:latin typeface="Times New Roman" pitchFamily="18" charset="0"/>
                <a:cs typeface="Times New Roman" pitchFamily="18" charset="0"/>
              </a:rPr>
              <a:t>2. Technological progress (change, ideas)</a:t>
            </a:r>
          </a:p>
          <a:p>
            <a:r>
              <a:rPr lang="en-US" sz="2400" dirty="0" smtClean="0">
                <a:latin typeface="Times New Roman" pitchFamily="18" charset="0"/>
                <a:cs typeface="Times New Roman" pitchFamily="18" charset="0"/>
              </a:rPr>
              <a:t>Contraction of PPF (Causes):</a:t>
            </a:r>
          </a:p>
          <a:p>
            <a:pPr>
              <a:buNone/>
            </a:pPr>
            <a:r>
              <a:rPr lang="en-US" sz="2400" dirty="0" smtClean="0">
                <a:latin typeface="Times New Roman" pitchFamily="18" charset="0"/>
                <a:cs typeface="Times New Roman" pitchFamily="18" charset="0"/>
              </a:rPr>
              <a:t>1. Droughts</a:t>
            </a:r>
          </a:p>
          <a:p>
            <a:pPr>
              <a:buNone/>
            </a:pPr>
            <a:r>
              <a:rPr lang="en-US" sz="2400" dirty="0" smtClean="0">
                <a:latin typeface="Times New Roman" pitchFamily="18" charset="0"/>
                <a:cs typeface="Times New Roman" pitchFamily="18" charset="0"/>
              </a:rPr>
              <a:t>2. Floods</a:t>
            </a:r>
          </a:p>
          <a:p>
            <a:pPr>
              <a:buNone/>
            </a:pPr>
            <a:r>
              <a:rPr lang="en-US" sz="2400" dirty="0" smtClean="0">
                <a:latin typeface="Times New Roman" pitchFamily="18" charset="0"/>
                <a:cs typeface="Times New Roman" pitchFamily="18" charset="0"/>
              </a:rPr>
              <a:t>3. Earthquakes</a:t>
            </a:r>
            <a:endParaRPr lang="en-US" sz="24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ADE3274B-0110-4FFA-B2A7-EAFA3C6F0A75}"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 </a:t>
            </a:r>
            <a:endParaRPr lang="en-US" dirty="0"/>
          </a:p>
        </p:txBody>
      </p:sp>
      <p:sp>
        <p:nvSpPr>
          <p:cNvPr id="3" name="Content Placeholder 2"/>
          <p:cNvSpPr>
            <a:spLocks noGrp="1"/>
          </p:cNvSpPr>
          <p:nvPr>
            <p:ph idx="1"/>
          </p:nvPr>
        </p:nvSpPr>
        <p:spPr/>
        <p:txBody>
          <a:bodyPr>
            <a:normAutofit/>
          </a:bodyPr>
          <a:lstStyle/>
          <a:p>
            <a:pPr marL="182880" indent="-182880">
              <a:buFont typeface="Wingdings" pitchFamily="2" charset="2"/>
              <a:buChar char="v"/>
            </a:pPr>
            <a:r>
              <a:rPr lang="en-US" dirty="0" smtClean="0">
                <a:latin typeface="Times New Roman" pitchFamily="18" charset="0"/>
                <a:cs typeface="Times New Roman" pitchFamily="18" charset="0"/>
              </a:rPr>
              <a:t>For example, if a technological advance in the computer industry raises the number of computers that a worker can produce per week, the economy can make more computers for any given number of cars. These can be presented graphically as follows;</a:t>
            </a:r>
          </a:p>
          <a:p>
            <a:endParaRPr lang="en-US" dirty="0"/>
          </a:p>
        </p:txBody>
      </p:sp>
      <p:sp>
        <p:nvSpPr>
          <p:cNvPr id="6" name="Slide Number Placeholder 5"/>
          <p:cNvSpPr>
            <a:spLocks noGrp="1"/>
          </p:cNvSpPr>
          <p:nvPr>
            <p:ph type="sldNum" sz="quarter" idx="12"/>
          </p:nvPr>
        </p:nvSpPr>
        <p:spPr/>
        <p:txBody>
          <a:bodyPr/>
          <a:lstStyle/>
          <a:p>
            <a:fld id="{ADE3274B-0110-4FFA-B2A7-EAFA3C6F0A75}"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Cont…</a:t>
            </a:r>
            <a:endParaRPr lang="en-US" dirty="0"/>
          </a:p>
        </p:txBody>
      </p:sp>
      <p:sp>
        <p:nvSpPr>
          <p:cNvPr id="3" name="Content Placeholder 2"/>
          <p:cNvSpPr>
            <a:spLocks noGrp="1"/>
          </p:cNvSpPr>
          <p:nvPr>
            <p:ph idx="1"/>
          </p:nvPr>
        </p:nvSpPr>
        <p:spPr/>
        <p:txBody>
          <a:bodyPr>
            <a:normAutofit/>
          </a:bodyPr>
          <a:lstStyle/>
          <a:p>
            <a:pPr>
              <a:buNone/>
            </a:pPr>
            <a:r>
              <a:rPr lang="en-US" sz="1800" b="1" dirty="0" smtClean="0">
                <a:latin typeface="Times New Roman" pitchFamily="18" charset="0"/>
                <a:cs typeface="Times New Roman" pitchFamily="18" charset="0"/>
              </a:rPr>
              <a:t>Figure</a:t>
            </a:r>
            <a:r>
              <a:rPr lang="en-US" sz="2800" b="1" dirty="0" smtClean="0"/>
              <a:t> </a:t>
            </a:r>
            <a:r>
              <a:rPr lang="en-US" sz="2000" b="1" dirty="0" smtClean="0">
                <a:latin typeface="Times New Roman" pitchFamily="18" charset="0"/>
                <a:cs typeface="Times New Roman" pitchFamily="18" charset="0"/>
              </a:rPr>
              <a:t>2</a:t>
            </a:r>
          </a:p>
          <a:p>
            <a:pPr>
              <a:buNone/>
            </a:pPr>
            <a:endParaRPr lang="en-US" sz="2000" b="1" dirty="0">
              <a:latin typeface="Times New Roman" pitchFamily="18" charset="0"/>
              <a:cs typeface="Times New Roman" pitchFamily="18" charset="0"/>
            </a:endParaRPr>
          </a:p>
        </p:txBody>
      </p:sp>
      <p:pic>
        <p:nvPicPr>
          <p:cNvPr id="4" name="Content Placeholder 3"/>
          <p:cNvPicPr>
            <a:picLocks/>
          </p:cNvPicPr>
          <p:nvPr/>
        </p:nvPicPr>
        <p:blipFill>
          <a:blip r:embed="rId2" cstate="print"/>
          <a:srcRect/>
          <a:stretch>
            <a:fillRect/>
          </a:stretch>
        </p:blipFill>
        <p:spPr bwMode="auto">
          <a:xfrm>
            <a:off x="2133600" y="1676400"/>
            <a:ext cx="5410200" cy="388620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ADE3274B-0110-4FFA-B2A7-EAFA3C6F0A75}"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Cont…</a:t>
            </a: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dirty="0">
                <a:latin typeface="Times New Roman" pitchFamily="18" charset="0"/>
                <a:cs typeface="Times New Roman" pitchFamily="18" charset="0"/>
              </a:rPr>
              <a:t>As a result, the production possibilities frontier shifts outward, as in Figure </a:t>
            </a:r>
            <a:r>
              <a:rPr lang="en-US" dirty="0" smtClean="0">
                <a:latin typeface="Times New Roman" pitchFamily="18" charset="0"/>
                <a:cs typeface="Times New Roman" pitchFamily="18" charset="0"/>
              </a:rPr>
              <a:t>2. </a:t>
            </a:r>
          </a:p>
          <a:p>
            <a:pPr>
              <a:buFont typeface="Wingdings" pitchFamily="2" charset="2"/>
              <a:buChar char="v"/>
            </a:pPr>
            <a:r>
              <a:rPr lang="en-US" dirty="0" smtClean="0">
                <a:latin typeface="Times New Roman" pitchFamily="18" charset="0"/>
                <a:cs typeface="Times New Roman" pitchFamily="18" charset="0"/>
              </a:rPr>
              <a:t>Because </a:t>
            </a:r>
            <a:r>
              <a:rPr lang="en-US" dirty="0">
                <a:latin typeface="Times New Roman" pitchFamily="18" charset="0"/>
                <a:cs typeface="Times New Roman" pitchFamily="18" charset="0"/>
              </a:rPr>
              <a:t>of this economic growth, society might move production from point A to point E, enjoying more computers and more cars.</a:t>
            </a:r>
          </a:p>
          <a:p>
            <a:pPr>
              <a:buNone/>
            </a:pPr>
            <a:endParaRPr lang="en-US" dirty="0"/>
          </a:p>
        </p:txBody>
      </p:sp>
      <p:sp>
        <p:nvSpPr>
          <p:cNvPr id="6" name="Slide Number Placeholder 5"/>
          <p:cNvSpPr>
            <a:spLocks noGrp="1"/>
          </p:cNvSpPr>
          <p:nvPr>
            <p:ph type="sldNum" sz="quarter" idx="12"/>
          </p:nvPr>
        </p:nvSpPr>
        <p:spPr/>
        <p:txBody>
          <a:bodyPr/>
          <a:lstStyle/>
          <a:p>
            <a:fld id="{ADE3274B-0110-4FFA-B2A7-EAFA3C6F0A75}"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Cont…</a:t>
            </a: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dirty="0" smtClean="0">
                <a:latin typeface="Times New Roman" pitchFamily="18" charset="0"/>
                <a:cs typeface="Times New Roman" pitchFamily="18" charset="0"/>
              </a:rPr>
              <a:t>A change in technology can symmetrical or asymmetrical</a:t>
            </a:r>
          </a:p>
          <a:p>
            <a:pPr>
              <a:buFont typeface="Wingdings" pitchFamily="2" charset="2"/>
              <a:buChar char="ü"/>
            </a:pPr>
            <a:r>
              <a:rPr lang="en-US" dirty="0" smtClean="0">
                <a:latin typeface="Times New Roman" pitchFamily="18" charset="0"/>
                <a:cs typeface="Times New Roman" pitchFamily="18" charset="0"/>
              </a:rPr>
              <a:t>If the change is in one sector =&gt;Asymmetrical</a:t>
            </a:r>
          </a:p>
          <a:p>
            <a:pPr>
              <a:buFont typeface="Wingdings" pitchFamily="2" charset="2"/>
              <a:buChar char="ü"/>
            </a:pPr>
            <a:r>
              <a:rPr lang="en-US" dirty="0" smtClean="0">
                <a:latin typeface="Times New Roman" pitchFamily="18" charset="0"/>
                <a:cs typeface="Times New Roman" pitchFamily="18" charset="0"/>
              </a:rPr>
              <a:t>If the change is in both sectors =&gt;symmetrical</a:t>
            </a:r>
          </a:p>
          <a:p>
            <a:pPr>
              <a:buNone/>
            </a:pP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ADE3274B-0110-4FFA-B2A7-EAFA3C6F0A75}"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1.3.The Basic Economic Questions and Alternative Economic systems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pPr>
              <a:buNone/>
            </a:pPr>
            <a:r>
              <a:rPr lang="en-US" dirty="0">
                <a:latin typeface="Times New Roman" pitchFamily="18" charset="0"/>
                <a:cs typeface="Times New Roman" pitchFamily="18" charset="0"/>
              </a:rPr>
              <a:t>There are three basic economic problems that any economic unit needs to answer</a:t>
            </a:r>
            <a:r>
              <a:rPr lang="en-US" dirty="0" smtClean="0">
                <a:latin typeface="Times New Roman" pitchFamily="18" charset="0"/>
                <a:cs typeface="Times New Roman" pitchFamily="18" charset="0"/>
              </a:rPr>
              <a:t>:</a:t>
            </a:r>
          </a:p>
          <a:p>
            <a:pPr marL="514350" indent="-514350">
              <a:buAutoNum type="alphaLcPeriod"/>
            </a:pPr>
            <a:r>
              <a:rPr lang="en-US" b="1" i="1" dirty="0" smtClean="0">
                <a:latin typeface="Times New Roman" pitchFamily="18" charset="0"/>
                <a:cs typeface="Times New Roman" pitchFamily="18" charset="0"/>
              </a:rPr>
              <a:t>What </a:t>
            </a:r>
            <a:r>
              <a:rPr lang="en-US" b="1" i="1" dirty="0">
                <a:latin typeface="Times New Roman" pitchFamily="18" charset="0"/>
                <a:cs typeface="Times New Roman" pitchFamily="18" charset="0"/>
              </a:rPr>
              <a:t>to produce</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Types and amounts of commodities to be produced</a:t>
            </a:r>
          </a:p>
          <a:p>
            <a:pPr marL="514350" indent="-514350">
              <a:buAutoNum type="alphaLcPeriod"/>
            </a:pPr>
            <a:r>
              <a:rPr lang="en-US" b="1" i="1" dirty="0">
                <a:latin typeface="Times New Roman" pitchFamily="18" charset="0"/>
                <a:cs typeface="Times New Roman" pitchFamily="18" charset="0"/>
              </a:rPr>
              <a:t>How to produce</a:t>
            </a:r>
            <a:r>
              <a:rPr lang="en-US" dirty="0">
                <a:latin typeface="Times New Roman" pitchFamily="18" charset="0"/>
                <a:cs typeface="Times New Roman" pitchFamily="18" charset="0"/>
              </a:rPr>
              <a:t>: the answer to this question may help determine what production method or technique to use and what input to use. For instance the decision may be about identifying the best combinations of inputs or raw materials</a:t>
            </a:r>
            <a:endParaRPr lang="en-US" dirty="0" smtClean="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a:p>
            <a:pPr>
              <a:buNone/>
            </a:pPr>
            <a:endParaRPr lang="en-US" dirty="0"/>
          </a:p>
        </p:txBody>
      </p:sp>
      <p:sp>
        <p:nvSpPr>
          <p:cNvPr id="6" name="Slide Number Placeholder 5"/>
          <p:cNvSpPr>
            <a:spLocks noGrp="1"/>
          </p:cNvSpPr>
          <p:nvPr>
            <p:ph type="sldNum" sz="quarter" idx="12"/>
          </p:nvPr>
        </p:nvSpPr>
        <p:spPr/>
        <p:txBody>
          <a:bodyPr/>
          <a:lstStyle/>
          <a:p>
            <a:fld id="{ADE3274B-0110-4FFA-B2A7-EAFA3C6F0A75}"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Cont…</a:t>
            </a:r>
            <a:endParaRPr lang="en-US" dirty="0"/>
          </a:p>
        </p:txBody>
      </p:sp>
      <p:sp>
        <p:nvSpPr>
          <p:cNvPr id="3" name="Content Placeholder 2"/>
          <p:cNvSpPr>
            <a:spLocks noGrp="1"/>
          </p:cNvSpPr>
          <p:nvPr>
            <p:ph idx="1"/>
          </p:nvPr>
        </p:nvSpPr>
        <p:spPr/>
        <p:txBody>
          <a:bodyPr/>
          <a:lstStyle/>
          <a:p>
            <a:pPr>
              <a:buNone/>
            </a:pPr>
            <a:r>
              <a:rPr lang="en-US" b="1" i="1" dirty="0" smtClean="0">
                <a:latin typeface="Times New Roman" pitchFamily="18" charset="0"/>
                <a:cs typeface="Times New Roman" pitchFamily="18" charset="0"/>
              </a:rPr>
              <a:t>C.For </a:t>
            </a:r>
            <a:r>
              <a:rPr lang="en-US" b="1" i="1" dirty="0">
                <a:latin typeface="Times New Roman" pitchFamily="18" charset="0"/>
                <a:cs typeface="Times New Roman" pitchFamily="18" charset="0"/>
              </a:rPr>
              <a:t>whom to produce</a:t>
            </a:r>
            <a:r>
              <a:rPr lang="en-US" dirty="0">
                <a:latin typeface="Times New Roman" pitchFamily="18" charset="0"/>
                <a:cs typeface="Times New Roman" pitchFamily="18" charset="0"/>
              </a:rPr>
              <a:t>: This question helps us to </a:t>
            </a:r>
            <a:r>
              <a:rPr lang="en-US" dirty="0" smtClean="0">
                <a:latin typeface="Times New Roman" pitchFamily="18" charset="0"/>
                <a:cs typeface="Times New Roman" pitchFamily="18" charset="0"/>
              </a:rPr>
              <a:t>identify </a:t>
            </a:r>
            <a:r>
              <a:rPr lang="en-US" dirty="0">
                <a:latin typeface="Times New Roman" pitchFamily="18" charset="0"/>
                <a:cs typeface="Times New Roman" pitchFamily="18" charset="0"/>
              </a:rPr>
              <a:t>potential </a:t>
            </a:r>
            <a:r>
              <a:rPr lang="en-US" dirty="0" smtClean="0">
                <a:latin typeface="Times New Roman" pitchFamily="18" charset="0"/>
                <a:cs typeface="Times New Roman" pitchFamily="18" charset="0"/>
              </a:rPr>
              <a:t>customers</a:t>
            </a:r>
          </a:p>
          <a:p>
            <a:pPr>
              <a:buNone/>
            </a:pP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ADE3274B-0110-4FFA-B2A7-EAFA3C6F0A75}"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Alternative Economic systems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a:buNone/>
            </a:pPr>
            <a:r>
              <a:rPr lang="en-US" b="1" i="1" dirty="0" smtClean="0">
                <a:latin typeface="Times New Roman" pitchFamily="18" charset="0"/>
                <a:cs typeface="Times New Roman" pitchFamily="18" charset="0"/>
              </a:rPr>
              <a:t>Economic system</a:t>
            </a:r>
          </a:p>
          <a:p>
            <a:pPr>
              <a:buFont typeface="Wingdings" pitchFamily="2" charset="2"/>
              <a:buChar char="ü"/>
            </a:pPr>
            <a:r>
              <a:rPr lang="en-US" dirty="0" smtClean="0">
                <a:latin typeface="Times New Roman" pitchFamily="18" charset="0"/>
                <a:cs typeface="Times New Roman" pitchFamily="18" charset="0"/>
              </a:rPr>
              <a:t>Is a set of organizational and institutional arrangements</a:t>
            </a:r>
          </a:p>
          <a:p>
            <a:pPr>
              <a:buFont typeface="Wingdings" pitchFamily="2" charset="2"/>
              <a:buChar char="ü"/>
            </a:pPr>
            <a:r>
              <a:rPr lang="en-US" dirty="0" smtClean="0">
                <a:latin typeface="Times New Roman" pitchFamily="18" charset="0"/>
                <a:cs typeface="Times New Roman" pitchFamily="18" charset="0"/>
              </a:rPr>
              <a:t>Established to answer the basic economic questions</a:t>
            </a:r>
          </a:p>
          <a:p>
            <a:pPr>
              <a:buFont typeface="Wingdings" pitchFamily="2" charset="2"/>
              <a:buChar char="ü"/>
            </a:pPr>
            <a:r>
              <a:rPr lang="en-US" dirty="0" smtClean="0">
                <a:latin typeface="Times New Roman" pitchFamily="18" charset="0"/>
                <a:cs typeface="Times New Roman" pitchFamily="18" charset="0"/>
              </a:rPr>
              <a:t>There are three types of economic systems</a:t>
            </a:r>
          </a:p>
          <a:p>
            <a:pPr marL="514350" indent="-514350">
              <a:buAutoNum type="alphaLcPeriod"/>
            </a:pPr>
            <a:r>
              <a:rPr lang="en-US" smtClean="0">
                <a:latin typeface="Times New Roman" pitchFamily="18" charset="0"/>
                <a:cs typeface="Times New Roman" pitchFamily="18" charset="0"/>
              </a:rPr>
              <a:t>Market economy</a:t>
            </a:r>
            <a:endParaRPr lang="en-US" dirty="0" smtClean="0">
              <a:latin typeface="Times New Roman" pitchFamily="18" charset="0"/>
              <a:cs typeface="Times New Roman" pitchFamily="18" charset="0"/>
            </a:endParaRPr>
          </a:p>
          <a:p>
            <a:pPr marL="514350" indent="-514350">
              <a:buAutoNum type="alphaLcPeriod"/>
            </a:pPr>
            <a:r>
              <a:rPr lang="en-US" dirty="0" smtClean="0">
                <a:latin typeface="Times New Roman" pitchFamily="18" charset="0"/>
                <a:cs typeface="Times New Roman" pitchFamily="18" charset="0"/>
              </a:rPr>
              <a:t>Command economy</a:t>
            </a:r>
          </a:p>
          <a:p>
            <a:pPr marL="514350" indent="-514350">
              <a:buAutoNum type="alphaLcPeriod"/>
            </a:pPr>
            <a:r>
              <a:rPr lang="en-US" dirty="0" smtClean="0">
                <a:latin typeface="Times New Roman" pitchFamily="18" charset="0"/>
                <a:cs typeface="Times New Roman" pitchFamily="18" charset="0"/>
              </a:rPr>
              <a:t>Mixed economy</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ADE3274B-0110-4FFA-B2A7-EAFA3C6F0A75}"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lnSpcReduction="10000"/>
          </a:bodyPr>
          <a:lstStyle/>
          <a:p>
            <a:pPr algn="just">
              <a:buFont typeface="Wingdings" pitchFamily="2" charset="2"/>
              <a:buChar char="v"/>
            </a:pPr>
            <a:r>
              <a:rPr lang="en-US" b="1" i="1" dirty="0">
                <a:latin typeface="Times New Roman" pitchFamily="18" charset="0"/>
                <a:cs typeface="Times New Roman" pitchFamily="18" charset="0"/>
              </a:rPr>
              <a:t>By society’s material wants </a:t>
            </a:r>
            <a:r>
              <a:rPr lang="en-US" dirty="0">
                <a:latin typeface="Times New Roman" pitchFamily="18" charset="0"/>
                <a:cs typeface="Times New Roman" pitchFamily="18" charset="0"/>
              </a:rPr>
              <a:t>we refer to the desire of consumers, business (firms), and government to get those things that help them realize their respective goals</a:t>
            </a:r>
            <a:r>
              <a:rPr lang="en-US" dirty="0" smtClean="0">
                <a:latin typeface="Times New Roman" pitchFamily="18" charset="0"/>
                <a:cs typeface="Times New Roman" pitchFamily="18" charset="0"/>
              </a:rPr>
              <a:t>.</a:t>
            </a:r>
          </a:p>
          <a:p>
            <a:pPr algn="just">
              <a:buFont typeface="Wingdings" pitchFamily="2" charset="2"/>
              <a:buChar char="v"/>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The goal of the consumer is to get </a:t>
            </a:r>
            <a:r>
              <a:rPr lang="en-US" b="1" i="1" dirty="0">
                <a:latin typeface="Times New Roman" pitchFamily="18" charset="0"/>
                <a:cs typeface="Times New Roman" pitchFamily="18" charset="0"/>
              </a:rPr>
              <a:t>maximum satisfaction</a:t>
            </a:r>
            <a:r>
              <a:rPr lang="en-US" dirty="0">
                <a:latin typeface="Times New Roman" pitchFamily="18" charset="0"/>
                <a:cs typeface="Times New Roman" pitchFamily="18" charset="0"/>
              </a:rPr>
              <a:t>, the goal of the business is to produce goods and services for </a:t>
            </a:r>
            <a:r>
              <a:rPr lang="en-US" b="1" i="1" dirty="0">
                <a:latin typeface="Times New Roman" pitchFamily="18" charset="0"/>
                <a:cs typeface="Times New Roman" pitchFamily="18" charset="0"/>
              </a:rPr>
              <a:t>profit</a:t>
            </a:r>
            <a:r>
              <a:rPr lang="en-US" dirty="0">
                <a:latin typeface="Times New Roman" pitchFamily="18" charset="0"/>
                <a:cs typeface="Times New Roman" pitchFamily="18" charset="0"/>
              </a:rPr>
              <a:t> and the goal of the government is to satisfy the </a:t>
            </a:r>
            <a:r>
              <a:rPr lang="en-US" b="1" i="1" dirty="0">
                <a:latin typeface="Times New Roman" pitchFamily="18" charset="0"/>
                <a:cs typeface="Times New Roman" pitchFamily="18" charset="0"/>
              </a:rPr>
              <a:t>collective wants of its citizens</a:t>
            </a:r>
            <a:r>
              <a:rPr lang="en-US" dirty="0">
                <a:latin typeface="Times New Roman" pitchFamily="18" charset="0"/>
                <a:cs typeface="Times New Roman" pitchFamily="18" charset="0"/>
              </a:rPr>
              <a:t>.</a:t>
            </a:r>
          </a:p>
          <a:p>
            <a:endParaRPr lang="en-US" dirty="0"/>
          </a:p>
        </p:txBody>
      </p:sp>
      <p:sp>
        <p:nvSpPr>
          <p:cNvPr id="6" name="Slide Number Placeholder 5"/>
          <p:cNvSpPr>
            <a:spLocks noGrp="1"/>
          </p:cNvSpPr>
          <p:nvPr>
            <p:ph type="sldNum" sz="quarter" idx="12"/>
          </p:nvPr>
        </p:nvSpPr>
        <p:spPr/>
        <p:txBody>
          <a:bodyPr/>
          <a:lstStyle/>
          <a:p>
            <a:fld id="{ADE3274B-0110-4FFA-B2A7-EAFA3C6F0A75}"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 Market Economy </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v"/>
            </a:pPr>
            <a:r>
              <a:rPr lang="en-US" dirty="0" smtClean="0">
                <a:latin typeface="Times New Roman" pitchFamily="18" charset="0"/>
                <a:cs typeface="Times New Roman" pitchFamily="18" charset="0"/>
              </a:rPr>
              <a:t>The private ownership of resources and the use of markets </a:t>
            </a:r>
            <a:r>
              <a:rPr lang="en-US" dirty="0">
                <a:latin typeface="Times New Roman" pitchFamily="18" charset="0"/>
                <a:cs typeface="Times New Roman" pitchFamily="18" charset="0"/>
              </a:rPr>
              <a:t>and prices to coordinate and direct economic activity characterize the market </a:t>
            </a:r>
            <a:r>
              <a:rPr lang="en-US" dirty="0" smtClean="0">
                <a:latin typeface="Times New Roman" pitchFamily="18" charset="0"/>
                <a:cs typeface="Times New Roman" pitchFamily="18" charset="0"/>
              </a:rPr>
              <a:t>system</a:t>
            </a:r>
            <a:r>
              <a:rPr lang="en-US" dirty="0">
                <a:latin typeface="Times New Roman" pitchFamily="18" charset="0"/>
                <a:cs typeface="Times New Roman" pitchFamily="18" charset="0"/>
              </a:rPr>
              <a:t>, or capitalism</a:t>
            </a:r>
            <a:r>
              <a:rPr lang="en-US" dirty="0" smtClean="0">
                <a:latin typeface="Times New Roman" pitchFamily="18" charset="0"/>
                <a:cs typeface="Times New Roman" pitchFamily="18" charset="0"/>
              </a:rPr>
              <a:t>.</a:t>
            </a:r>
          </a:p>
          <a:p>
            <a:pPr>
              <a:buFont typeface="Wingdings" pitchFamily="2" charset="2"/>
              <a:buChar char="v"/>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In </a:t>
            </a:r>
            <a:r>
              <a:rPr lang="en-US" dirty="0" smtClean="0">
                <a:latin typeface="Times New Roman" pitchFamily="18" charset="0"/>
                <a:cs typeface="Times New Roman" pitchFamily="18" charset="0"/>
              </a:rPr>
              <a:t>this system </a:t>
            </a:r>
            <a:r>
              <a:rPr lang="en-US" dirty="0">
                <a:latin typeface="Times New Roman" pitchFamily="18" charset="0"/>
                <a:cs typeface="Times New Roman" pitchFamily="18" charset="0"/>
              </a:rPr>
              <a:t>each </a:t>
            </a:r>
            <a:r>
              <a:rPr lang="en-US" dirty="0" smtClean="0">
                <a:latin typeface="Times New Roman" pitchFamily="18" charset="0"/>
                <a:cs typeface="Times New Roman" pitchFamily="18" charset="0"/>
              </a:rPr>
              <a:t>participant </a:t>
            </a:r>
            <a:r>
              <a:rPr lang="en-US" dirty="0">
                <a:latin typeface="Times New Roman" pitchFamily="18" charset="0"/>
                <a:cs typeface="Times New Roman" pitchFamily="18" charset="0"/>
              </a:rPr>
              <a:t>acts in his or her own self-interest; each individual or business seeks to maximize its satisfaction or profit through its own decisions regarding consumption or production</a:t>
            </a:r>
          </a:p>
        </p:txBody>
      </p:sp>
      <p:sp>
        <p:nvSpPr>
          <p:cNvPr id="6" name="Slide Number Placeholder 5"/>
          <p:cNvSpPr>
            <a:spLocks noGrp="1"/>
          </p:cNvSpPr>
          <p:nvPr>
            <p:ph type="sldNum" sz="quarter" idx="12"/>
          </p:nvPr>
        </p:nvSpPr>
        <p:spPr/>
        <p:txBody>
          <a:bodyPr/>
          <a:lstStyle/>
          <a:p>
            <a:fld id="{ADE3274B-0110-4FFA-B2A7-EAFA3C6F0A75}"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Cont…</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v"/>
            </a:pPr>
            <a:r>
              <a:rPr lang="en-US" dirty="0">
                <a:latin typeface="Times New Roman" pitchFamily="18" charset="0"/>
                <a:cs typeface="Times New Roman" pitchFamily="18" charset="0"/>
              </a:rPr>
              <a:t>The system allows for the private ownership of capital, communicates through prices, and coordinates economic activity through </a:t>
            </a:r>
            <a:r>
              <a:rPr lang="en-US" dirty="0" smtClean="0">
                <a:latin typeface="Times New Roman" pitchFamily="18" charset="0"/>
                <a:cs typeface="Times New Roman" pitchFamily="18" charset="0"/>
              </a:rPr>
              <a:t>markets </a:t>
            </a:r>
            <a:endParaRPr lang="en-US" dirty="0">
              <a:latin typeface="Times New Roman" pitchFamily="18" charset="0"/>
              <a:cs typeface="Times New Roman" pitchFamily="18" charset="0"/>
            </a:endParaRPr>
          </a:p>
          <a:p>
            <a:pPr>
              <a:buFont typeface="Wingdings" pitchFamily="2" charset="2"/>
              <a:buChar char="v"/>
            </a:pPr>
            <a:r>
              <a:rPr lang="en-US" dirty="0" smtClean="0">
                <a:latin typeface="Times New Roman" pitchFamily="18" charset="0"/>
                <a:cs typeface="Times New Roman" pitchFamily="18" charset="0"/>
              </a:rPr>
              <a:t>Goods </a:t>
            </a:r>
            <a:r>
              <a:rPr lang="en-US" dirty="0">
                <a:latin typeface="Times New Roman" pitchFamily="18" charset="0"/>
                <a:cs typeface="Times New Roman" pitchFamily="18" charset="0"/>
              </a:rPr>
              <a:t>and services are produced and resources are supplied by whoever is willing and able to do </a:t>
            </a:r>
            <a:r>
              <a:rPr lang="en-US" dirty="0" smtClean="0">
                <a:latin typeface="Times New Roman" pitchFamily="18" charset="0"/>
                <a:cs typeface="Times New Roman" pitchFamily="18" charset="0"/>
              </a:rPr>
              <a:t>so</a:t>
            </a:r>
          </a:p>
          <a:p>
            <a:pPr>
              <a:buFont typeface="Wingdings" pitchFamily="2" charset="2"/>
              <a:buChar char="v"/>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result is competition among independently acting buyers and sellers of each product and </a:t>
            </a:r>
            <a:r>
              <a:rPr lang="en-US" dirty="0" smtClean="0">
                <a:latin typeface="Times New Roman" pitchFamily="18" charset="0"/>
                <a:cs typeface="Times New Roman" pitchFamily="18" charset="0"/>
              </a:rPr>
              <a:t>resource</a:t>
            </a:r>
            <a:endParaRPr lang="en-US" dirty="0">
              <a:latin typeface="Times New Roman" pitchFamily="18" charset="0"/>
              <a:cs typeface="Times New Roman" pitchFamily="18" charset="0"/>
            </a:endParaRPr>
          </a:p>
          <a:p>
            <a:endParaRPr lang="en-US" dirty="0"/>
          </a:p>
        </p:txBody>
      </p:sp>
      <p:sp>
        <p:nvSpPr>
          <p:cNvPr id="6" name="Slide Number Placeholder 5"/>
          <p:cNvSpPr>
            <a:spLocks noGrp="1"/>
          </p:cNvSpPr>
          <p:nvPr>
            <p:ph type="sldNum" sz="quarter" idx="12"/>
          </p:nvPr>
        </p:nvSpPr>
        <p:spPr/>
        <p:txBody>
          <a:bodyPr/>
          <a:lstStyle/>
          <a:p>
            <a:fld id="{ADE3274B-0110-4FFA-B2A7-EAFA3C6F0A75}"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Summary of Market economy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62500" lnSpcReduction="20000"/>
          </a:bodyPr>
          <a:lstStyle/>
          <a:p>
            <a:r>
              <a:rPr lang="en-US" dirty="0" smtClean="0"/>
              <a:t> </a:t>
            </a:r>
            <a:r>
              <a:rPr lang="en-US" sz="4500" b="1" dirty="0" smtClean="0">
                <a:latin typeface="Times New Roman" pitchFamily="18" charset="0"/>
                <a:cs typeface="Times New Roman" pitchFamily="18" charset="0"/>
              </a:rPr>
              <a:t>Producers</a:t>
            </a:r>
            <a:r>
              <a:rPr lang="en-US" sz="4500" dirty="0" smtClean="0">
                <a:latin typeface="Times New Roman" pitchFamily="18" charset="0"/>
                <a:cs typeface="Times New Roman" pitchFamily="18" charset="0"/>
              </a:rPr>
              <a:t> and </a:t>
            </a:r>
            <a:r>
              <a:rPr lang="en-US" sz="4500" b="1" dirty="0" smtClean="0">
                <a:latin typeface="Times New Roman" pitchFamily="18" charset="0"/>
                <a:cs typeface="Times New Roman" pitchFamily="18" charset="0"/>
              </a:rPr>
              <a:t>consumer</a:t>
            </a:r>
            <a:r>
              <a:rPr lang="en-US" sz="4500" dirty="0" smtClean="0">
                <a:latin typeface="Times New Roman" pitchFamily="18" charset="0"/>
                <a:cs typeface="Times New Roman" pitchFamily="18" charset="0"/>
              </a:rPr>
              <a:t> determine WHAT, HOW, and FOR WHOM to produce.</a:t>
            </a:r>
          </a:p>
          <a:p>
            <a:r>
              <a:rPr lang="en-US" sz="4500" b="1" i="1" dirty="0" smtClean="0">
                <a:latin typeface="Times New Roman" pitchFamily="18" charset="0"/>
                <a:cs typeface="Times New Roman" pitchFamily="18" charset="0"/>
              </a:rPr>
              <a:t> Advantages =</a:t>
            </a:r>
          </a:p>
          <a:p>
            <a:pPr>
              <a:buNone/>
            </a:pPr>
            <a:r>
              <a:rPr lang="en-US" dirty="0" smtClean="0"/>
              <a:t>   		1. </a:t>
            </a:r>
            <a:r>
              <a:rPr lang="en-US" sz="4000" b="1" i="1" dirty="0" smtClean="0">
                <a:latin typeface="Times New Roman" pitchFamily="18" charset="0"/>
                <a:cs typeface="Times New Roman" pitchFamily="18" charset="0"/>
              </a:rPr>
              <a:t>ability to adjust to change;</a:t>
            </a:r>
          </a:p>
          <a:p>
            <a:pPr>
              <a:buNone/>
            </a:pPr>
            <a:r>
              <a:rPr lang="en-US" sz="4000" b="1" i="1" dirty="0" smtClean="0">
                <a:latin typeface="Times New Roman" pitchFamily="18" charset="0"/>
                <a:cs typeface="Times New Roman" pitchFamily="18" charset="0"/>
              </a:rPr>
              <a:t>		2. the high degree of individual freedom (start a business, the ability to work nights</a:t>
            </a:r>
            <a:r>
              <a:rPr lang="en-US" sz="4000" b="1" i="1" smtClean="0">
                <a:latin typeface="Times New Roman" pitchFamily="18" charset="0"/>
                <a:cs typeface="Times New Roman" pitchFamily="18" charset="0"/>
              </a:rPr>
              <a:t>, part time </a:t>
            </a:r>
            <a:r>
              <a:rPr lang="en-US" sz="4000" b="1" i="1" dirty="0" smtClean="0">
                <a:latin typeface="Times New Roman" pitchFamily="18" charset="0"/>
                <a:cs typeface="Times New Roman" pitchFamily="18" charset="0"/>
              </a:rPr>
              <a:t>job, two jobs)</a:t>
            </a:r>
          </a:p>
          <a:p>
            <a:pPr>
              <a:buNone/>
            </a:pPr>
            <a:r>
              <a:rPr lang="en-US" sz="4000" b="1" i="1" dirty="0" smtClean="0">
                <a:latin typeface="Times New Roman" pitchFamily="18" charset="0"/>
                <a:cs typeface="Times New Roman" pitchFamily="18" charset="0"/>
              </a:rPr>
              <a:t>		3. the small degree of government involvement;</a:t>
            </a:r>
          </a:p>
          <a:p>
            <a:pPr>
              <a:buNone/>
            </a:pPr>
            <a:r>
              <a:rPr lang="en-US" sz="4000" b="1" i="1" dirty="0" smtClean="0">
                <a:latin typeface="Times New Roman" pitchFamily="18" charset="0"/>
                <a:cs typeface="Times New Roman" pitchFamily="18" charset="0"/>
              </a:rPr>
              <a:t>		4. the ability to have a voice in the economy;</a:t>
            </a:r>
          </a:p>
          <a:p>
            <a:pPr>
              <a:buNone/>
            </a:pPr>
            <a:r>
              <a:rPr lang="en-US" sz="4000" b="1" i="1" dirty="0" smtClean="0">
                <a:latin typeface="Times New Roman" pitchFamily="18" charset="0"/>
                <a:cs typeface="Times New Roman" pitchFamily="18" charset="0"/>
              </a:rPr>
              <a:t>		5. the variety of goods and services created;</a:t>
            </a:r>
          </a:p>
          <a:p>
            <a:pPr>
              <a:buNone/>
            </a:pPr>
            <a:r>
              <a:rPr lang="en-US" sz="4000" b="1" i="1" dirty="0" smtClean="0">
                <a:latin typeface="Times New Roman" pitchFamily="18" charset="0"/>
                <a:cs typeface="Times New Roman" pitchFamily="18" charset="0"/>
              </a:rPr>
              <a:t>		6. the high degree of consumer satisfaction</a:t>
            </a:r>
          </a:p>
          <a:p>
            <a:pPr>
              <a:buNone/>
            </a:pPr>
            <a:r>
              <a:rPr lang="en-US" sz="4000" b="1" i="1" dirty="0" smtClean="0">
                <a:latin typeface="Times New Roman" pitchFamily="18" charset="0"/>
                <a:cs typeface="Times New Roman" pitchFamily="18" charset="0"/>
              </a:rPr>
              <a:t>		7. high standard of living</a:t>
            </a:r>
            <a:endParaRPr lang="en-US" sz="4000" b="1" i="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ADE3274B-0110-4FFA-B2A7-EAFA3C6F0A75}"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a:t>
            </a:r>
            <a:r>
              <a:rPr lang="en-US" b="1" i="1" dirty="0" smtClean="0">
                <a:latin typeface="Times New Roman" pitchFamily="18" charset="0"/>
                <a:cs typeface="Times New Roman" pitchFamily="18" charset="0"/>
              </a:rPr>
              <a:t>Disadvantages =</a:t>
            </a:r>
          </a:p>
          <a:p>
            <a:pPr>
              <a:buNone/>
            </a:pPr>
            <a:r>
              <a:rPr lang="en-US" dirty="0" smtClean="0">
                <a:latin typeface="Times New Roman" pitchFamily="18" charset="0"/>
                <a:cs typeface="Times New Roman" pitchFamily="18" charset="0"/>
              </a:rPr>
              <a:t>		1. inability of the market to meet every person’s basic needs *(market failure)</a:t>
            </a:r>
          </a:p>
          <a:p>
            <a:pPr>
              <a:buNone/>
            </a:pPr>
            <a:r>
              <a:rPr lang="en-US" dirty="0" smtClean="0">
                <a:latin typeface="Times New Roman" pitchFamily="18" charset="0"/>
                <a:cs typeface="Times New Roman" pitchFamily="18" charset="0"/>
              </a:rPr>
              <a:t>		2. inadequate job in providing highly valued services like justice, education, and health care</a:t>
            </a:r>
          </a:p>
          <a:p>
            <a:pPr>
              <a:buNone/>
            </a:pPr>
            <a:r>
              <a:rPr lang="en-US" dirty="0" smtClean="0">
                <a:latin typeface="Times New Roman" pitchFamily="18" charset="0"/>
                <a:cs typeface="Times New Roman" pitchFamily="18" charset="0"/>
              </a:rPr>
              <a:t>		3. high level of personal uncertainty and the prospect of economic failure………failure to stabilize the economy </a:t>
            </a:r>
          </a:p>
          <a:p>
            <a:pPr>
              <a:buNone/>
            </a:pPr>
            <a:endParaRPr lang="en-US" dirty="0" smtClean="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ADE3274B-0110-4FFA-B2A7-EAFA3C6F0A75}"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B. Command </a:t>
            </a:r>
            <a:r>
              <a:rPr lang="en-US" dirty="0">
                <a:latin typeface="Times New Roman" pitchFamily="18" charset="0"/>
                <a:cs typeface="Times New Roman" pitchFamily="18" charset="0"/>
              </a:rPr>
              <a:t>E</a:t>
            </a:r>
            <a:r>
              <a:rPr lang="en-US" dirty="0" smtClean="0">
                <a:latin typeface="Times New Roman" pitchFamily="18" charset="0"/>
                <a:cs typeface="Times New Roman" pitchFamily="18" charset="0"/>
              </a:rPr>
              <a:t>conomic </a:t>
            </a:r>
            <a:r>
              <a:rPr lang="en-US" dirty="0">
                <a:latin typeface="Times New Roman" pitchFamily="18" charset="0"/>
                <a:cs typeface="Times New Roman" pitchFamily="18" charset="0"/>
              </a:rPr>
              <a:t>S</a:t>
            </a:r>
            <a:r>
              <a:rPr lang="en-US" dirty="0" smtClean="0">
                <a:latin typeface="Times New Roman" pitchFamily="18" charset="0"/>
                <a:cs typeface="Times New Roman" pitchFamily="18" charset="0"/>
              </a:rPr>
              <a:t>ystem</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v"/>
            </a:pPr>
            <a:r>
              <a:rPr lang="en-US" dirty="0">
                <a:latin typeface="Times New Roman" pitchFamily="18" charset="0"/>
                <a:cs typeface="Times New Roman" pitchFamily="18" charset="0"/>
              </a:rPr>
              <a:t>The alternative to the market system is the command system, also known as socialism or communism. </a:t>
            </a:r>
            <a:endParaRPr lang="en-US" dirty="0" smtClean="0">
              <a:latin typeface="Times New Roman" pitchFamily="18" charset="0"/>
              <a:cs typeface="Times New Roman" pitchFamily="18" charset="0"/>
            </a:endParaRPr>
          </a:p>
          <a:p>
            <a:pPr>
              <a:buFont typeface="Wingdings" pitchFamily="2" charset="2"/>
              <a:buChar char="v"/>
            </a:pPr>
            <a:r>
              <a:rPr lang="en-US" dirty="0" smtClean="0">
                <a:latin typeface="Times New Roman" pitchFamily="18" charset="0"/>
                <a:cs typeface="Times New Roman" pitchFamily="18" charset="0"/>
              </a:rPr>
              <a:t>In this </a:t>
            </a:r>
            <a:r>
              <a:rPr lang="en-US" dirty="0">
                <a:latin typeface="Times New Roman" pitchFamily="18" charset="0"/>
                <a:cs typeface="Times New Roman" pitchFamily="18" charset="0"/>
              </a:rPr>
              <a:t>system, the government owns most property resources and economic decision making occurs through a central economic plan</a:t>
            </a:r>
            <a:r>
              <a:rPr lang="en-US" dirty="0" smtClean="0">
                <a:latin typeface="Times New Roman" pitchFamily="18" charset="0"/>
                <a:cs typeface="Times New Roman" pitchFamily="18" charset="0"/>
              </a:rPr>
              <a:t>.</a:t>
            </a:r>
          </a:p>
          <a:p>
            <a:pPr>
              <a:buFont typeface="Wingdings" pitchFamily="2" charset="2"/>
              <a:buChar char="v"/>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 central planning board appointed by the government makes nearly all the major decisions concerning the use of resources, the composition and distribution of output, and the organization of production</a:t>
            </a:r>
          </a:p>
        </p:txBody>
      </p:sp>
      <p:sp>
        <p:nvSpPr>
          <p:cNvPr id="6" name="Slide Number Placeholder 5"/>
          <p:cNvSpPr>
            <a:spLocks noGrp="1"/>
          </p:cNvSpPr>
          <p:nvPr>
            <p:ph type="sldNum" sz="quarter" idx="12"/>
          </p:nvPr>
        </p:nvSpPr>
        <p:spPr/>
        <p:txBody>
          <a:bodyPr/>
          <a:lstStyle/>
          <a:p>
            <a:fld id="{ADE3274B-0110-4FFA-B2A7-EAFA3C6F0A75}"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Cont…</a:t>
            </a:r>
            <a:endParaRPr lang="en-US" dirty="0"/>
          </a:p>
        </p:txBody>
      </p:sp>
      <p:sp>
        <p:nvSpPr>
          <p:cNvPr id="3" name="Content Placeholder 2"/>
          <p:cNvSpPr>
            <a:spLocks noGrp="1"/>
          </p:cNvSpPr>
          <p:nvPr>
            <p:ph idx="1"/>
          </p:nvPr>
        </p:nvSpPr>
        <p:spPr>
          <a:xfrm>
            <a:off x="457200" y="1600200"/>
            <a:ext cx="8686800" cy="4572000"/>
          </a:xfrm>
        </p:spPr>
        <p:txBody>
          <a:bodyPr/>
          <a:lstStyle/>
          <a:p>
            <a:pPr>
              <a:buFont typeface="Wingdings" pitchFamily="2" charset="2"/>
              <a:buChar char="v"/>
            </a:pPr>
            <a:r>
              <a:rPr lang="en-US" dirty="0">
                <a:latin typeface="Times New Roman" pitchFamily="18" charset="0"/>
                <a:cs typeface="Times New Roman" pitchFamily="18" charset="0"/>
              </a:rPr>
              <a:t>The government owns most of the business firms, which produce according to government directives. </a:t>
            </a:r>
            <a:endParaRPr lang="en-US" dirty="0" smtClean="0">
              <a:latin typeface="Times New Roman" pitchFamily="18" charset="0"/>
              <a:cs typeface="Times New Roman" pitchFamily="18" charset="0"/>
            </a:endParaRPr>
          </a:p>
          <a:p>
            <a:pPr>
              <a:buFont typeface="Wingdings" pitchFamily="2" charset="2"/>
              <a:buChar char="v"/>
            </a:pPr>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central planning board </a:t>
            </a:r>
            <a:r>
              <a:rPr lang="en-US" dirty="0" smtClean="0">
                <a:latin typeface="Times New Roman" pitchFamily="18" charset="0"/>
                <a:cs typeface="Times New Roman" pitchFamily="18" charset="0"/>
              </a:rPr>
              <a:t>determines production </a:t>
            </a:r>
            <a:r>
              <a:rPr lang="en-US" dirty="0">
                <a:latin typeface="Times New Roman" pitchFamily="18" charset="0"/>
                <a:cs typeface="Times New Roman" pitchFamily="18" charset="0"/>
              </a:rPr>
              <a:t>goals for each enterprise </a:t>
            </a:r>
            <a:r>
              <a:rPr lang="en-US" dirty="0" smtClean="0">
                <a:latin typeface="Times New Roman" pitchFamily="18" charset="0"/>
                <a:cs typeface="Times New Roman" pitchFamily="18" charset="0"/>
              </a:rPr>
              <a:t>and specifies </a:t>
            </a:r>
            <a:r>
              <a:rPr lang="en-US" dirty="0">
                <a:latin typeface="Times New Roman" pitchFamily="18" charset="0"/>
                <a:cs typeface="Times New Roman" pitchFamily="18" charset="0"/>
              </a:rPr>
              <a:t>the amount of resources to be allocated to each enterprise so that it can reach its production goals</a:t>
            </a:r>
          </a:p>
        </p:txBody>
      </p:sp>
      <p:sp>
        <p:nvSpPr>
          <p:cNvPr id="6" name="Slide Number Placeholder 5"/>
          <p:cNvSpPr>
            <a:spLocks noGrp="1"/>
          </p:cNvSpPr>
          <p:nvPr>
            <p:ph type="sldNum" sz="quarter" idx="12"/>
          </p:nvPr>
        </p:nvSpPr>
        <p:spPr/>
        <p:txBody>
          <a:bodyPr/>
          <a:lstStyle/>
          <a:p>
            <a:fld id="{ADE3274B-0110-4FFA-B2A7-EAFA3C6F0A75}"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Cont…</a:t>
            </a: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dirty="0">
                <a:latin typeface="Times New Roman" pitchFamily="18" charset="0"/>
                <a:cs typeface="Times New Roman" pitchFamily="18" charset="0"/>
              </a:rPr>
              <a:t>The division of output between capital and consumer goods is centrally decided, and capital goods are allocated among industries on the basis of the central planning board’s long-term priorities. </a:t>
            </a:r>
          </a:p>
          <a:p>
            <a:pPr>
              <a:buNone/>
            </a:pPr>
            <a:endParaRPr lang="en-US" dirty="0"/>
          </a:p>
        </p:txBody>
      </p:sp>
      <p:sp>
        <p:nvSpPr>
          <p:cNvPr id="6" name="Slide Number Placeholder 5"/>
          <p:cNvSpPr>
            <a:spLocks noGrp="1"/>
          </p:cNvSpPr>
          <p:nvPr>
            <p:ph type="sldNum" sz="quarter" idx="12"/>
          </p:nvPr>
        </p:nvSpPr>
        <p:spPr/>
        <p:txBody>
          <a:bodyPr/>
          <a:lstStyle/>
          <a:p>
            <a:fld id="{ADE3274B-0110-4FFA-B2A7-EAFA3C6F0A75}"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Summary of command  Economy</a:t>
            </a: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latin typeface="Times New Roman" pitchFamily="18" charset="0"/>
                <a:cs typeface="Times New Roman" pitchFamily="18" charset="0"/>
              </a:rPr>
              <a:t>A </a:t>
            </a:r>
            <a:r>
              <a:rPr lang="en-US" b="1" dirty="0">
                <a:latin typeface="Times New Roman" pitchFamily="18" charset="0"/>
                <a:cs typeface="Times New Roman" pitchFamily="18" charset="0"/>
              </a:rPr>
              <a:t>central authority </a:t>
            </a:r>
            <a:r>
              <a:rPr lang="en-US" dirty="0">
                <a:latin typeface="Times New Roman" pitchFamily="18" charset="0"/>
                <a:cs typeface="Times New Roman" pitchFamily="18" charset="0"/>
              </a:rPr>
              <a:t>determines WHAT, HOW and FOR WHOM to produce</a:t>
            </a:r>
          </a:p>
          <a:p>
            <a:r>
              <a:rPr lang="en-US" dirty="0" smtClean="0">
                <a:latin typeface="Times New Roman" pitchFamily="18" charset="0"/>
                <a:cs typeface="Times New Roman" pitchFamily="18" charset="0"/>
              </a:rPr>
              <a:t>Examples</a:t>
            </a:r>
            <a:r>
              <a:rPr lang="en-US" dirty="0">
                <a:latin typeface="Times New Roman" pitchFamily="18" charset="0"/>
                <a:cs typeface="Times New Roman" pitchFamily="18" charset="0"/>
              </a:rPr>
              <a:t>: North Korea, Cuba, People’s Republic of China (and the former Soviet Union)</a:t>
            </a:r>
          </a:p>
          <a:p>
            <a:pPr>
              <a:buNone/>
            </a:pPr>
            <a:r>
              <a:rPr lang="en-US" b="1" i="1" dirty="0" smtClean="0">
                <a:latin typeface="Times New Roman" pitchFamily="18" charset="0"/>
                <a:cs typeface="Times New Roman" pitchFamily="18" charset="0"/>
              </a:rPr>
              <a:t>Advantages</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Fair distribution of income </a:t>
            </a:r>
          </a:p>
          <a:p>
            <a:r>
              <a:rPr lang="en-US" dirty="0" smtClean="0">
                <a:latin typeface="Times New Roman" pitchFamily="18" charset="0"/>
                <a:cs typeface="Times New Roman" pitchFamily="18" charset="0"/>
              </a:rPr>
              <a:t>Absence of business fluctuation </a:t>
            </a:r>
          </a:p>
          <a:p>
            <a:r>
              <a:rPr lang="en-US" dirty="0" smtClean="0">
                <a:latin typeface="Times New Roman" pitchFamily="18" charset="0"/>
                <a:cs typeface="Times New Roman" pitchFamily="18" charset="0"/>
              </a:rPr>
              <a:t>Absence of private monopolistic practices</a:t>
            </a:r>
            <a:endParaRPr lang="en-US" dirty="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Disadvantages =</a:t>
            </a:r>
          </a:p>
          <a:p>
            <a:pPr>
              <a:buNone/>
            </a:pPr>
            <a:r>
              <a:rPr lang="en-US" dirty="0" smtClean="0">
                <a:latin typeface="Times New Roman" pitchFamily="18" charset="0"/>
                <a:cs typeface="Times New Roman" pitchFamily="18" charset="0"/>
              </a:rPr>
              <a:t>            1</a:t>
            </a:r>
            <a:r>
              <a:rPr lang="en-US" dirty="0">
                <a:latin typeface="Times New Roman" pitchFamily="18" charset="0"/>
                <a:cs typeface="Times New Roman" pitchFamily="18" charset="0"/>
              </a:rPr>
              <a:t>. consumer needs may not be met;</a:t>
            </a:r>
          </a:p>
          <a:p>
            <a:pPr>
              <a:buNone/>
            </a:pPr>
            <a:r>
              <a:rPr lang="en-US" dirty="0" smtClean="0">
                <a:latin typeface="Times New Roman" pitchFamily="18" charset="0"/>
                <a:cs typeface="Times New Roman" pitchFamily="18" charset="0"/>
              </a:rPr>
              <a:t>            2</a:t>
            </a:r>
            <a:r>
              <a:rPr lang="en-US" dirty="0">
                <a:latin typeface="Times New Roman" pitchFamily="18" charset="0"/>
                <a:cs typeface="Times New Roman" pitchFamily="18" charset="0"/>
              </a:rPr>
              <a:t>. hard work is not rewarded;</a:t>
            </a:r>
          </a:p>
          <a:p>
            <a:pPr>
              <a:buNone/>
            </a:pPr>
            <a:r>
              <a:rPr lang="en-US" dirty="0" smtClean="0">
                <a:latin typeface="Times New Roman" pitchFamily="18" charset="0"/>
                <a:cs typeface="Times New Roman" pitchFamily="18" charset="0"/>
              </a:rPr>
              <a:t>            3</a:t>
            </a:r>
            <a:r>
              <a:rPr lang="en-US" dirty="0">
                <a:latin typeface="Times New Roman" pitchFamily="18" charset="0"/>
                <a:cs typeface="Times New Roman" pitchFamily="18" charset="0"/>
              </a:rPr>
              <a:t>. necessary decision-making bureaucracy delays decision;</a:t>
            </a:r>
          </a:p>
          <a:p>
            <a:pPr>
              <a:buNone/>
            </a:pPr>
            <a:r>
              <a:rPr lang="en-US" dirty="0" smtClean="0">
                <a:latin typeface="Times New Roman" pitchFamily="18" charset="0"/>
                <a:cs typeface="Times New Roman" pitchFamily="18" charset="0"/>
              </a:rPr>
              <a:t>            4</a:t>
            </a:r>
            <a:r>
              <a:rPr lang="en-US" dirty="0">
                <a:latin typeface="Times New Roman" pitchFamily="18" charset="0"/>
                <a:cs typeface="Times New Roman" pitchFamily="18" charset="0"/>
              </a:rPr>
              <a:t>. little flexibility to deal with day-to-day problems;</a:t>
            </a:r>
          </a:p>
          <a:p>
            <a:pPr>
              <a:buNone/>
            </a:pPr>
            <a:r>
              <a:rPr lang="en-US" dirty="0" smtClean="0">
                <a:latin typeface="Times New Roman" pitchFamily="18" charset="0"/>
                <a:cs typeface="Times New Roman" pitchFamily="18" charset="0"/>
              </a:rPr>
              <a:t>             5</a:t>
            </a:r>
            <a:r>
              <a:rPr lang="en-US" dirty="0">
                <a:latin typeface="Times New Roman" pitchFamily="18" charset="0"/>
                <a:cs typeface="Times New Roman" pitchFamily="18" charset="0"/>
              </a:rPr>
              <a:t>. individual initiative goes unrewarded (i.e. entrepreneurs need not apply)</a:t>
            </a:r>
          </a:p>
        </p:txBody>
      </p:sp>
      <p:sp>
        <p:nvSpPr>
          <p:cNvPr id="5" name="Slide Number Placeholder 4"/>
          <p:cNvSpPr>
            <a:spLocks noGrp="1"/>
          </p:cNvSpPr>
          <p:nvPr>
            <p:ph type="sldNum" sz="quarter" idx="12"/>
          </p:nvPr>
        </p:nvSpPr>
        <p:spPr/>
        <p:txBody>
          <a:bodyPr/>
          <a:lstStyle/>
          <a:p>
            <a:fld id="{ADE3274B-0110-4FFA-B2A7-EAFA3C6F0A75}"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 Mixed </a:t>
            </a:r>
            <a:r>
              <a:rPr lang="en-US" dirty="0">
                <a:latin typeface="Times New Roman" pitchFamily="18" charset="0"/>
                <a:cs typeface="Times New Roman" pitchFamily="18" charset="0"/>
              </a:rPr>
              <a:t>E</a:t>
            </a:r>
            <a:r>
              <a:rPr lang="en-US" dirty="0" smtClean="0">
                <a:latin typeface="Times New Roman" pitchFamily="18" charset="0"/>
                <a:cs typeface="Times New Roman" pitchFamily="18" charset="0"/>
              </a:rPr>
              <a:t>conomic </a:t>
            </a:r>
            <a:r>
              <a:rPr lang="en-US" dirty="0">
                <a:latin typeface="Times New Roman" pitchFamily="18" charset="0"/>
                <a:cs typeface="Times New Roman" pitchFamily="18" charset="0"/>
              </a:rPr>
              <a:t>S</a:t>
            </a:r>
            <a:r>
              <a:rPr lang="en-US" dirty="0" smtClean="0">
                <a:latin typeface="Times New Roman" pitchFamily="18" charset="0"/>
                <a:cs typeface="Times New Roman" pitchFamily="18" charset="0"/>
              </a:rPr>
              <a:t>ystems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Pure capitalism and command economy are the two extreme types of economic systems. </a:t>
            </a:r>
          </a:p>
          <a:p>
            <a:r>
              <a:rPr lang="en-US" dirty="0" smtClean="0">
                <a:latin typeface="Times New Roman" pitchFamily="18" charset="0"/>
                <a:cs typeface="Times New Roman" pitchFamily="18" charset="0"/>
              </a:rPr>
              <a:t>The mixed economic system takes the strong elements of the two economic systems</a:t>
            </a:r>
          </a:p>
          <a:p>
            <a:endParaRPr lang="en-US" dirty="0" smtClean="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ADE3274B-0110-4FFA-B2A7-EAFA3C6F0A75}"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4000" b="1" dirty="0" smtClean="0">
                <a:latin typeface="Times New Roman" pitchFamily="18" charset="0"/>
                <a:cs typeface="Times New Roman" pitchFamily="18" charset="0"/>
              </a:rPr>
              <a:t>1.4. Decision making unit and circular flow of economic activities</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buFont typeface="Wingdings" pitchFamily="2" charset="2"/>
              <a:buChar char="v"/>
            </a:pPr>
            <a:r>
              <a:rPr lang="en-US" dirty="0" smtClean="0">
                <a:latin typeface="Times New Roman" pitchFamily="18" charset="0"/>
                <a:cs typeface="Times New Roman" pitchFamily="18" charset="0"/>
              </a:rPr>
              <a:t>There are three decision-making units in closed economy.</a:t>
            </a:r>
          </a:p>
          <a:p>
            <a:pPr>
              <a:buNone/>
            </a:pPr>
            <a:r>
              <a:rPr lang="en-US" dirty="0" smtClean="0">
                <a:latin typeface="Times New Roman" pitchFamily="18" charset="0"/>
                <a:cs typeface="Times New Roman" pitchFamily="18" charset="0"/>
              </a:rPr>
              <a:t>    i. Households-is an economic unit which provides an economy with resources and uses the money paid to it to buy goods and services to satisfy its material wants. </a:t>
            </a:r>
          </a:p>
          <a:p>
            <a:pPr>
              <a:buNone/>
            </a:pPr>
            <a:r>
              <a:rPr lang="en-US" dirty="0" smtClean="0">
                <a:latin typeface="Times New Roman" pitchFamily="18" charset="0"/>
                <a:cs typeface="Times New Roman" pitchFamily="18" charset="0"/>
              </a:rPr>
              <a:t>    ii. Firm- a firm is production unit that uses economic resources to produce g + s and sell them to hhs, other firms </a:t>
            </a:r>
            <a:r>
              <a:rPr lang="en-US" dirty="0" smtClean="0">
                <a:latin typeface="Times New Roman" pitchFamily="18" charset="0"/>
                <a:cs typeface="Times New Roman" pitchFamily="18" charset="0"/>
              </a:rPr>
              <a:t>and </a:t>
            </a:r>
            <a:r>
              <a:rPr lang="en-US" dirty="0" err="1" smtClean="0">
                <a:latin typeface="Times New Roman" pitchFamily="18" charset="0"/>
                <a:cs typeface="Times New Roman" pitchFamily="18" charset="0"/>
              </a:rPr>
              <a:t>gov’t</a:t>
            </a: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ADE3274B-0110-4FFA-B2A7-EAFA3C6F0A75}"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457200" y="1295400"/>
            <a:ext cx="8229600" cy="4830763"/>
          </a:xfrm>
        </p:spPr>
        <p:txBody>
          <a:bodyPr>
            <a:normAutofit fontScale="25000" lnSpcReduction="20000"/>
          </a:bodyPr>
          <a:lstStyle/>
          <a:p>
            <a:pPr algn="just">
              <a:buFont typeface="Wingdings" pitchFamily="2" charset="2"/>
              <a:buChar char="v"/>
            </a:pPr>
            <a:r>
              <a:rPr lang="en-US" sz="12800" dirty="0">
                <a:latin typeface="Times New Roman" pitchFamily="18" charset="0"/>
                <a:cs typeface="Times New Roman" pitchFamily="18" charset="0"/>
              </a:rPr>
              <a:t>Human wants are not only numerous but also expand and diversify through time. Therefore, human wants are unlimited</a:t>
            </a:r>
            <a:r>
              <a:rPr lang="en-US" sz="12800" dirty="0" smtClean="0">
                <a:latin typeface="Times New Roman" pitchFamily="18" charset="0"/>
                <a:cs typeface="Times New Roman" pitchFamily="18" charset="0"/>
              </a:rPr>
              <a:t>.</a:t>
            </a:r>
          </a:p>
          <a:p>
            <a:pPr algn="just">
              <a:buFont typeface="Wingdings" pitchFamily="2" charset="2"/>
              <a:buChar char="v"/>
            </a:pPr>
            <a:r>
              <a:rPr lang="en-US" sz="12800" b="1" i="1" dirty="0">
                <a:latin typeface="Times New Roman" pitchFamily="18" charset="0"/>
                <a:cs typeface="Times New Roman" pitchFamily="18" charset="0"/>
              </a:rPr>
              <a:t>Resource </a:t>
            </a:r>
            <a:r>
              <a:rPr lang="en-US" sz="12800" dirty="0">
                <a:latin typeface="Times New Roman" pitchFamily="18" charset="0"/>
                <a:cs typeface="Times New Roman" pitchFamily="18" charset="0"/>
              </a:rPr>
              <a:t>is anything natural or man made that can be used in production of goods and </a:t>
            </a:r>
            <a:r>
              <a:rPr lang="en-US" sz="12800" dirty="0" smtClean="0">
                <a:latin typeface="Times New Roman" pitchFamily="18" charset="0"/>
                <a:cs typeface="Times New Roman" pitchFamily="18" charset="0"/>
              </a:rPr>
              <a:t>services. </a:t>
            </a:r>
          </a:p>
          <a:p>
            <a:pPr algn="just">
              <a:buFont typeface="Wingdings" pitchFamily="2" charset="2"/>
              <a:buChar char="v"/>
            </a:pPr>
            <a:r>
              <a:rPr lang="en-US" sz="12800" dirty="0" smtClean="0">
                <a:latin typeface="Times New Roman" pitchFamily="18" charset="0"/>
                <a:cs typeface="Times New Roman" pitchFamily="18" charset="0"/>
              </a:rPr>
              <a:t>Thus, </a:t>
            </a:r>
            <a:r>
              <a:rPr lang="en-US" sz="12800" b="1" i="1" dirty="0" smtClean="0">
                <a:latin typeface="Times New Roman" pitchFamily="18" charset="0"/>
                <a:cs typeface="Times New Roman" pitchFamily="18" charset="0"/>
              </a:rPr>
              <a:t>economic resources</a:t>
            </a:r>
            <a:r>
              <a:rPr lang="en-US" sz="12800" dirty="0" smtClean="0">
                <a:latin typeface="Times New Roman" pitchFamily="18" charset="0"/>
                <a:cs typeface="Times New Roman" pitchFamily="18" charset="0"/>
              </a:rPr>
              <a:t> are the means to produce goods and services. Examples are various types of labor, oil deposits, minerals, building, communication facilities etc. </a:t>
            </a:r>
          </a:p>
          <a:p>
            <a:pPr algn="just">
              <a:buFont typeface="Wingdings" pitchFamily="2" charset="2"/>
              <a:buChar char="v"/>
            </a:pPr>
            <a:r>
              <a:rPr lang="en-US" sz="12800" dirty="0" smtClean="0">
                <a:latin typeface="Times New Roman" pitchFamily="18" charset="0"/>
                <a:cs typeface="Times New Roman" pitchFamily="18" charset="0"/>
              </a:rPr>
              <a:t>All these resources are scarce or limited in supply.</a:t>
            </a:r>
          </a:p>
          <a:p>
            <a:pPr algn="just">
              <a:buFont typeface="Wingdings" pitchFamily="2" charset="2"/>
              <a:buChar char="v"/>
            </a:pPr>
            <a:r>
              <a:rPr lang="en-US" dirty="0" smtClean="0">
                <a:latin typeface="Times New Roman" pitchFamily="18" charset="0"/>
                <a:cs typeface="Times New Roman" pitchFamily="18" charset="0"/>
              </a:rPr>
              <a:t> </a:t>
            </a:r>
          </a:p>
          <a:p>
            <a:pPr>
              <a:buNone/>
            </a:pPr>
            <a:endParaRPr lang="en-US" dirty="0">
              <a:latin typeface="Times New Roman" pitchFamily="18" charset="0"/>
              <a:cs typeface="Times New Roman" pitchFamily="18" charset="0"/>
            </a:endParaRPr>
          </a:p>
          <a:p>
            <a:endParaRPr lang="en-US" dirty="0"/>
          </a:p>
        </p:txBody>
      </p:sp>
      <p:sp>
        <p:nvSpPr>
          <p:cNvPr id="6" name="Slide Number Placeholder 5"/>
          <p:cNvSpPr>
            <a:spLocks noGrp="1"/>
          </p:cNvSpPr>
          <p:nvPr>
            <p:ph type="sldNum" sz="quarter" idx="12"/>
          </p:nvPr>
        </p:nvSpPr>
        <p:spPr/>
        <p:txBody>
          <a:bodyPr/>
          <a:lstStyle/>
          <a:p>
            <a:fld id="{ADE3274B-0110-4FFA-B2A7-EAFA3C6F0A75}"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pPr>
              <a:buNone/>
            </a:pPr>
            <a:r>
              <a:rPr lang="en-US" dirty="0" smtClean="0">
                <a:latin typeface="Times New Roman" pitchFamily="18" charset="0"/>
                <a:cs typeface="Times New Roman" pitchFamily="18" charset="0"/>
              </a:rPr>
              <a:t>Firms makes to decisions: </a:t>
            </a:r>
          </a:p>
          <a:p>
            <a:pPr>
              <a:buNone/>
            </a:pPr>
            <a:r>
              <a:rPr lang="en-US" dirty="0" smtClean="0">
                <a:latin typeface="Times New Roman" pitchFamily="18" charset="0"/>
                <a:cs typeface="Times New Roman" pitchFamily="18" charset="0"/>
              </a:rPr>
              <a:t> 1. buying of economic resources  </a:t>
            </a:r>
          </a:p>
          <a:p>
            <a:pPr>
              <a:buNone/>
            </a:pPr>
            <a:r>
              <a:rPr lang="en-US" dirty="0" smtClean="0">
                <a:latin typeface="Times New Roman" pitchFamily="18" charset="0"/>
                <a:cs typeface="Times New Roman" pitchFamily="18" charset="0"/>
              </a:rPr>
              <a:t>2. Selling of their products</a:t>
            </a:r>
          </a:p>
          <a:p>
            <a:pPr>
              <a:buNone/>
            </a:pPr>
            <a:r>
              <a:rPr lang="en-US" dirty="0" smtClean="0">
                <a:latin typeface="Times New Roman" pitchFamily="18" charset="0"/>
                <a:cs typeface="Times New Roman" pitchFamily="18" charset="0"/>
              </a:rPr>
              <a:t>    iii. Government  </a:t>
            </a:r>
          </a:p>
          <a:p>
            <a:pPr>
              <a:buFont typeface="Wingdings" pitchFamily="2" charset="2"/>
              <a:buChar char="v"/>
            </a:pPr>
            <a:r>
              <a:rPr lang="en-US" dirty="0" smtClean="0">
                <a:latin typeface="Times New Roman" pitchFamily="18" charset="0"/>
                <a:cs typeface="Times New Roman" pitchFamily="18" charset="0"/>
              </a:rPr>
              <a:t>These economic agents interact in two markets</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Resource/input markets</a:t>
            </a:r>
          </a:p>
          <a:p>
            <a:pPr>
              <a:buNone/>
            </a:pPr>
            <a:r>
              <a:rPr lang="en-US" dirty="0" smtClean="0">
                <a:latin typeface="Times New Roman" pitchFamily="18" charset="0"/>
                <a:cs typeface="Times New Roman" pitchFamily="18" charset="0"/>
              </a:rPr>
              <a:t>     ii. Products/output markets</a:t>
            </a:r>
          </a:p>
          <a:p>
            <a:endParaRPr lang="en-US" dirty="0"/>
          </a:p>
        </p:txBody>
      </p:sp>
      <p:sp>
        <p:nvSpPr>
          <p:cNvPr id="4" name="Slide Number Placeholder 3"/>
          <p:cNvSpPr>
            <a:spLocks noGrp="1"/>
          </p:cNvSpPr>
          <p:nvPr>
            <p:ph type="sldNum" sz="quarter" idx="12"/>
          </p:nvPr>
        </p:nvSpPr>
        <p:spPr/>
        <p:txBody>
          <a:bodyPr/>
          <a:lstStyle/>
          <a:p>
            <a:fld id="{ADE3274B-0110-4FFA-B2A7-EAFA3C6F0A75}"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Cont…</a:t>
            </a: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dirty="0" smtClean="0">
                <a:latin typeface="Times New Roman" pitchFamily="18" charset="0"/>
                <a:cs typeface="Times New Roman" pitchFamily="18" charset="0"/>
              </a:rPr>
              <a:t>We can use two models to understand the economic interaction among economic agents</a:t>
            </a:r>
          </a:p>
          <a:p>
            <a:pPr>
              <a:buNone/>
            </a:pPr>
            <a:r>
              <a:rPr lang="en-US" dirty="0" smtClean="0">
                <a:latin typeface="Times New Roman" pitchFamily="18" charset="0"/>
                <a:cs typeface="Times New Roman" pitchFamily="18" charset="0"/>
              </a:rPr>
              <a:t>  a. Two sector circular flow model</a:t>
            </a:r>
          </a:p>
          <a:p>
            <a:pPr>
              <a:buNone/>
            </a:pPr>
            <a:r>
              <a:rPr lang="en-US" dirty="0" smtClean="0">
                <a:latin typeface="Times New Roman" pitchFamily="18" charset="0"/>
                <a:cs typeface="Times New Roman" pitchFamily="18" charset="0"/>
              </a:rPr>
              <a:t>  b. Three sector circular flow model</a:t>
            </a:r>
          </a:p>
          <a:p>
            <a:pPr marL="514350" indent="-514350">
              <a:buNone/>
            </a:pPr>
            <a:endParaRPr lang="en-US" b="1" i="1" dirty="0" smtClean="0">
              <a:latin typeface="Times New Roman" pitchFamily="18" charset="0"/>
              <a:cs typeface="Times New Roman" pitchFamily="18" charset="0"/>
            </a:endParaRPr>
          </a:p>
          <a:p>
            <a:pPr marL="514350" indent="-514350">
              <a:buNone/>
            </a:pPr>
            <a:endParaRPr lang="en-US" b="1" i="1" dirty="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ADE3274B-0110-4FFA-B2A7-EAFA3C6F0A75}"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p:cNvSpPr txBox="1">
            <a:spLocks noChangeArrowheads="1"/>
          </p:cNvSpPr>
          <p:nvPr/>
        </p:nvSpPr>
        <p:spPr>
          <a:xfrm>
            <a:off x="685800" y="152400"/>
            <a:ext cx="7772400" cy="1143000"/>
          </a:xfrm>
          <a:prstGeom prst="rect">
            <a:avLst/>
          </a:prstGeom>
          <a:noFill/>
          <a:ln/>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CIRCULAR FLOW OF ECONOMIC ACTIVITY(TWO</a:t>
            </a:r>
            <a:r>
              <a:rPr kumimoji="0" lang="en-US" sz="36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 SECTOR MODEL</a:t>
            </a:r>
            <a:r>
              <a:rPr kumimoji="0" lang="en-US" sz="3600" b="0" i="0" u="none" strike="noStrike" kern="1200" cap="none" spc="0" normalizeH="0" noProof="0" dirty="0" smtClean="0">
                <a:ln>
                  <a:noFill/>
                </a:ln>
                <a:solidFill>
                  <a:schemeClr val="tx1"/>
                </a:solidFill>
                <a:effectLst/>
                <a:uLnTx/>
                <a:uFillTx/>
                <a:latin typeface="+mj-lt"/>
                <a:ea typeface="+mj-ea"/>
                <a:cs typeface="+mj-cs"/>
              </a:rPr>
              <a:t>)</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6" name="Rectangle 3"/>
          <p:cNvSpPr>
            <a:spLocks noChangeArrowheads="1"/>
          </p:cNvSpPr>
          <p:nvPr/>
        </p:nvSpPr>
        <p:spPr bwMode="auto">
          <a:xfrm>
            <a:off x="692150" y="2901950"/>
            <a:ext cx="1587500" cy="9017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7" name="Rectangle 4"/>
          <p:cNvSpPr>
            <a:spLocks noChangeArrowheads="1"/>
          </p:cNvSpPr>
          <p:nvPr/>
        </p:nvSpPr>
        <p:spPr bwMode="auto">
          <a:xfrm>
            <a:off x="658813" y="3111500"/>
            <a:ext cx="1619034" cy="335989"/>
          </a:xfrm>
          <a:prstGeom prst="rect">
            <a:avLst/>
          </a:prstGeom>
          <a:noFill/>
          <a:ln w="12700">
            <a:noFill/>
            <a:miter lim="800000"/>
            <a:headEnd/>
            <a:tailEnd/>
          </a:ln>
          <a:effectLst/>
        </p:spPr>
        <p:txBody>
          <a:bodyPr wrap="none" lIns="90488" tIns="44450" rIns="90488" bIns="44450">
            <a:spAutoFit/>
          </a:bodyPr>
          <a:lstStyle/>
          <a:p>
            <a:r>
              <a:rPr lang="en-US" sz="1600" b="1" dirty="0">
                <a:solidFill>
                  <a:srgbClr val="FFFFFF"/>
                </a:solidFill>
                <a:latin typeface="Times New Roman" pitchFamily="18" charset="0"/>
                <a:cs typeface="Times New Roman" pitchFamily="18" charset="0"/>
              </a:rPr>
              <a:t>HOUSEHOLDS</a:t>
            </a:r>
          </a:p>
        </p:txBody>
      </p:sp>
      <p:sp>
        <p:nvSpPr>
          <p:cNvPr id="18" name="Rectangle 5"/>
          <p:cNvSpPr>
            <a:spLocks noChangeArrowheads="1"/>
          </p:cNvSpPr>
          <p:nvPr/>
        </p:nvSpPr>
        <p:spPr bwMode="auto">
          <a:xfrm>
            <a:off x="6102350" y="2901950"/>
            <a:ext cx="1587500" cy="9017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9" name="Rectangle 6"/>
          <p:cNvSpPr>
            <a:spLocks noChangeArrowheads="1"/>
          </p:cNvSpPr>
          <p:nvPr/>
        </p:nvSpPr>
        <p:spPr bwMode="auto">
          <a:xfrm>
            <a:off x="6221413" y="3089275"/>
            <a:ext cx="926537" cy="366767"/>
          </a:xfrm>
          <a:prstGeom prst="rect">
            <a:avLst/>
          </a:prstGeom>
          <a:noFill/>
          <a:ln w="12700">
            <a:noFill/>
            <a:miter lim="800000"/>
            <a:headEnd/>
            <a:tailEnd/>
          </a:ln>
          <a:effectLst/>
        </p:spPr>
        <p:txBody>
          <a:bodyPr wrap="none" lIns="90488" tIns="44450" rIns="90488" bIns="44450">
            <a:spAutoFit/>
          </a:bodyPr>
          <a:lstStyle/>
          <a:p>
            <a:r>
              <a:rPr lang="en-US" sz="1800" b="1" dirty="0">
                <a:solidFill>
                  <a:srgbClr val="FFFFFF"/>
                </a:solidFill>
                <a:latin typeface="Times New Roman" pitchFamily="18" charset="0"/>
                <a:cs typeface="Times New Roman" pitchFamily="18" charset="0"/>
              </a:rPr>
              <a:t>FIRMS</a:t>
            </a:r>
          </a:p>
        </p:txBody>
      </p:sp>
      <p:sp>
        <p:nvSpPr>
          <p:cNvPr id="9" name="Slide Number Placeholder 8"/>
          <p:cNvSpPr>
            <a:spLocks noGrp="1"/>
          </p:cNvSpPr>
          <p:nvPr>
            <p:ph type="sldNum" sz="quarter" idx="12"/>
          </p:nvPr>
        </p:nvSpPr>
        <p:spPr/>
        <p:txBody>
          <a:bodyPr/>
          <a:lstStyle/>
          <a:p>
            <a:fld id="{ADE3274B-0110-4FFA-B2A7-EAFA3C6F0A75}"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152400"/>
            <a:ext cx="7772400" cy="1143000"/>
          </a:xfrm>
          <a:noFill/>
          <a:ln/>
        </p:spPr>
        <p:txBody>
          <a:bodyPr>
            <a:normAutofit fontScale="90000"/>
          </a:bodyPr>
          <a:lstStyle/>
          <a:p>
            <a:r>
              <a:rPr lang="en-US" sz="3600" dirty="0">
                <a:latin typeface="Times New Roman" pitchFamily="18" charset="0"/>
                <a:cs typeface="Times New Roman" pitchFamily="18" charset="0"/>
              </a:rPr>
              <a:t>CIRCULAR FLOW OF ECONOMIC ACTIVITY</a:t>
            </a:r>
          </a:p>
        </p:txBody>
      </p:sp>
      <p:sp>
        <p:nvSpPr>
          <p:cNvPr id="10243" name="Rectangle 3"/>
          <p:cNvSpPr>
            <a:spLocks noChangeArrowheads="1"/>
          </p:cNvSpPr>
          <p:nvPr/>
        </p:nvSpPr>
        <p:spPr bwMode="auto">
          <a:xfrm>
            <a:off x="692150" y="2901950"/>
            <a:ext cx="1587500" cy="9017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0244" name="Rectangle 4"/>
          <p:cNvSpPr>
            <a:spLocks noChangeArrowheads="1"/>
          </p:cNvSpPr>
          <p:nvPr/>
        </p:nvSpPr>
        <p:spPr bwMode="auto">
          <a:xfrm>
            <a:off x="665163" y="3117850"/>
            <a:ext cx="1619034" cy="335989"/>
          </a:xfrm>
          <a:prstGeom prst="rect">
            <a:avLst/>
          </a:prstGeom>
          <a:noFill/>
          <a:ln w="12700">
            <a:noFill/>
            <a:miter lim="800000"/>
            <a:headEnd/>
            <a:tailEnd/>
          </a:ln>
          <a:effectLst/>
        </p:spPr>
        <p:txBody>
          <a:bodyPr wrap="none" lIns="90488" tIns="44450" rIns="90488" bIns="44450">
            <a:spAutoFit/>
          </a:bodyPr>
          <a:lstStyle/>
          <a:p>
            <a:r>
              <a:rPr lang="en-US" sz="1600" b="1" dirty="0">
                <a:solidFill>
                  <a:srgbClr val="FFFFFF"/>
                </a:solidFill>
                <a:latin typeface="Times New Roman" pitchFamily="18" charset="0"/>
                <a:cs typeface="Times New Roman" pitchFamily="18" charset="0"/>
              </a:rPr>
              <a:t>HOUSEHOLDS</a:t>
            </a:r>
          </a:p>
        </p:txBody>
      </p:sp>
      <p:sp>
        <p:nvSpPr>
          <p:cNvPr id="10245" name="Rectangle 5"/>
          <p:cNvSpPr>
            <a:spLocks noChangeArrowheads="1"/>
          </p:cNvSpPr>
          <p:nvPr/>
        </p:nvSpPr>
        <p:spPr bwMode="auto">
          <a:xfrm>
            <a:off x="6102350" y="2901950"/>
            <a:ext cx="1587500" cy="9017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0246" name="Rectangle 6"/>
          <p:cNvSpPr>
            <a:spLocks noChangeArrowheads="1"/>
          </p:cNvSpPr>
          <p:nvPr/>
        </p:nvSpPr>
        <p:spPr bwMode="auto">
          <a:xfrm>
            <a:off x="6227763" y="3095625"/>
            <a:ext cx="917575" cy="363538"/>
          </a:xfrm>
          <a:prstGeom prst="rect">
            <a:avLst/>
          </a:prstGeom>
          <a:noFill/>
          <a:ln w="12700">
            <a:noFill/>
            <a:miter lim="800000"/>
            <a:headEnd/>
            <a:tailEnd/>
          </a:ln>
          <a:effectLst/>
        </p:spPr>
        <p:txBody>
          <a:bodyPr wrap="none" lIns="90488" tIns="44450" rIns="90488" bIns="44450">
            <a:spAutoFit/>
          </a:bodyPr>
          <a:lstStyle/>
          <a:p>
            <a:r>
              <a:rPr lang="en-US" sz="1800" b="1" dirty="0">
                <a:solidFill>
                  <a:srgbClr val="FFFFFF"/>
                </a:solidFill>
              </a:rPr>
              <a:t>FIRMS</a:t>
            </a:r>
          </a:p>
        </p:txBody>
      </p:sp>
      <p:grpSp>
        <p:nvGrpSpPr>
          <p:cNvPr id="2" name="Group 9"/>
          <p:cNvGrpSpPr>
            <a:grpSpLocks/>
          </p:cNvGrpSpPr>
          <p:nvPr/>
        </p:nvGrpSpPr>
        <p:grpSpPr bwMode="auto">
          <a:xfrm>
            <a:off x="1103313" y="2093913"/>
            <a:ext cx="6027737" cy="806450"/>
            <a:chOff x="695" y="1319"/>
            <a:chExt cx="3797" cy="508"/>
          </a:xfrm>
        </p:grpSpPr>
        <p:sp>
          <p:nvSpPr>
            <p:cNvPr id="10247" name="Arc 7"/>
            <p:cNvSpPr>
              <a:spLocks/>
            </p:cNvSpPr>
            <p:nvPr/>
          </p:nvSpPr>
          <p:spPr bwMode="auto">
            <a:xfrm>
              <a:off x="695" y="1319"/>
              <a:ext cx="1756" cy="508"/>
            </a:xfrm>
            <a:custGeom>
              <a:avLst/>
              <a:gdLst>
                <a:gd name="G0" fmla="+- 21600 0 0"/>
                <a:gd name="G1" fmla="+- 21600 0 0"/>
                <a:gd name="G2" fmla="+- 21600 0 0"/>
                <a:gd name="T0" fmla="*/ 0 w 21600"/>
                <a:gd name="T1" fmla="*/ 21515 h 21600"/>
                <a:gd name="T2" fmla="*/ 21588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15"/>
                  </a:moveTo>
                  <a:cubicBezTo>
                    <a:pt x="46" y="9623"/>
                    <a:pt x="9696" y="6"/>
                    <a:pt x="21588" y="0"/>
                  </a:cubicBezTo>
                </a:path>
                <a:path w="21600" h="21600" stroke="0" extrusionOk="0">
                  <a:moveTo>
                    <a:pt x="0" y="21515"/>
                  </a:moveTo>
                  <a:cubicBezTo>
                    <a:pt x="46" y="9623"/>
                    <a:pt x="9696" y="6"/>
                    <a:pt x="21588" y="0"/>
                  </a:cubicBezTo>
                  <a:lnTo>
                    <a:pt x="21600" y="21600"/>
                  </a:lnTo>
                  <a:close/>
                </a:path>
              </a:pathLst>
            </a:custGeom>
            <a:noFill/>
            <a:ln w="50800" cap="rnd">
              <a:solidFill>
                <a:schemeClr val="tx1"/>
              </a:solidFill>
              <a:round/>
              <a:headEnd/>
              <a:tailEnd type="triangle" w="med" len="med"/>
            </a:ln>
            <a:effectLst/>
          </p:spPr>
          <p:txBody>
            <a:bodyPr/>
            <a:lstStyle/>
            <a:p>
              <a:endParaRPr lang="en-US"/>
            </a:p>
          </p:txBody>
        </p:sp>
        <p:sp>
          <p:nvSpPr>
            <p:cNvPr id="10248" name="Arc 8"/>
            <p:cNvSpPr>
              <a:spLocks/>
            </p:cNvSpPr>
            <p:nvPr/>
          </p:nvSpPr>
          <p:spPr bwMode="auto">
            <a:xfrm>
              <a:off x="2448" y="1319"/>
              <a:ext cx="2044" cy="508"/>
            </a:xfrm>
            <a:custGeom>
              <a:avLst/>
              <a:gdLst>
                <a:gd name="G0" fmla="+- 0 0 0"/>
                <a:gd name="G1" fmla="+- 21600 0 0"/>
                <a:gd name="G2" fmla="+- 21600 0 0"/>
                <a:gd name="T0" fmla="*/ 21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20" y="0"/>
                  </a:moveTo>
                  <a:cubicBezTo>
                    <a:pt x="11942" y="11"/>
                    <a:pt x="21600" y="9678"/>
                    <a:pt x="21600" y="21600"/>
                  </a:cubicBezTo>
                </a:path>
                <a:path w="21600" h="21600" stroke="0" extrusionOk="0">
                  <a:moveTo>
                    <a:pt x="20" y="0"/>
                  </a:moveTo>
                  <a:cubicBezTo>
                    <a:pt x="11942" y="11"/>
                    <a:pt x="21600" y="9678"/>
                    <a:pt x="21600" y="21600"/>
                  </a:cubicBezTo>
                  <a:lnTo>
                    <a:pt x="0" y="21600"/>
                  </a:lnTo>
                  <a:close/>
                </a:path>
              </a:pathLst>
            </a:custGeom>
            <a:noFill/>
            <a:ln w="50800" cap="rnd">
              <a:solidFill>
                <a:schemeClr val="tx1"/>
              </a:solidFill>
              <a:round/>
              <a:headEnd/>
              <a:tailEnd type="triangle" w="med" len="med"/>
            </a:ln>
            <a:effectLst/>
          </p:spPr>
          <p:txBody>
            <a:bodyPr/>
            <a:lstStyle/>
            <a:p>
              <a:endParaRPr lang="en-US"/>
            </a:p>
          </p:txBody>
        </p:sp>
      </p:grpSp>
      <p:sp>
        <p:nvSpPr>
          <p:cNvPr id="10250" name="Rectangle 10"/>
          <p:cNvSpPr>
            <a:spLocks noChangeArrowheads="1"/>
          </p:cNvSpPr>
          <p:nvPr/>
        </p:nvSpPr>
        <p:spPr bwMode="auto">
          <a:xfrm>
            <a:off x="1884363" y="1549400"/>
            <a:ext cx="4933950" cy="393700"/>
          </a:xfrm>
          <a:prstGeom prst="rect">
            <a:avLst/>
          </a:prstGeom>
          <a:noFill/>
          <a:ln w="12700">
            <a:noFill/>
            <a:miter lim="800000"/>
            <a:headEnd/>
            <a:tailEnd/>
          </a:ln>
          <a:effectLst/>
        </p:spPr>
        <p:txBody>
          <a:bodyPr wrap="none" lIns="90488" tIns="44450" rIns="90488" bIns="44450">
            <a:spAutoFit/>
          </a:bodyPr>
          <a:lstStyle/>
          <a:p>
            <a:r>
              <a:rPr lang="en-US" sz="2000" dirty="0">
                <a:latin typeface="Times New Roman" pitchFamily="18" charset="0"/>
                <a:cs typeface="Times New Roman" pitchFamily="18" charset="0"/>
              </a:rPr>
              <a:t>PAYMENTS FOR GOODS AND SERVICES</a:t>
            </a:r>
          </a:p>
        </p:txBody>
      </p:sp>
      <p:sp>
        <p:nvSpPr>
          <p:cNvPr id="13" name="Slide Number Placeholder 12"/>
          <p:cNvSpPr>
            <a:spLocks noGrp="1"/>
          </p:cNvSpPr>
          <p:nvPr>
            <p:ph type="sldNum" sz="quarter" idx="12"/>
          </p:nvPr>
        </p:nvSpPr>
        <p:spPr/>
        <p:txBody>
          <a:bodyPr/>
          <a:lstStyle/>
          <a:p>
            <a:fld id="{ADE3274B-0110-4FFA-B2A7-EAFA3C6F0A75}" type="slidenum">
              <a:rPr lang="en-US" smtClean="0"/>
              <a:pPr/>
              <a:t>53</a:t>
            </a:fld>
            <a:endParaRPr lang="en-US"/>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152400"/>
            <a:ext cx="7772400" cy="1143000"/>
          </a:xfrm>
          <a:noFill/>
          <a:ln/>
        </p:spPr>
        <p:txBody>
          <a:bodyPr>
            <a:normAutofit fontScale="90000"/>
          </a:bodyPr>
          <a:lstStyle/>
          <a:p>
            <a:r>
              <a:rPr lang="en-US" sz="3600" dirty="0">
                <a:latin typeface="Times New Roman" pitchFamily="18" charset="0"/>
                <a:cs typeface="Times New Roman" pitchFamily="18" charset="0"/>
              </a:rPr>
              <a:t>CIRCULAR FLOW OF ECONOMIC ACTIVITY</a:t>
            </a:r>
          </a:p>
        </p:txBody>
      </p:sp>
      <p:sp>
        <p:nvSpPr>
          <p:cNvPr id="12291" name="Rectangle 3"/>
          <p:cNvSpPr>
            <a:spLocks noChangeArrowheads="1"/>
          </p:cNvSpPr>
          <p:nvPr/>
        </p:nvSpPr>
        <p:spPr bwMode="auto">
          <a:xfrm>
            <a:off x="692150" y="2901950"/>
            <a:ext cx="1587500" cy="9017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292" name="Rectangle 4"/>
          <p:cNvSpPr>
            <a:spLocks noChangeArrowheads="1"/>
          </p:cNvSpPr>
          <p:nvPr/>
        </p:nvSpPr>
        <p:spPr bwMode="auto">
          <a:xfrm>
            <a:off x="665163" y="3117850"/>
            <a:ext cx="1619034" cy="335989"/>
          </a:xfrm>
          <a:prstGeom prst="rect">
            <a:avLst/>
          </a:prstGeom>
          <a:noFill/>
          <a:ln w="12700">
            <a:noFill/>
            <a:miter lim="800000"/>
            <a:headEnd/>
            <a:tailEnd/>
          </a:ln>
          <a:effectLst/>
        </p:spPr>
        <p:txBody>
          <a:bodyPr wrap="none" lIns="90488" tIns="44450" rIns="90488" bIns="44450">
            <a:spAutoFit/>
          </a:bodyPr>
          <a:lstStyle/>
          <a:p>
            <a:r>
              <a:rPr lang="en-US" sz="1600" b="1" dirty="0">
                <a:solidFill>
                  <a:srgbClr val="FFFFFF"/>
                </a:solidFill>
                <a:latin typeface="Times New Roman" pitchFamily="18" charset="0"/>
                <a:cs typeface="Times New Roman" pitchFamily="18" charset="0"/>
              </a:rPr>
              <a:t>HOUSEHOLDS</a:t>
            </a:r>
          </a:p>
        </p:txBody>
      </p:sp>
      <p:sp>
        <p:nvSpPr>
          <p:cNvPr id="12293" name="Rectangle 5"/>
          <p:cNvSpPr>
            <a:spLocks noChangeArrowheads="1"/>
          </p:cNvSpPr>
          <p:nvPr/>
        </p:nvSpPr>
        <p:spPr bwMode="auto">
          <a:xfrm>
            <a:off x="6102350" y="2901950"/>
            <a:ext cx="1587500" cy="9017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294" name="Rectangle 6"/>
          <p:cNvSpPr>
            <a:spLocks noChangeArrowheads="1"/>
          </p:cNvSpPr>
          <p:nvPr/>
        </p:nvSpPr>
        <p:spPr bwMode="auto">
          <a:xfrm>
            <a:off x="6227763" y="3095625"/>
            <a:ext cx="917575" cy="363538"/>
          </a:xfrm>
          <a:prstGeom prst="rect">
            <a:avLst/>
          </a:prstGeom>
          <a:noFill/>
          <a:ln w="12700">
            <a:noFill/>
            <a:miter lim="800000"/>
            <a:headEnd/>
            <a:tailEnd/>
          </a:ln>
          <a:effectLst/>
        </p:spPr>
        <p:txBody>
          <a:bodyPr wrap="none" lIns="90488" tIns="44450" rIns="90488" bIns="44450">
            <a:spAutoFit/>
          </a:bodyPr>
          <a:lstStyle/>
          <a:p>
            <a:r>
              <a:rPr lang="en-US" sz="1800" b="1" dirty="0">
                <a:solidFill>
                  <a:srgbClr val="FFFFFF"/>
                </a:solidFill>
              </a:rPr>
              <a:t>FIRMS</a:t>
            </a:r>
          </a:p>
        </p:txBody>
      </p:sp>
      <p:grpSp>
        <p:nvGrpSpPr>
          <p:cNvPr id="2" name="Group 9"/>
          <p:cNvGrpSpPr>
            <a:grpSpLocks/>
          </p:cNvGrpSpPr>
          <p:nvPr/>
        </p:nvGrpSpPr>
        <p:grpSpPr bwMode="auto">
          <a:xfrm>
            <a:off x="1103313" y="2093913"/>
            <a:ext cx="6027737" cy="806450"/>
            <a:chOff x="695" y="1319"/>
            <a:chExt cx="3797" cy="508"/>
          </a:xfrm>
        </p:grpSpPr>
        <p:sp>
          <p:nvSpPr>
            <p:cNvPr id="12295" name="Arc 7"/>
            <p:cNvSpPr>
              <a:spLocks/>
            </p:cNvSpPr>
            <p:nvPr/>
          </p:nvSpPr>
          <p:spPr bwMode="auto">
            <a:xfrm>
              <a:off x="695" y="1319"/>
              <a:ext cx="1756" cy="508"/>
            </a:xfrm>
            <a:custGeom>
              <a:avLst/>
              <a:gdLst>
                <a:gd name="G0" fmla="+- 21600 0 0"/>
                <a:gd name="G1" fmla="+- 21600 0 0"/>
                <a:gd name="G2" fmla="+- 21600 0 0"/>
                <a:gd name="T0" fmla="*/ 0 w 21600"/>
                <a:gd name="T1" fmla="*/ 21515 h 21600"/>
                <a:gd name="T2" fmla="*/ 21588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15"/>
                  </a:moveTo>
                  <a:cubicBezTo>
                    <a:pt x="46" y="9623"/>
                    <a:pt x="9696" y="6"/>
                    <a:pt x="21588" y="0"/>
                  </a:cubicBezTo>
                </a:path>
                <a:path w="21600" h="21600" stroke="0" extrusionOk="0">
                  <a:moveTo>
                    <a:pt x="0" y="21515"/>
                  </a:moveTo>
                  <a:cubicBezTo>
                    <a:pt x="46" y="9623"/>
                    <a:pt x="9696" y="6"/>
                    <a:pt x="21588" y="0"/>
                  </a:cubicBezTo>
                  <a:lnTo>
                    <a:pt x="21600" y="21600"/>
                  </a:lnTo>
                  <a:close/>
                </a:path>
              </a:pathLst>
            </a:custGeom>
            <a:noFill/>
            <a:ln w="50800" cap="rnd">
              <a:solidFill>
                <a:schemeClr val="tx1"/>
              </a:solidFill>
              <a:round/>
              <a:headEnd/>
              <a:tailEnd type="triangle" w="med" len="med"/>
            </a:ln>
            <a:effectLst/>
          </p:spPr>
          <p:txBody>
            <a:bodyPr/>
            <a:lstStyle/>
            <a:p>
              <a:endParaRPr lang="en-US"/>
            </a:p>
          </p:txBody>
        </p:sp>
        <p:sp>
          <p:nvSpPr>
            <p:cNvPr id="12296" name="Arc 8"/>
            <p:cNvSpPr>
              <a:spLocks/>
            </p:cNvSpPr>
            <p:nvPr/>
          </p:nvSpPr>
          <p:spPr bwMode="auto">
            <a:xfrm>
              <a:off x="2448" y="1319"/>
              <a:ext cx="2044" cy="508"/>
            </a:xfrm>
            <a:custGeom>
              <a:avLst/>
              <a:gdLst>
                <a:gd name="G0" fmla="+- 0 0 0"/>
                <a:gd name="G1" fmla="+- 21600 0 0"/>
                <a:gd name="G2" fmla="+- 21600 0 0"/>
                <a:gd name="T0" fmla="*/ 21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20" y="0"/>
                  </a:moveTo>
                  <a:cubicBezTo>
                    <a:pt x="11942" y="11"/>
                    <a:pt x="21600" y="9678"/>
                    <a:pt x="21600" y="21600"/>
                  </a:cubicBezTo>
                </a:path>
                <a:path w="21600" h="21600" stroke="0" extrusionOk="0">
                  <a:moveTo>
                    <a:pt x="20" y="0"/>
                  </a:moveTo>
                  <a:cubicBezTo>
                    <a:pt x="11942" y="11"/>
                    <a:pt x="21600" y="9678"/>
                    <a:pt x="21600" y="21600"/>
                  </a:cubicBezTo>
                  <a:lnTo>
                    <a:pt x="0" y="21600"/>
                  </a:lnTo>
                  <a:close/>
                </a:path>
              </a:pathLst>
            </a:custGeom>
            <a:noFill/>
            <a:ln w="50800" cap="rnd">
              <a:solidFill>
                <a:schemeClr val="tx1"/>
              </a:solidFill>
              <a:round/>
              <a:headEnd/>
              <a:tailEnd type="triangle" w="med" len="med"/>
            </a:ln>
            <a:effectLst/>
          </p:spPr>
          <p:txBody>
            <a:bodyPr/>
            <a:lstStyle/>
            <a:p>
              <a:endParaRPr lang="en-US"/>
            </a:p>
          </p:txBody>
        </p:sp>
      </p:grpSp>
      <p:sp>
        <p:nvSpPr>
          <p:cNvPr id="12298" name="Rectangle 10"/>
          <p:cNvSpPr>
            <a:spLocks noChangeArrowheads="1"/>
          </p:cNvSpPr>
          <p:nvPr/>
        </p:nvSpPr>
        <p:spPr bwMode="auto">
          <a:xfrm>
            <a:off x="1960563" y="1397000"/>
            <a:ext cx="5003800" cy="698500"/>
          </a:xfrm>
          <a:prstGeom prst="rect">
            <a:avLst/>
          </a:prstGeom>
          <a:noFill/>
          <a:ln w="12700">
            <a:noFill/>
            <a:miter lim="800000"/>
            <a:headEnd/>
            <a:tailEnd/>
          </a:ln>
          <a:effectLst/>
        </p:spPr>
        <p:txBody>
          <a:bodyPr wrap="none" lIns="90488" tIns="44450" rIns="90488" bIns="44450">
            <a:spAutoFit/>
          </a:bodyPr>
          <a:lstStyle/>
          <a:p>
            <a:r>
              <a:rPr lang="en-US" sz="2000" dirty="0">
                <a:latin typeface="Times New Roman" pitchFamily="18" charset="0"/>
                <a:cs typeface="Times New Roman" pitchFamily="18" charset="0"/>
              </a:rPr>
              <a:t>PAYMENTS FOR GOODS AND SERVICES:</a:t>
            </a:r>
          </a:p>
          <a:p>
            <a:r>
              <a:rPr lang="en-US" sz="2000" dirty="0">
                <a:latin typeface="Times New Roman" pitchFamily="18" charset="0"/>
                <a:cs typeface="Times New Roman" pitchFamily="18" charset="0"/>
              </a:rPr>
              <a:t>FIRMS’ </a:t>
            </a:r>
            <a:r>
              <a:rPr lang="en-US" sz="2000" dirty="0">
                <a:solidFill>
                  <a:schemeClr val="tx2"/>
                </a:solidFill>
                <a:latin typeface="Times New Roman" pitchFamily="18" charset="0"/>
                <a:cs typeface="Times New Roman" pitchFamily="18" charset="0"/>
              </a:rPr>
              <a:t>REVENUE</a:t>
            </a:r>
          </a:p>
        </p:txBody>
      </p:sp>
      <p:grpSp>
        <p:nvGrpSpPr>
          <p:cNvPr id="3" name="Group 13"/>
          <p:cNvGrpSpPr>
            <a:grpSpLocks/>
          </p:cNvGrpSpPr>
          <p:nvPr/>
        </p:nvGrpSpPr>
        <p:grpSpPr bwMode="auto">
          <a:xfrm>
            <a:off x="1143000" y="3733800"/>
            <a:ext cx="6027738" cy="1114425"/>
            <a:chOff x="695" y="2394"/>
            <a:chExt cx="3797" cy="702"/>
          </a:xfrm>
        </p:grpSpPr>
        <p:sp>
          <p:nvSpPr>
            <p:cNvPr id="12299" name="Arc 11"/>
            <p:cNvSpPr>
              <a:spLocks/>
            </p:cNvSpPr>
            <p:nvPr/>
          </p:nvSpPr>
          <p:spPr bwMode="auto">
            <a:xfrm>
              <a:off x="2832" y="2400"/>
              <a:ext cx="1660" cy="652"/>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50800" cap="rnd">
              <a:solidFill>
                <a:schemeClr val="tx1"/>
              </a:solidFill>
              <a:round/>
              <a:headEnd/>
              <a:tailEnd type="triangle" w="med" len="med"/>
            </a:ln>
            <a:effectLst/>
          </p:spPr>
          <p:txBody>
            <a:bodyPr/>
            <a:lstStyle/>
            <a:p>
              <a:endParaRPr lang="en-US"/>
            </a:p>
          </p:txBody>
        </p:sp>
        <p:sp>
          <p:nvSpPr>
            <p:cNvPr id="12300" name="Arc 12"/>
            <p:cNvSpPr>
              <a:spLocks/>
            </p:cNvSpPr>
            <p:nvPr/>
          </p:nvSpPr>
          <p:spPr bwMode="auto">
            <a:xfrm rot="21480000">
              <a:off x="695" y="2394"/>
              <a:ext cx="2140" cy="702"/>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50800" cap="rnd">
              <a:solidFill>
                <a:schemeClr val="tx1"/>
              </a:solidFill>
              <a:round/>
              <a:headEnd/>
              <a:tailEnd type="triangle" w="med" len="med"/>
            </a:ln>
            <a:effectLst/>
          </p:spPr>
          <p:txBody>
            <a:bodyPr/>
            <a:lstStyle/>
            <a:p>
              <a:endParaRPr lang="en-US"/>
            </a:p>
          </p:txBody>
        </p:sp>
      </p:grpSp>
      <p:sp>
        <p:nvSpPr>
          <p:cNvPr id="12302" name="Rectangle 14"/>
          <p:cNvSpPr>
            <a:spLocks noChangeArrowheads="1"/>
          </p:cNvSpPr>
          <p:nvPr/>
        </p:nvSpPr>
        <p:spPr bwMode="auto">
          <a:xfrm>
            <a:off x="1808163" y="4902200"/>
            <a:ext cx="4803775" cy="698500"/>
          </a:xfrm>
          <a:prstGeom prst="rect">
            <a:avLst/>
          </a:prstGeom>
          <a:noFill/>
          <a:ln w="12700">
            <a:noFill/>
            <a:miter lim="800000"/>
            <a:headEnd/>
            <a:tailEnd/>
          </a:ln>
          <a:effectLst/>
        </p:spPr>
        <p:txBody>
          <a:bodyPr wrap="none" lIns="90488" tIns="44450" rIns="90488" bIns="44450">
            <a:spAutoFit/>
          </a:bodyPr>
          <a:lstStyle/>
          <a:p>
            <a:r>
              <a:rPr lang="en-US" sz="2000" dirty="0">
                <a:latin typeface="Times New Roman" pitchFamily="18" charset="0"/>
                <a:cs typeface="Times New Roman" pitchFamily="18" charset="0"/>
              </a:rPr>
              <a:t>WAGES, SALARIES,PROFITS,&amp; RENT:</a:t>
            </a:r>
          </a:p>
          <a:p>
            <a:r>
              <a:rPr lang="en-US" sz="2000" dirty="0">
                <a:latin typeface="Times New Roman" pitchFamily="18" charset="0"/>
                <a:cs typeface="Times New Roman" pitchFamily="18" charset="0"/>
              </a:rPr>
              <a:t>FIRMS’ </a:t>
            </a:r>
            <a:r>
              <a:rPr lang="en-US" sz="2000" dirty="0">
                <a:solidFill>
                  <a:schemeClr val="tx2"/>
                </a:solidFill>
                <a:latin typeface="Times New Roman" pitchFamily="18" charset="0"/>
                <a:cs typeface="Times New Roman" pitchFamily="18" charset="0"/>
              </a:rPr>
              <a:t>COSTS OR FACTOR PAYMENTS</a:t>
            </a:r>
          </a:p>
        </p:txBody>
      </p:sp>
      <p:sp>
        <p:nvSpPr>
          <p:cNvPr id="17" name="Slide Number Placeholder 16"/>
          <p:cNvSpPr>
            <a:spLocks noGrp="1"/>
          </p:cNvSpPr>
          <p:nvPr>
            <p:ph type="sldNum" sz="quarter" idx="12"/>
          </p:nvPr>
        </p:nvSpPr>
        <p:spPr/>
        <p:txBody>
          <a:bodyPr/>
          <a:lstStyle/>
          <a:p>
            <a:fld id="{ADE3274B-0110-4FFA-B2A7-EAFA3C6F0A75}" type="slidenum">
              <a:rPr lang="en-US" smtClean="0"/>
              <a:pPr/>
              <a:t>54</a:t>
            </a:fld>
            <a:endParaRPr lang="en-US"/>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152400"/>
            <a:ext cx="7772400" cy="1143000"/>
          </a:xfrm>
          <a:noFill/>
          <a:ln/>
        </p:spPr>
        <p:txBody>
          <a:bodyPr>
            <a:normAutofit fontScale="90000"/>
          </a:bodyPr>
          <a:lstStyle/>
          <a:p>
            <a:r>
              <a:rPr lang="en-US" sz="3600" dirty="0"/>
              <a:t>CIRCULAR FLOW OF ECONOMIC ACTIVITY</a:t>
            </a:r>
          </a:p>
        </p:txBody>
      </p:sp>
      <p:sp>
        <p:nvSpPr>
          <p:cNvPr id="14339" name="Rectangle 3"/>
          <p:cNvSpPr>
            <a:spLocks noChangeArrowheads="1"/>
          </p:cNvSpPr>
          <p:nvPr/>
        </p:nvSpPr>
        <p:spPr bwMode="auto">
          <a:xfrm>
            <a:off x="692150" y="2901950"/>
            <a:ext cx="1587500" cy="9017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4340" name="Rectangle 4"/>
          <p:cNvSpPr>
            <a:spLocks noChangeArrowheads="1"/>
          </p:cNvSpPr>
          <p:nvPr/>
        </p:nvSpPr>
        <p:spPr bwMode="auto">
          <a:xfrm>
            <a:off x="665163" y="3117850"/>
            <a:ext cx="1619034" cy="335989"/>
          </a:xfrm>
          <a:prstGeom prst="rect">
            <a:avLst/>
          </a:prstGeom>
          <a:noFill/>
          <a:ln w="12700">
            <a:noFill/>
            <a:miter lim="800000"/>
            <a:headEnd/>
            <a:tailEnd/>
          </a:ln>
          <a:effectLst/>
        </p:spPr>
        <p:txBody>
          <a:bodyPr wrap="none" lIns="90488" tIns="44450" rIns="90488" bIns="44450">
            <a:spAutoFit/>
          </a:bodyPr>
          <a:lstStyle/>
          <a:p>
            <a:r>
              <a:rPr lang="en-US" sz="1600" b="1" dirty="0">
                <a:solidFill>
                  <a:srgbClr val="FFFFFF"/>
                </a:solidFill>
                <a:latin typeface="Times New Roman" pitchFamily="18" charset="0"/>
                <a:cs typeface="Times New Roman" pitchFamily="18" charset="0"/>
              </a:rPr>
              <a:t>HOUSEHOLDS</a:t>
            </a:r>
          </a:p>
        </p:txBody>
      </p:sp>
      <p:sp>
        <p:nvSpPr>
          <p:cNvPr id="14341" name="Rectangle 5"/>
          <p:cNvSpPr>
            <a:spLocks noChangeArrowheads="1"/>
          </p:cNvSpPr>
          <p:nvPr/>
        </p:nvSpPr>
        <p:spPr bwMode="auto">
          <a:xfrm>
            <a:off x="6102350" y="2901950"/>
            <a:ext cx="1587500" cy="9017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4342" name="Rectangle 6"/>
          <p:cNvSpPr>
            <a:spLocks noChangeArrowheads="1"/>
          </p:cNvSpPr>
          <p:nvPr/>
        </p:nvSpPr>
        <p:spPr bwMode="auto">
          <a:xfrm>
            <a:off x="6227763" y="3095625"/>
            <a:ext cx="926537" cy="366767"/>
          </a:xfrm>
          <a:prstGeom prst="rect">
            <a:avLst/>
          </a:prstGeom>
          <a:noFill/>
          <a:ln w="12700">
            <a:noFill/>
            <a:miter lim="800000"/>
            <a:headEnd/>
            <a:tailEnd/>
          </a:ln>
          <a:effectLst/>
        </p:spPr>
        <p:txBody>
          <a:bodyPr wrap="none" lIns="90488" tIns="44450" rIns="90488" bIns="44450">
            <a:spAutoFit/>
          </a:bodyPr>
          <a:lstStyle/>
          <a:p>
            <a:r>
              <a:rPr lang="en-US" sz="1800" b="1" dirty="0">
                <a:solidFill>
                  <a:srgbClr val="FFFFFF"/>
                </a:solidFill>
                <a:latin typeface="Times New Roman" pitchFamily="18" charset="0"/>
                <a:cs typeface="Times New Roman" pitchFamily="18" charset="0"/>
              </a:rPr>
              <a:t>FIRMS</a:t>
            </a:r>
          </a:p>
        </p:txBody>
      </p:sp>
      <p:grpSp>
        <p:nvGrpSpPr>
          <p:cNvPr id="2" name="Group 9"/>
          <p:cNvGrpSpPr>
            <a:grpSpLocks/>
          </p:cNvGrpSpPr>
          <p:nvPr/>
        </p:nvGrpSpPr>
        <p:grpSpPr bwMode="auto">
          <a:xfrm>
            <a:off x="1103313" y="2093913"/>
            <a:ext cx="6027737" cy="806450"/>
            <a:chOff x="695" y="1319"/>
            <a:chExt cx="3797" cy="508"/>
          </a:xfrm>
        </p:grpSpPr>
        <p:sp>
          <p:nvSpPr>
            <p:cNvPr id="14343" name="Arc 7"/>
            <p:cNvSpPr>
              <a:spLocks/>
            </p:cNvSpPr>
            <p:nvPr/>
          </p:nvSpPr>
          <p:spPr bwMode="auto">
            <a:xfrm>
              <a:off x="695" y="1319"/>
              <a:ext cx="1756" cy="508"/>
            </a:xfrm>
            <a:custGeom>
              <a:avLst/>
              <a:gdLst>
                <a:gd name="G0" fmla="+- 21600 0 0"/>
                <a:gd name="G1" fmla="+- 21600 0 0"/>
                <a:gd name="G2" fmla="+- 21600 0 0"/>
                <a:gd name="T0" fmla="*/ 0 w 21600"/>
                <a:gd name="T1" fmla="*/ 21515 h 21600"/>
                <a:gd name="T2" fmla="*/ 21588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15"/>
                  </a:moveTo>
                  <a:cubicBezTo>
                    <a:pt x="46" y="9623"/>
                    <a:pt x="9696" y="6"/>
                    <a:pt x="21588" y="0"/>
                  </a:cubicBezTo>
                </a:path>
                <a:path w="21600" h="21600" stroke="0" extrusionOk="0">
                  <a:moveTo>
                    <a:pt x="0" y="21515"/>
                  </a:moveTo>
                  <a:cubicBezTo>
                    <a:pt x="46" y="9623"/>
                    <a:pt x="9696" y="6"/>
                    <a:pt x="21588" y="0"/>
                  </a:cubicBezTo>
                  <a:lnTo>
                    <a:pt x="21600" y="21600"/>
                  </a:lnTo>
                  <a:close/>
                </a:path>
              </a:pathLst>
            </a:custGeom>
            <a:noFill/>
            <a:ln w="50800" cap="rnd">
              <a:solidFill>
                <a:schemeClr val="tx1"/>
              </a:solidFill>
              <a:round/>
              <a:headEnd/>
              <a:tailEnd/>
            </a:ln>
            <a:effectLst/>
          </p:spPr>
          <p:txBody>
            <a:bodyPr/>
            <a:lstStyle/>
            <a:p>
              <a:endParaRPr lang="en-US"/>
            </a:p>
          </p:txBody>
        </p:sp>
        <p:sp>
          <p:nvSpPr>
            <p:cNvPr id="14344" name="Arc 8"/>
            <p:cNvSpPr>
              <a:spLocks/>
            </p:cNvSpPr>
            <p:nvPr/>
          </p:nvSpPr>
          <p:spPr bwMode="auto">
            <a:xfrm>
              <a:off x="2448" y="1319"/>
              <a:ext cx="2044" cy="508"/>
            </a:xfrm>
            <a:custGeom>
              <a:avLst/>
              <a:gdLst>
                <a:gd name="G0" fmla="+- 0 0 0"/>
                <a:gd name="G1" fmla="+- 21600 0 0"/>
                <a:gd name="G2" fmla="+- 21600 0 0"/>
                <a:gd name="T0" fmla="*/ 21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20" y="0"/>
                  </a:moveTo>
                  <a:cubicBezTo>
                    <a:pt x="11942" y="11"/>
                    <a:pt x="21600" y="9678"/>
                    <a:pt x="21600" y="21600"/>
                  </a:cubicBezTo>
                </a:path>
                <a:path w="21600" h="21600" stroke="0" extrusionOk="0">
                  <a:moveTo>
                    <a:pt x="20" y="0"/>
                  </a:moveTo>
                  <a:cubicBezTo>
                    <a:pt x="11942" y="11"/>
                    <a:pt x="21600" y="9678"/>
                    <a:pt x="21600" y="21600"/>
                  </a:cubicBezTo>
                  <a:lnTo>
                    <a:pt x="0" y="21600"/>
                  </a:lnTo>
                  <a:close/>
                </a:path>
              </a:pathLst>
            </a:custGeom>
            <a:noFill/>
            <a:ln w="50800" cap="rnd">
              <a:solidFill>
                <a:schemeClr val="tx1"/>
              </a:solidFill>
              <a:round/>
              <a:headEnd/>
              <a:tailEnd type="triangle" w="med" len="med"/>
            </a:ln>
            <a:effectLst/>
          </p:spPr>
          <p:txBody>
            <a:bodyPr/>
            <a:lstStyle/>
            <a:p>
              <a:endParaRPr lang="en-US"/>
            </a:p>
          </p:txBody>
        </p:sp>
      </p:grpSp>
      <p:sp>
        <p:nvSpPr>
          <p:cNvPr id="14346" name="Rectangle 10"/>
          <p:cNvSpPr>
            <a:spLocks noChangeArrowheads="1"/>
          </p:cNvSpPr>
          <p:nvPr/>
        </p:nvSpPr>
        <p:spPr bwMode="auto">
          <a:xfrm>
            <a:off x="1960563" y="1397000"/>
            <a:ext cx="5003800" cy="698500"/>
          </a:xfrm>
          <a:prstGeom prst="rect">
            <a:avLst/>
          </a:prstGeom>
          <a:noFill/>
          <a:ln w="12700">
            <a:noFill/>
            <a:miter lim="800000"/>
            <a:headEnd/>
            <a:tailEnd/>
          </a:ln>
          <a:effectLst/>
        </p:spPr>
        <p:txBody>
          <a:bodyPr wrap="none" lIns="90488" tIns="44450" rIns="90488" bIns="44450">
            <a:spAutoFit/>
          </a:bodyPr>
          <a:lstStyle/>
          <a:p>
            <a:r>
              <a:rPr lang="en-US" sz="2000" dirty="0">
                <a:latin typeface="Times New Roman" pitchFamily="18" charset="0"/>
                <a:cs typeface="Times New Roman" pitchFamily="18" charset="0"/>
              </a:rPr>
              <a:t>PAYMENTS FOR GOODS AND SERVICES:</a:t>
            </a:r>
          </a:p>
          <a:p>
            <a:r>
              <a:rPr lang="en-US" sz="2000" dirty="0">
                <a:latin typeface="Times New Roman" pitchFamily="18" charset="0"/>
                <a:cs typeface="Times New Roman" pitchFamily="18" charset="0"/>
              </a:rPr>
              <a:t>FIRMS’ </a:t>
            </a:r>
            <a:r>
              <a:rPr lang="en-US" sz="2000" dirty="0">
                <a:solidFill>
                  <a:schemeClr val="tx2"/>
                </a:solidFill>
                <a:latin typeface="Times New Roman" pitchFamily="18" charset="0"/>
                <a:cs typeface="Times New Roman" pitchFamily="18" charset="0"/>
              </a:rPr>
              <a:t>REVENUE</a:t>
            </a:r>
          </a:p>
        </p:txBody>
      </p:sp>
      <p:grpSp>
        <p:nvGrpSpPr>
          <p:cNvPr id="3" name="Group 13"/>
          <p:cNvGrpSpPr>
            <a:grpSpLocks/>
          </p:cNvGrpSpPr>
          <p:nvPr/>
        </p:nvGrpSpPr>
        <p:grpSpPr bwMode="auto">
          <a:xfrm>
            <a:off x="1103313" y="3800475"/>
            <a:ext cx="6027737" cy="1114425"/>
            <a:chOff x="695" y="2394"/>
            <a:chExt cx="3797" cy="702"/>
          </a:xfrm>
        </p:grpSpPr>
        <p:sp>
          <p:nvSpPr>
            <p:cNvPr id="14347" name="Arc 11"/>
            <p:cNvSpPr>
              <a:spLocks/>
            </p:cNvSpPr>
            <p:nvPr/>
          </p:nvSpPr>
          <p:spPr bwMode="auto">
            <a:xfrm>
              <a:off x="2832" y="2400"/>
              <a:ext cx="1660" cy="652"/>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50800" cap="rnd">
              <a:solidFill>
                <a:schemeClr val="tx1"/>
              </a:solidFill>
              <a:round/>
              <a:headEnd/>
              <a:tailEnd type="triangle" w="med" len="med"/>
            </a:ln>
            <a:effectLst/>
          </p:spPr>
          <p:txBody>
            <a:bodyPr/>
            <a:lstStyle/>
            <a:p>
              <a:endParaRPr lang="en-US"/>
            </a:p>
          </p:txBody>
        </p:sp>
        <p:sp>
          <p:nvSpPr>
            <p:cNvPr id="14348" name="Arc 12"/>
            <p:cNvSpPr>
              <a:spLocks/>
            </p:cNvSpPr>
            <p:nvPr/>
          </p:nvSpPr>
          <p:spPr bwMode="auto">
            <a:xfrm rot="21480000">
              <a:off x="695" y="2394"/>
              <a:ext cx="2140" cy="702"/>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50800" cap="rnd">
              <a:solidFill>
                <a:schemeClr val="tx1"/>
              </a:solidFill>
              <a:round/>
              <a:headEnd/>
              <a:tailEnd type="triangle" w="med" len="med"/>
            </a:ln>
            <a:effectLst/>
          </p:spPr>
          <p:txBody>
            <a:bodyPr/>
            <a:lstStyle/>
            <a:p>
              <a:endParaRPr lang="en-US"/>
            </a:p>
          </p:txBody>
        </p:sp>
      </p:grpSp>
      <p:grpSp>
        <p:nvGrpSpPr>
          <p:cNvPr id="4" name="Group 16"/>
          <p:cNvGrpSpPr>
            <a:grpSpLocks/>
          </p:cNvGrpSpPr>
          <p:nvPr/>
        </p:nvGrpSpPr>
        <p:grpSpPr bwMode="auto">
          <a:xfrm>
            <a:off x="1535113" y="2220913"/>
            <a:ext cx="4262437" cy="1017587"/>
            <a:chOff x="967" y="1399"/>
            <a:chExt cx="2685" cy="641"/>
          </a:xfrm>
        </p:grpSpPr>
        <p:sp>
          <p:nvSpPr>
            <p:cNvPr id="14350" name="Arc 14"/>
            <p:cNvSpPr>
              <a:spLocks/>
            </p:cNvSpPr>
            <p:nvPr/>
          </p:nvSpPr>
          <p:spPr bwMode="auto">
            <a:xfrm rot="300000">
              <a:off x="967" y="1399"/>
              <a:ext cx="1772" cy="524"/>
            </a:xfrm>
            <a:custGeom>
              <a:avLst/>
              <a:gdLst>
                <a:gd name="G0" fmla="+- 21600 0 0"/>
                <a:gd name="G1" fmla="+- 21600 0 0"/>
                <a:gd name="G2" fmla="+- 21600 0 0"/>
                <a:gd name="T0" fmla="*/ 0 w 21600"/>
                <a:gd name="T1" fmla="*/ 21518 h 21600"/>
                <a:gd name="T2" fmla="*/ 21588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18"/>
                  </a:moveTo>
                  <a:cubicBezTo>
                    <a:pt x="45" y="9625"/>
                    <a:pt x="9695" y="6"/>
                    <a:pt x="21588" y="0"/>
                  </a:cubicBezTo>
                </a:path>
                <a:path w="21600" h="21600" stroke="0" extrusionOk="0">
                  <a:moveTo>
                    <a:pt x="0" y="21518"/>
                  </a:moveTo>
                  <a:cubicBezTo>
                    <a:pt x="45" y="9625"/>
                    <a:pt x="9695" y="6"/>
                    <a:pt x="21588" y="0"/>
                  </a:cubicBezTo>
                  <a:lnTo>
                    <a:pt x="21600" y="21600"/>
                  </a:lnTo>
                  <a:close/>
                </a:path>
              </a:pathLst>
            </a:custGeom>
            <a:noFill/>
            <a:ln w="12700" cap="rnd">
              <a:noFill/>
              <a:round/>
              <a:headEnd/>
              <a:tailEnd/>
            </a:ln>
            <a:effectLst/>
          </p:spPr>
          <p:txBody>
            <a:bodyPr/>
            <a:lstStyle/>
            <a:p>
              <a:endParaRPr lang="en-US"/>
            </a:p>
          </p:txBody>
        </p:sp>
        <p:sp>
          <p:nvSpPr>
            <p:cNvPr id="14351" name="Rectangle 15"/>
            <p:cNvSpPr>
              <a:spLocks noChangeArrowheads="1"/>
            </p:cNvSpPr>
            <p:nvPr/>
          </p:nvSpPr>
          <p:spPr bwMode="auto">
            <a:xfrm>
              <a:off x="1667" y="1600"/>
              <a:ext cx="1985" cy="440"/>
            </a:xfrm>
            <a:prstGeom prst="rect">
              <a:avLst/>
            </a:prstGeom>
            <a:noFill/>
            <a:ln w="12700">
              <a:noFill/>
              <a:miter lim="800000"/>
              <a:headEnd/>
              <a:tailEnd/>
            </a:ln>
            <a:effectLst/>
          </p:spPr>
          <p:txBody>
            <a:bodyPr wrap="none" lIns="90488" tIns="44450" rIns="90488" bIns="44450">
              <a:spAutoFit/>
            </a:bodyPr>
            <a:lstStyle/>
            <a:p>
              <a:r>
                <a:rPr lang="en-US" sz="2000" dirty="0">
                  <a:latin typeface="Times New Roman" pitchFamily="18" charset="0"/>
                  <a:cs typeface="Times New Roman" pitchFamily="18" charset="0"/>
                </a:rPr>
                <a:t>LABOR,CAPITAL,LAND&amp;</a:t>
              </a:r>
            </a:p>
            <a:p>
              <a:r>
                <a:rPr lang="en-US" sz="2000" dirty="0">
                  <a:latin typeface="Times New Roman" pitchFamily="18" charset="0"/>
                  <a:cs typeface="Times New Roman" pitchFamily="18" charset="0"/>
                </a:rPr>
                <a:t>ENTREPRENEURSHIP</a:t>
              </a:r>
            </a:p>
          </p:txBody>
        </p:sp>
      </p:grpSp>
      <p:sp>
        <p:nvSpPr>
          <p:cNvPr id="14353" name="Rectangle 17"/>
          <p:cNvSpPr>
            <a:spLocks noChangeArrowheads="1"/>
          </p:cNvSpPr>
          <p:nvPr/>
        </p:nvSpPr>
        <p:spPr bwMode="auto">
          <a:xfrm>
            <a:off x="1808163" y="4902200"/>
            <a:ext cx="4803775" cy="698500"/>
          </a:xfrm>
          <a:prstGeom prst="rect">
            <a:avLst/>
          </a:prstGeom>
          <a:noFill/>
          <a:ln w="12700">
            <a:noFill/>
            <a:miter lim="800000"/>
            <a:headEnd/>
            <a:tailEnd/>
          </a:ln>
          <a:effectLst/>
        </p:spPr>
        <p:txBody>
          <a:bodyPr wrap="none" lIns="90488" tIns="44450" rIns="90488" bIns="44450">
            <a:spAutoFit/>
          </a:bodyPr>
          <a:lstStyle/>
          <a:p>
            <a:r>
              <a:rPr lang="en-US" sz="2000" dirty="0">
                <a:latin typeface="Times New Roman" pitchFamily="18" charset="0"/>
                <a:cs typeface="Times New Roman" pitchFamily="18" charset="0"/>
              </a:rPr>
              <a:t>WAGES, SALARIES,PROFITS,&amp; RENT:</a:t>
            </a:r>
          </a:p>
          <a:p>
            <a:r>
              <a:rPr lang="en-US" sz="2000" dirty="0">
                <a:latin typeface="Times New Roman" pitchFamily="18" charset="0"/>
                <a:cs typeface="Times New Roman" pitchFamily="18" charset="0"/>
              </a:rPr>
              <a:t>FIRMS’ </a:t>
            </a:r>
            <a:r>
              <a:rPr lang="en-US" sz="2000" dirty="0">
                <a:solidFill>
                  <a:schemeClr val="tx2"/>
                </a:solidFill>
                <a:latin typeface="Times New Roman" pitchFamily="18" charset="0"/>
                <a:cs typeface="Times New Roman" pitchFamily="18" charset="0"/>
              </a:rPr>
              <a:t>COSTS OR FACTOR PAYMENTS</a:t>
            </a:r>
          </a:p>
        </p:txBody>
      </p:sp>
      <p:grpSp>
        <p:nvGrpSpPr>
          <p:cNvPr id="5" name="Group 20"/>
          <p:cNvGrpSpPr>
            <a:grpSpLocks/>
          </p:cNvGrpSpPr>
          <p:nvPr/>
        </p:nvGrpSpPr>
        <p:grpSpPr bwMode="auto">
          <a:xfrm>
            <a:off x="1781175" y="2466975"/>
            <a:ext cx="4587875" cy="501650"/>
            <a:chOff x="1122" y="1554"/>
            <a:chExt cx="2890" cy="316"/>
          </a:xfrm>
        </p:grpSpPr>
        <p:sp>
          <p:nvSpPr>
            <p:cNvPr id="14354" name="Arc 18"/>
            <p:cNvSpPr>
              <a:spLocks/>
            </p:cNvSpPr>
            <p:nvPr/>
          </p:nvSpPr>
          <p:spPr bwMode="auto">
            <a:xfrm>
              <a:off x="2688" y="1554"/>
              <a:ext cx="1324" cy="316"/>
            </a:xfrm>
            <a:custGeom>
              <a:avLst/>
              <a:gdLst>
                <a:gd name="G0" fmla="+- 0 0 0"/>
                <a:gd name="G1" fmla="+- 21600 0 0"/>
                <a:gd name="G2" fmla="+- 21600 0 0"/>
                <a:gd name="T0" fmla="*/ 16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5" y="0"/>
                  </a:moveTo>
                  <a:cubicBezTo>
                    <a:pt x="11939" y="8"/>
                    <a:pt x="21600" y="9676"/>
                    <a:pt x="21600" y="21600"/>
                  </a:cubicBezTo>
                </a:path>
                <a:path w="21600" h="21600" stroke="0" extrusionOk="0">
                  <a:moveTo>
                    <a:pt x="15" y="0"/>
                  </a:moveTo>
                  <a:cubicBezTo>
                    <a:pt x="11939" y="8"/>
                    <a:pt x="21600" y="9676"/>
                    <a:pt x="21600" y="21600"/>
                  </a:cubicBezTo>
                  <a:lnTo>
                    <a:pt x="0" y="21600"/>
                  </a:lnTo>
                  <a:close/>
                </a:path>
              </a:pathLst>
            </a:custGeom>
            <a:noFill/>
            <a:ln w="50800" cap="rnd">
              <a:solidFill>
                <a:schemeClr val="tx1"/>
              </a:solidFill>
              <a:round/>
              <a:headEnd/>
              <a:tailEnd type="triangle" w="med" len="med"/>
            </a:ln>
            <a:effectLst/>
          </p:spPr>
          <p:txBody>
            <a:bodyPr/>
            <a:lstStyle/>
            <a:p>
              <a:endParaRPr lang="en-US"/>
            </a:p>
          </p:txBody>
        </p:sp>
        <p:sp>
          <p:nvSpPr>
            <p:cNvPr id="14355" name="Arc 19"/>
            <p:cNvSpPr>
              <a:spLocks/>
            </p:cNvSpPr>
            <p:nvPr/>
          </p:nvSpPr>
          <p:spPr bwMode="auto">
            <a:xfrm>
              <a:off x="1122" y="1554"/>
              <a:ext cx="1568" cy="272"/>
            </a:xfrm>
            <a:custGeom>
              <a:avLst/>
              <a:gdLst>
                <a:gd name="G0" fmla="+- 21600 0 0"/>
                <a:gd name="G1" fmla="+- 21600 0 0"/>
                <a:gd name="G2" fmla="+- 21600 0 0"/>
                <a:gd name="T0" fmla="*/ 0 w 21600"/>
                <a:gd name="T1" fmla="*/ 21521 h 21600"/>
                <a:gd name="T2" fmla="*/ 21572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21"/>
                  </a:moveTo>
                  <a:cubicBezTo>
                    <a:pt x="43" y="9633"/>
                    <a:pt x="9684" y="15"/>
                    <a:pt x="21572" y="0"/>
                  </a:cubicBezTo>
                </a:path>
                <a:path w="21600" h="21600" stroke="0" extrusionOk="0">
                  <a:moveTo>
                    <a:pt x="0" y="21521"/>
                  </a:moveTo>
                  <a:cubicBezTo>
                    <a:pt x="43" y="9633"/>
                    <a:pt x="9684" y="15"/>
                    <a:pt x="21572" y="0"/>
                  </a:cubicBezTo>
                  <a:lnTo>
                    <a:pt x="21600" y="21600"/>
                  </a:lnTo>
                  <a:close/>
                </a:path>
              </a:pathLst>
            </a:custGeom>
            <a:noFill/>
            <a:ln w="50800" cap="rnd">
              <a:solidFill>
                <a:schemeClr val="tx1"/>
              </a:solidFill>
              <a:round/>
              <a:headEnd/>
              <a:tailEnd type="triangle" w="med" len="med"/>
            </a:ln>
            <a:effectLst/>
          </p:spPr>
          <p:txBody>
            <a:bodyPr/>
            <a:lstStyle/>
            <a:p>
              <a:endParaRPr lang="en-US"/>
            </a:p>
          </p:txBody>
        </p:sp>
      </p:grpSp>
      <p:sp>
        <p:nvSpPr>
          <p:cNvPr id="23" name="Slide Number Placeholder 22"/>
          <p:cNvSpPr>
            <a:spLocks noGrp="1"/>
          </p:cNvSpPr>
          <p:nvPr>
            <p:ph type="sldNum" sz="quarter" idx="12"/>
          </p:nvPr>
        </p:nvSpPr>
        <p:spPr/>
        <p:txBody>
          <a:bodyPr/>
          <a:lstStyle/>
          <a:p>
            <a:fld id="{ADE3274B-0110-4FFA-B2A7-EAFA3C6F0A75}" type="slidenum">
              <a:rPr lang="en-US" smtClean="0"/>
              <a:pPr/>
              <a:t>55</a:t>
            </a:fld>
            <a:endParaRPr lang="en-US"/>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152400"/>
            <a:ext cx="7772400" cy="1143000"/>
          </a:xfrm>
          <a:noFill/>
          <a:ln/>
        </p:spPr>
        <p:txBody>
          <a:bodyPr>
            <a:normAutofit fontScale="90000"/>
          </a:bodyPr>
          <a:lstStyle/>
          <a:p>
            <a:r>
              <a:rPr lang="en-US" sz="3600"/>
              <a:t>CIRCULAR FLOW OF ECONOMIC ACTIVITY</a:t>
            </a:r>
          </a:p>
        </p:txBody>
      </p:sp>
      <p:sp>
        <p:nvSpPr>
          <p:cNvPr id="16387" name="Rectangle 3"/>
          <p:cNvSpPr>
            <a:spLocks noChangeArrowheads="1"/>
          </p:cNvSpPr>
          <p:nvPr/>
        </p:nvSpPr>
        <p:spPr bwMode="auto">
          <a:xfrm>
            <a:off x="692150" y="2901950"/>
            <a:ext cx="1587500" cy="9017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6388" name="Rectangle 4"/>
          <p:cNvSpPr>
            <a:spLocks noChangeArrowheads="1"/>
          </p:cNvSpPr>
          <p:nvPr/>
        </p:nvSpPr>
        <p:spPr bwMode="auto">
          <a:xfrm>
            <a:off x="665163" y="3117850"/>
            <a:ext cx="1619034" cy="335989"/>
          </a:xfrm>
          <a:prstGeom prst="rect">
            <a:avLst/>
          </a:prstGeom>
          <a:noFill/>
          <a:ln w="12700">
            <a:noFill/>
            <a:miter lim="800000"/>
            <a:headEnd/>
            <a:tailEnd/>
          </a:ln>
          <a:effectLst/>
        </p:spPr>
        <p:txBody>
          <a:bodyPr wrap="none" lIns="90488" tIns="44450" rIns="90488" bIns="44450">
            <a:spAutoFit/>
          </a:bodyPr>
          <a:lstStyle/>
          <a:p>
            <a:r>
              <a:rPr lang="en-US" sz="1600" b="1" dirty="0">
                <a:solidFill>
                  <a:srgbClr val="FFFFFF"/>
                </a:solidFill>
                <a:latin typeface="Times New Roman" pitchFamily="18" charset="0"/>
                <a:cs typeface="Times New Roman" pitchFamily="18" charset="0"/>
              </a:rPr>
              <a:t>HOUSEHOLDS</a:t>
            </a:r>
          </a:p>
        </p:txBody>
      </p:sp>
      <p:sp>
        <p:nvSpPr>
          <p:cNvPr id="16389" name="Rectangle 5"/>
          <p:cNvSpPr>
            <a:spLocks noChangeArrowheads="1"/>
          </p:cNvSpPr>
          <p:nvPr/>
        </p:nvSpPr>
        <p:spPr bwMode="auto">
          <a:xfrm>
            <a:off x="6102350" y="2901950"/>
            <a:ext cx="1587500" cy="9017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6390" name="Rectangle 6"/>
          <p:cNvSpPr>
            <a:spLocks noChangeArrowheads="1"/>
          </p:cNvSpPr>
          <p:nvPr/>
        </p:nvSpPr>
        <p:spPr bwMode="auto">
          <a:xfrm>
            <a:off x="6227763" y="3095625"/>
            <a:ext cx="926537" cy="366767"/>
          </a:xfrm>
          <a:prstGeom prst="rect">
            <a:avLst/>
          </a:prstGeom>
          <a:noFill/>
          <a:ln w="12700">
            <a:noFill/>
            <a:miter lim="800000"/>
            <a:headEnd/>
            <a:tailEnd/>
          </a:ln>
          <a:effectLst/>
        </p:spPr>
        <p:txBody>
          <a:bodyPr wrap="none" lIns="90488" tIns="44450" rIns="90488" bIns="44450">
            <a:spAutoFit/>
          </a:bodyPr>
          <a:lstStyle/>
          <a:p>
            <a:r>
              <a:rPr lang="en-US" sz="1800" b="1" dirty="0">
                <a:solidFill>
                  <a:srgbClr val="FFFFFF"/>
                </a:solidFill>
                <a:latin typeface="Times New Roman" pitchFamily="18" charset="0"/>
                <a:cs typeface="Times New Roman" pitchFamily="18" charset="0"/>
              </a:rPr>
              <a:t>FIRMS</a:t>
            </a:r>
          </a:p>
        </p:txBody>
      </p:sp>
      <p:grpSp>
        <p:nvGrpSpPr>
          <p:cNvPr id="2" name="Group 9"/>
          <p:cNvGrpSpPr>
            <a:grpSpLocks/>
          </p:cNvGrpSpPr>
          <p:nvPr/>
        </p:nvGrpSpPr>
        <p:grpSpPr bwMode="auto">
          <a:xfrm>
            <a:off x="1103313" y="2093913"/>
            <a:ext cx="6027737" cy="806450"/>
            <a:chOff x="695" y="1319"/>
            <a:chExt cx="3797" cy="508"/>
          </a:xfrm>
        </p:grpSpPr>
        <p:sp>
          <p:nvSpPr>
            <p:cNvPr id="16391" name="Arc 7"/>
            <p:cNvSpPr>
              <a:spLocks/>
            </p:cNvSpPr>
            <p:nvPr/>
          </p:nvSpPr>
          <p:spPr bwMode="auto">
            <a:xfrm>
              <a:off x="695" y="1319"/>
              <a:ext cx="1756" cy="508"/>
            </a:xfrm>
            <a:custGeom>
              <a:avLst/>
              <a:gdLst>
                <a:gd name="G0" fmla="+- 21600 0 0"/>
                <a:gd name="G1" fmla="+- 21600 0 0"/>
                <a:gd name="G2" fmla="+- 21600 0 0"/>
                <a:gd name="T0" fmla="*/ 0 w 21600"/>
                <a:gd name="T1" fmla="*/ 21515 h 21600"/>
                <a:gd name="T2" fmla="*/ 21588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15"/>
                  </a:moveTo>
                  <a:cubicBezTo>
                    <a:pt x="46" y="9623"/>
                    <a:pt x="9696" y="6"/>
                    <a:pt x="21588" y="0"/>
                  </a:cubicBezTo>
                </a:path>
                <a:path w="21600" h="21600" stroke="0" extrusionOk="0">
                  <a:moveTo>
                    <a:pt x="0" y="21515"/>
                  </a:moveTo>
                  <a:cubicBezTo>
                    <a:pt x="46" y="9623"/>
                    <a:pt x="9696" y="6"/>
                    <a:pt x="21588" y="0"/>
                  </a:cubicBezTo>
                  <a:lnTo>
                    <a:pt x="21600" y="21600"/>
                  </a:lnTo>
                  <a:close/>
                </a:path>
              </a:pathLst>
            </a:custGeom>
            <a:noFill/>
            <a:ln w="50800" cap="rnd">
              <a:solidFill>
                <a:schemeClr val="tx1"/>
              </a:solidFill>
              <a:round/>
              <a:headEnd/>
              <a:tailEnd type="triangle" w="med" len="med"/>
            </a:ln>
            <a:effectLst/>
          </p:spPr>
          <p:txBody>
            <a:bodyPr/>
            <a:lstStyle/>
            <a:p>
              <a:endParaRPr lang="en-US"/>
            </a:p>
          </p:txBody>
        </p:sp>
        <p:sp>
          <p:nvSpPr>
            <p:cNvPr id="16392" name="Arc 8"/>
            <p:cNvSpPr>
              <a:spLocks/>
            </p:cNvSpPr>
            <p:nvPr/>
          </p:nvSpPr>
          <p:spPr bwMode="auto">
            <a:xfrm>
              <a:off x="2448" y="1319"/>
              <a:ext cx="2044" cy="508"/>
            </a:xfrm>
            <a:custGeom>
              <a:avLst/>
              <a:gdLst>
                <a:gd name="G0" fmla="+- 0 0 0"/>
                <a:gd name="G1" fmla="+- 21600 0 0"/>
                <a:gd name="G2" fmla="+- 21600 0 0"/>
                <a:gd name="T0" fmla="*/ 21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20" y="0"/>
                  </a:moveTo>
                  <a:cubicBezTo>
                    <a:pt x="11942" y="11"/>
                    <a:pt x="21600" y="9678"/>
                    <a:pt x="21600" y="21600"/>
                  </a:cubicBezTo>
                </a:path>
                <a:path w="21600" h="21600" stroke="0" extrusionOk="0">
                  <a:moveTo>
                    <a:pt x="20" y="0"/>
                  </a:moveTo>
                  <a:cubicBezTo>
                    <a:pt x="11942" y="11"/>
                    <a:pt x="21600" y="9678"/>
                    <a:pt x="21600" y="21600"/>
                  </a:cubicBezTo>
                  <a:lnTo>
                    <a:pt x="0" y="21600"/>
                  </a:lnTo>
                  <a:close/>
                </a:path>
              </a:pathLst>
            </a:custGeom>
            <a:noFill/>
            <a:ln w="50800" cap="rnd">
              <a:solidFill>
                <a:schemeClr val="tx1"/>
              </a:solidFill>
              <a:round/>
              <a:headEnd/>
              <a:tailEnd type="triangle" w="med" len="med"/>
            </a:ln>
            <a:effectLst/>
          </p:spPr>
          <p:txBody>
            <a:bodyPr/>
            <a:lstStyle/>
            <a:p>
              <a:endParaRPr lang="en-US"/>
            </a:p>
          </p:txBody>
        </p:sp>
      </p:grpSp>
      <p:sp>
        <p:nvSpPr>
          <p:cNvPr id="16394" name="Rectangle 10"/>
          <p:cNvSpPr>
            <a:spLocks noChangeArrowheads="1"/>
          </p:cNvSpPr>
          <p:nvPr/>
        </p:nvSpPr>
        <p:spPr bwMode="auto">
          <a:xfrm>
            <a:off x="1960563" y="1397000"/>
            <a:ext cx="4584700" cy="698500"/>
          </a:xfrm>
          <a:prstGeom prst="rect">
            <a:avLst/>
          </a:prstGeom>
          <a:noFill/>
          <a:ln w="12700">
            <a:noFill/>
            <a:miter lim="800000"/>
            <a:headEnd/>
            <a:tailEnd/>
          </a:ln>
          <a:effectLst/>
        </p:spPr>
        <p:txBody>
          <a:bodyPr wrap="none" lIns="90488" tIns="44450" rIns="90488" bIns="44450">
            <a:spAutoFit/>
          </a:bodyPr>
          <a:lstStyle/>
          <a:p>
            <a:r>
              <a:rPr lang="en-US" sz="2000" dirty="0">
                <a:latin typeface="Times New Roman" pitchFamily="18" charset="0"/>
                <a:cs typeface="Times New Roman" pitchFamily="18" charset="0"/>
              </a:rPr>
              <a:t>PAYMENTS FOR GOODS&amp; SERVICES:</a:t>
            </a:r>
          </a:p>
          <a:p>
            <a:r>
              <a:rPr lang="en-US" sz="2000" dirty="0">
                <a:latin typeface="Times New Roman" pitchFamily="18" charset="0"/>
                <a:cs typeface="Times New Roman" pitchFamily="18" charset="0"/>
              </a:rPr>
              <a:t>FIRMS’ </a:t>
            </a:r>
            <a:r>
              <a:rPr lang="en-US" sz="2000" dirty="0">
                <a:solidFill>
                  <a:schemeClr val="tx2"/>
                </a:solidFill>
                <a:latin typeface="Times New Roman" pitchFamily="18" charset="0"/>
                <a:cs typeface="Times New Roman" pitchFamily="18" charset="0"/>
              </a:rPr>
              <a:t>REVENUE</a:t>
            </a:r>
          </a:p>
        </p:txBody>
      </p:sp>
      <p:grpSp>
        <p:nvGrpSpPr>
          <p:cNvPr id="3" name="Group 13"/>
          <p:cNvGrpSpPr>
            <a:grpSpLocks/>
          </p:cNvGrpSpPr>
          <p:nvPr/>
        </p:nvGrpSpPr>
        <p:grpSpPr bwMode="auto">
          <a:xfrm>
            <a:off x="1103313" y="3800475"/>
            <a:ext cx="6027737" cy="1114425"/>
            <a:chOff x="695" y="2394"/>
            <a:chExt cx="3797" cy="702"/>
          </a:xfrm>
        </p:grpSpPr>
        <p:sp>
          <p:nvSpPr>
            <p:cNvPr id="16395" name="Arc 11"/>
            <p:cNvSpPr>
              <a:spLocks/>
            </p:cNvSpPr>
            <p:nvPr/>
          </p:nvSpPr>
          <p:spPr bwMode="auto">
            <a:xfrm>
              <a:off x="2832" y="2400"/>
              <a:ext cx="1660" cy="652"/>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50800" cap="rnd">
              <a:solidFill>
                <a:schemeClr val="tx1"/>
              </a:solidFill>
              <a:round/>
              <a:headEnd/>
              <a:tailEnd type="triangle" w="med" len="med"/>
            </a:ln>
            <a:effectLst/>
          </p:spPr>
          <p:txBody>
            <a:bodyPr/>
            <a:lstStyle/>
            <a:p>
              <a:endParaRPr lang="en-US"/>
            </a:p>
          </p:txBody>
        </p:sp>
        <p:sp>
          <p:nvSpPr>
            <p:cNvPr id="16396" name="Arc 12"/>
            <p:cNvSpPr>
              <a:spLocks/>
            </p:cNvSpPr>
            <p:nvPr/>
          </p:nvSpPr>
          <p:spPr bwMode="auto">
            <a:xfrm rot="21480000">
              <a:off x="695" y="2394"/>
              <a:ext cx="2140" cy="702"/>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50800" cap="rnd">
              <a:solidFill>
                <a:schemeClr val="tx1"/>
              </a:solidFill>
              <a:round/>
              <a:headEnd/>
              <a:tailEnd type="triangle" w="med" len="med"/>
            </a:ln>
            <a:effectLst/>
          </p:spPr>
          <p:txBody>
            <a:bodyPr/>
            <a:lstStyle/>
            <a:p>
              <a:endParaRPr lang="en-US"/>
            </a:p>
          </p:txBody>
        </p:sp>
      </p:grpSp>
      <p:sp>
        <p:nvSpPr>
          <p:cNvPr id="16398" name="Rectangle 14"/>
          <p:cNvSpPr>
            <a:spLocks noChangeArrowheads="1"/>
          </p:cNvSpPr>
          <p:nvPr/>
        </p:nvSpPr>
        <p:spPr bwMode="auto">
          <a:xfrm>
            <a:off x="1808163" y="4902200"/>
            <a:ext cx="4632325" cy="698500"/>
          </a:xfrm>
          <a:prstGeom prst="rect">
            <a:avLst/>
          </a:prstGeom>
          <a:noFill/>
          <a:ln w="12700">
            <a:noFill/>
            <a:miter lim="800000"/>
            <a:headEnd/>
            <a:tailEnd/>
          </a:ln>
          <a:effectLst/>
        </p:spPr>
        <p:txBody>
          <a:bodyPr wrap="none" lIns="90488" tIns="44450" rIns="90488" bIns="44450">
            <a:spAutoFit/>
          </a:bodyPr>
          <a:lstStyle/>
          <a:p>
            <a:r>
              <a:rPr lang="en-US" sz="2000" dirty="0">
                <a:latin typeface="Times New Roman" pitchFamily="18" charset="0"/>
                <a:cs typeface="Times New Roman" pitchFamily="18" charset="0"/>
              </a:rPr>
              <a:t>WAGES , SALARIES,PROFITS,&amp; RENT:</a:t>
            </a:r>
          </a:p>
          <a:p>
            <a:r>
              <a:rPr lang="en-US" sz="2000" dirty="0">
                <a:latin typeface="Times New Roman" pitchFamily="18" charset="0"/>
                <a:cs typeface="Times New Roman" pitchFamily="18" charset="0"/>
              </a:rPr>
              <a:t>FIRMS’ </a:t>
            </a:r>
            <a:r>
              <a:rPr lang="en-US" sz="2000" dirty="0">
                <a:solidFill>
                  <a:schemeClr val="tx2"/>
                </a:solidFill>
                <a:latin typeface="Times New Roman" pitchFamily="18" charset="0"/>
                <a:cs typeface="Times New Roman" pitchFamily="18" charset="0"/>
              </a:rPr>
              <a:t>COSTS</a:t>
            </a:r>
          </a:p>
        </p:txBody>
      </p:sp>
      <p:grpSp>
        <p:nvGrpSpPr>
          <p:cNvPr id="4" name="Group 17"/>
          <p:cNvGrpSpPr>
            <a:grpSpLocks/>
          </p:cNvGrpSpPr>
          <p:nvPr/>
        </p:nvGrpSpPr>
        <p:grpSpPr bwMode="auto">
          <a:xfrm>
            <a:off x="1560513" y="2246313"/>
            <a:ext cx="4808537" cy="806450"/>
            <a:chOff x="983" y="1415"/>
            <a:chExt cx="3029" cy="508"/>
          </a:xfrm>
        </p:grpSpPr>
        <p:sp>
          <p:nvSpPr>
            <p:cNvPr id="16399" name="Arc 15"/>
            <p:cNvSpPr>
              <a:spLocks/>
            </p:cNvSpPr>
            <p:nvPr/>
          </p:nvSpPr>
          <p:spPr bwMode="auto">
            <a:xfrm rot="300000">
              <a:off x="983" y="1415"/>
              <a:ext cx="1756" cy="508"/>
            </a:xfrm>
            <a:custGeom>
              <a:avLst/>
              <a:gdLst>
                <a:gd name="G0" fmla="+- 21600 0 0"/>
                <a:gd name="G1" fmla="+- 21600 0 0"/>
                <a:gd name="G2" fmla="+- 21600 0 0"/>
                <a:gd name="T0" fmla="*/ 0 w 21600"/>
                <a:gd name="T1" fmla="*/ 21515 h 21600"/>
                <a:gd name="T2" fmla="*/ 21588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15"/>
                  </a:moveTo>
                  <a:cubicBezTo>
                    <a:pt x="46" y="9623"/>
                    <a:pt x="9696" y="6"/>
                    <a:pt x="21588" y="0"/>
                  </a:cubicBezTo>
                </a:path>
                <a:path w="21600" h="21600" stroke="0" extrusionOk="0">
                  <a:moveTo>
                    <a:pt x="0" y="21515"/>
                  </a:moveTo>
                  <a:cubicBezTo>
                    <a:pt x="46" y="9623"/>
                    <a:pt x="9696" y="6"/>
                    <a:pt x="21588" y="0"/>
                  </a:cubicBezTo>
                  <a:lnTo>
                    <a:pt x="21600" y="21600"/>
                  </a:lnTo>
                  <a:close/>
                </a:path>
              </a:pathLst>
            </a:custGeom>
            <a:noFill/>
            <a:ln w="50800" cap="rnd">
              <a:solidFill>
                <a:schemeClr val="tx1"/>
              </a:solidFill>
              <a:round/>
              <a:headEnd/>
              <a:tailEnd type="triangle" w="med" len="med"/>
            </a:ln>
            <a:effectLst/>
          </p:spPr>
          <p:txBody>
            <a:bodyPr/>
            <a:lstStyle/>
            <a:p>
              <a:endParaRPr lang="en-US"/>
            </a:p>
          </p:txBody>
        </p:sp>
        <p:sp>
          <p:nvSpPr>
            <p:cNvPr id="16400" name="Arc 16"/>
            <p:cNvSpPr>
              <a:spLocks/>
            </p:cNvSpPr>
            <p:nvPr/>
          </p:nvSpPr>
          <p:spPr bwMode="auto">
            <a:xfrm>
              <a:off x="2688" y="1511"/>
              <a:ext cx="1324" cy="316"/>
            </a:xfrm>
            <a:custGeom>
              <a:avLst/>
              <a:gdLst>
                <a:gd name="G0" fmla="+- 0 0 0"/>
                <a:gd name="G1" fmla="+- 21600 0 0"/>
                <a:gd name="G2" fmla="+- 21600 0 0"/>
                <a:gd name="T0" fmla="*/ 16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5" y="0"/>
                  </a:moveTo>
                  <a:cubicBezTo>
                    <a:pt x="11939" y="8"/>
                    <a:pt x="21600" y="9676"/>
                    <a:pt x="21600" y="21600"/>
                  </a:cubicBezTo>
                </a:path>
                <a:path w="21600" h="21600" stroke="0" extrusionOk="0">
                  <a:moveTo>
                    <a:pt x="15" y="0"/>
                  </a:moveTo>
                  <a:cubicBezTo>
                    <a:pt x="11939" y="8"/>
                    <a:pt x="21600" y="9676"/>
                    <a:pt x="21600" y="21600"/>
                  </a:cubicBezTo>
                  <a:lnTo>
                    <a:pt x="0" y="21600"/>
                  </a:lnTo>
                  <a:close/>
                </a:path>
              </a:pathLst>
            </a:custGeom>
            <a:noFill/>
            <a:ln w="50800" cap="rnd">
              <a:solidFill>
                <a:schemeClr val="tx1"/>
              </a:solidFill>
              <a:round/>
              <a:headEnd/>
              <a:tailEnd type="triangle" w="med" len="med"/>
            </a:ln>
            <a:effectLst/>
          </p:spPr>
          <p:txBody>
            <a:bodyPr/>
            <a:lstStyle/>
            <a:p>
              <a:endParaRPr lang="en-US"/>
            </a:p>
          </p:txBody>
        </p:sp>
      </p:grpSp>
      <p:sp>
        <p:nvSpPr>
          <p:cNvPr id="16402" name="Rectangle 18"/>
          <p:cNvSpPr>
            <a:spLocks noChangeArrowheads="1"/>
          </p:cNvSpPr>
          <p:nvPr/>
        </p:nvSpPr>
        <p:spPr bwMode="auto">
          <a:xfrm>
            <a:off x="2646363" y="2540000"/>
            <a:ext cx="3214687" cy="698500"/>
          </a:xfrm>
          <a:prstGeom prst="rect">
            <a:avLst/>
          </a:prstGeom>
          <a:noFill/>
          <a:ln w="12700">
            <a:noFill/>
            <a:miter lim="800000"/>
            <a:headEnd/>
            <a:tailEnd/>
          </a:ln>
          <a:effectLst/>
        </p:spPr>
        <p:txBody>
          <a:bodyPr wrap="none" lIns="90488" tIns="44450" rIns="90488" bIns="44450">
            <a:spAutoFit/>
          </a:bodyPr>
          <a:lstStyle/>
          <a:p>
            <a:r>
              <a:rPr lang="en-US" sz="2000" dirty="0">
                <a:latin typeface="Times New Roman" pitchFamily="18" charset="0"/>
                <a:cs typeface="Times New Roman" pitchFamily="18" charset="0"/>
              </a:rPr>
              <a:t>LABOR,CAPITAL,LAND &amp;</a:t>
            </a:r>
          </a:p>
          <a:p>
            <a:r>
              <a:rPr lang="en-US" sz="2000" dirty="0">
                <a:latin typeface="Times New Roman" pitchFamily="18" charset="0"/>
                <a:cs typeface="Times New Roman" pitchFamily="18" charset="0"/>
              </a:rPr>
              <a:t>ENTREPRENEURIALSHIP</a:t>
            </a:r>
          </a:p>
        </p:txBody>
      </p:sp>
      <p:grpSp>
        <p:nvGrpSpPr>
          <p:cNvPr id="5" name="Group 21"/>
          <p:cNvGrpSpPr>
            <a:grpSpLocks/>
          </p:cNvGrpSpPr>
          <p:nvPr/>
        </p:nvGrpSpPr>
        <p:grpSpPr bwMode="auto">
          <a:xfrm>
            <a:off x="2012950" y="3673475"/>
            <a:ext cx="4813300" cy="971550"/>
            <a:chOff x="1268" y="2314"/>
            <a:chExt cx="3032" cy="612"/>
          </a:xfrm>
        </p:grpSpPr>
        <p:sp>
          <p:nvSpPr>
            <p:cNvPr id="16403" name="Arc 19"/>
            <p:cNvSpPr>
              <a:spLocks/>
            </p:cNvSpPr>
            <p:nvPr/>
          </p:nvSpPr>
          <p:spPr bwMode="auto">
            <a:xfrm rot="21420000">
              <a:off x="1268" y="2314"/>
              <a:ext cx="1515" cy="612"/>
            </a:xfrm>
            <a:custGeom>
              <a:avLst/>
              <a:gdLst>
                <a:gd name="G0" fmla="+- 21600 0 0"/>
                <a:gd name="G1" fmla="+- 0 0 0"/>
                <a:gd name="G2" fmla="+- 21600 0 0"/>
                <a:gd name="T0" fmla="*/ 21543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543" y="21599"/>
                  </a:moveTo>
                  <a:cubicBezTo>
                    <a:pt x="9635" y="21568"/>
                    <a:pt x="0" y="11907"/>
                    <a:pt x="0" y="0"/>
                  </a:cubicBezTo>
                </a:path>
                <a:path w="21600" h="21600" stroke="0" extrusionOk="0">
                  <a:moveTo>
                    <a:pt x="21543" y="21599"/>
                  </a:moveTo>
                  <a:cubicBezTo>
                    <a:pt x="9635" y="21568"/>
                    <a:pt x="0" y="11907"/>
                    <a:pt x="0" y="0"/>
                  </a:cubicBezTo>
                  <a:lnTo>
                    <a:pt x="21600" y="0"/>
                  </a:lnTo>
                  <a:close/>
                </a:path>
              </a:pathLst>
            </a:custGeom>
            <a:noFill/>
            <a:ln w="50800" cap="rnd">
              <a:solidFill>
                <a:schemeClr val="tx1"/>
              </a:solidFill>
              <a:round/>
              <a:headEnd/>
              <a:tailEnd type="triangle" w="med" len="med"/>
            </a:ln>
            <a:effectLst/>
          </p:spPr>
          <p:txBody>
            <a:bodyPr/>
            <a:lstStyle/>
            <a:p>
              <a:endParaRPr lang="en-US"/>
            </a:p>
          </p:txBody>
        </p:sp>
        <p:sp>
          <p:nvSpPr>
            <p:cNvPr id="16404" name="Arc 20"/>
            <p:cNvSpPr>
              <a:spLocks/>
            </p:cNvSpPr>
            <p:nvPr/>
          </p:nvSpPr>
          <p:spPr bwMode="auto">
            <a:xfrm>
              <a:off x="2736" y="2400"/>
              <a:ext cx="1564" cy="508"/>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50800" cap="rnd">
              <a:solidFill>
                <a:schemeClr val="tx1"/>
              </a:solidFill>
              <a:round/>
              <a:headEnd/>
              <a:tailEnd type="triangle" w="med" len="med"/>
            </a:ln>
            <a:effectLst/>
          </p:spPr>
          <p:txBody>
            <a:bodyPr/>
            <a:lstStyle/>
            <a:p>
              <a:endParaRPr lang="en-US"/>
            </a:p>
          </p:txBody>
        </p:sp>
      </p:grpSp>
      <p:sp>
        <p:nvSpPr>
          <p:cNvPr id="16406" name="Rectangle 22"/>
          <p:cNvSpPr>
            <a:spLocks noChangeArrowheads="1"/>
          </p:cNvSpPr>
          <p:nvPr/>
        </p:nvSpPr>
        <p:spPr bwMode="auto">
          <a:xfrm>
            <a:off x="2798763" y="3987800"/>
            <a:ext cx="3313112" cy="393700"/>
          </a:xfrm>
          <a:prstGeom prst="rect">
            <a:avLst/>
          </a:prstGeom>
          <a:noFill/>
          <a:ln w="12700">
            <a:noFill/>
            <a:miter lim="800000"/>
            <a:headEnd/>
            <a:tailEnd/>
          </a:ln>
          <a:effectLst/>
        </p:spPr>
        <p:txBody>
          <a:bodyPr wrap="none" lIns="90488" tIns="44450" rIns="90488" bIns="44450">
            <a:spAutoFit/>
          </a:bodyPr>
          <a:lstStyle/>
          <a:p>
            <a:r>
              <a:rPr lang="en-US" sz="2000" dirty="0">
                <a:latin typeface="Times New Roman" pitchFamily="18" charset="0"/>
                <a:cs typeface="Times New Roman" pitchFamily="18" charset="0"/>
              </a:rPr>
              <a:t>REAL GOODS &amp; SERVICES</a:t>
            </a:r>
          </a:p>
        </p:txBody>
      </p:sp>
      <p:sp>
        <p:nvSpPr>
          <p:cNvPr id="25" name="Slide Number Placeholder 24"/>
          <p:cNvSpPr>
            <a:spLocks noGrp="1"/>
          </p:cNvSpPr>
          <p:nvPr>
            <p:ph type="sldNum" sz="quarter" idx="12"/>
          </p:nvPr>
        </p:nvSpPr>
        <p:spPr/>
        <p:txBody>
          <a:bodyPr/>
          <a:lstStyle/>
          <a:p>
            <a:fld id="{ADE3274B-0110-4FFA-B2A7-EAFA3C6F0A75}" type="slidenum">
              <a:rPr lang="en-US" smtClean="0"/>
              <a:pPr/>
              <a:t>56</a:t>
            </a:fld>
            <a:endParaRPr lang="en-US"/>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152400"/>
            <a:ext cx="7772400" cy="1143000"/>
          </a:xfrm>
          <a:noFill/>
          <a:ln/>
        </p:spPr>
        <p:txBody>
          <a:bodyPr>
            <a:normAutofit fontScale="90000"/>
          </a:bodyPr>
          <a:lstStyle/>
          <a:p>
            <a:r>
              <a:rPr lang="en-US" sz="3600" dirty="0">
                <a:latin typeface="Times New Roman" pitchFamily="18" charset="0"/>
                <a:cs typeface="Times New Roman" pitchFamily="18" charset="0"/>
              </a:rPr>
              <a:t>CIRCULAR FLOW OF ECONOMIC </a:t>
            </a:r>
            <a:r>
              <a:rPr lang="en-US" sz="3600" dirty="0" smtClean="0">
                <a:latin typeface="Times New Roman" pitchFamily="18" charset="0"/>
                <a:cs typeface="Times New Roman" pitchFamily="18" charset="0"/>
              </a:rPr>
              <a:t>ACTIVITY(THREE SECTOR MODEL)</a:t>
            </a:r>
            <a:endParaRPr lang="en-US" sz="3600" dirty="0">
              <a:latin typeface="Times New Roman" pitchFamily="18" charset="0"/>
              <a:cs typeface="Times New Roman" pitchFamily="18" charset="0"/>
            </a:endParaRPr>
          </a:p>
        </p:txBody>
      </p:sp>
      <p:sp>
        <p:nvSpPr>
          <p:cNvPr id="18435" name="Rectangle 3"/>
          <p:cNvSpPr>
            <a:spLocks noChangeArrowheads="1"/>
          </p:cNvSpPr>
          <p:nvPr/>
        </p:nvSpPr>
        <p:spPr bwMode="auto">
          <a:xfrm>
            <a:off x="692150" y="2901950"/>
            <a:ext cx="1587500" cy="9017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8436" name="Rectangle 4"/>
          <p:cNvSpPr>
            <a:spLocks noChangeArrowheads="1"/>
          </p:cNvSpPr>
          <p:nvPr/>
        </p:nvSpPr>
        <p:spPr bwMode="auto">
          <a:xfrm>
            <a:off x="665163" y="3117850"/>
            <a:ext cx="1619034" cy="335989"/>
          </a:xfrm>
          <a:prstGeom prst="rect">
            <a:avLst/>
          </a:prstGeom>
          <a:noFill/>
          <a:ln w="12700">
            <a:noFill/>
            <a:miter lim="800000"/>
            <a:headEnd/>
            <a:tailEnd/>
          </a:ln>
          <a:effectLst/>
        </p:spPr>
        <p:txBody>
          <a:bodyPr wrap="none" lIns="90488" tIns="44450" rIns="90488" bIns="44450">
            <a:spAutoFit/>
          </a:bodyPr>
          <a:lstStyle/>
          <a:p>
            <a:r>
              <a:rPr lang="en-US" sz="1600" b="1" dirty="0">
                <a:solidFill>
                  <a:srgbClr val="FFFFFF"/>
                </a:solidFill>
                <a:latin typeface="Times New Roman" pitchFamily="18" charset="0"/>
                <a:cs typeface="Times New Roman" pitchFamily="18" charset="0"/>
              </a:rPr>
              <a:t>HOUSEHOLDS</a:t>
            </a:r>
          </a:p>
        </p:txBody>
      </p:sp>
      <p:sp>
        <p:nvSpPr>
          <p:cNvPr id="18437" name="Rectangle 5"/>
          <p:cNvSpPr>
            <a:spLocks noChangeArrowheads="1"/>
          </p:cNvSpPr>
          <p:nvPr/>
        </p:nvSpPr>
        <p:spPr bwMode="auto">
          <a:xfrm>
            <a:off x="6102350" y="2901950"/>
            <a:ext cx="1587500" cy="9017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8438" name="Rectangle 6"/>
          <p:cNvSpPr>
            <a:spLocks noChangeArrowheads="1"/>
          </p:cNvSpPr>
          <p:nvPr/>
        </p:nvSpPr>
        <p:spPr bwMode="auto">
          <a:xfrm>
            <a:off x="6227763" y="3095625"/>
            <a:ext cx="926537" cy="366767"/>
          </a:xfrm>
          <a:prstGeom prst="rect">
            <a:avLst/>
          </a:prstGeom>
          <a:noFill/>
          <a:ln w="12700">
            <a:noFill/>
            <a:miter lim="800000"/>
            <a:headEnd/>
            <a:tailEnd/>
          </a:ln>
          <a:effectLst/>
        </p:spPr>
        <p:txBody>
          <a:bodyPr wrap="none" lIns="90488" tIns="44450" rIns="90488" bIns="44450">
            <a:spAutoFit/>
          </a:bodyPr>
          <a:lstStyle/>
          <a:p>
            <a:r>
              <a:rPr lang="en-US" sz="1800" b="1" dirty="0">
                <a:solidFill>
                  <a:srgbClr val="FFFFFF"/>
                </a:solidFill>
                <a:latin typeface="Times New Roman" pitchFamily="18" charset="0"/>
                <a:cs typeface="Times New Roman" pitchFamily="18" charset="0"/>
              </a:rPr>
              <a:t>FIRMS</a:t>
            </a:r>
          </a:p>
        </p:txBody>
      </p:sp>
      <p:grpSp>
        <p:nvGrpSpPr>
          <p:cNvPr id="2" name="Group 9"/>
          <p:cNvGrpSpPr>
            <a:grpSpLocks/>
          </p:cNvGrpSpPr>
          <p:nvPr/>
        </p:nvGrpSpPr>
        <p:grpSpPr bwMode="auto">
          <a:xfrm>
            <a:off x="1103313" y="2093913"/>
            <a:ext cx="6027737" cy="806450"/>
            <a:chOff x="695" y="1319"/>
            <a:chExt cx="3797" cy="508"/>
          </a:xfrm>
        </p:grpSpPr>
        <p:sp>
          <p:nvSpPr>
            <p:cNvPr id="18439" name="Arc 7"/>
            <p:cNvSpPr>
              <a:spLocks/>
            </p:cNvSpPr>
            <p:nvPr/>
          </p:nvSpPr>
          <p:spPr bwMode="auto">
            <a:xfrm>
              <a:off x="695" y="1319"/>
              <a:ext cx="1756" cy="508"/>
            </a:xfrm>
            <a:custGeom>
              <a:avLst/>
              <a:gdLst>
                <a:gd name="G0" fmla="+- 21600 0 0"/>
                <a:gd name="G1" fmla="+- 21600 0 0"/>
                <a:gd name="G2" fmla="+- 21600 0 0"/>
                <a:gd name="T0" fmla="*/ 0 w 21600"/>
                <a:gd name="T1" fmla="*/ 21515 h 21600"/>
                <a:gd name="T2" fmla="*/ 21588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15"/>
                  </a:moveTo>
                  <a:cubicBezTo>
                    <a:pt x="46" y="9623"/>
                    <a:pt x="9696" y="6"/>
                    <a:pt x="21588" y="0"/>
                  </a:cubicBezTo>
                </a:path>
                <a:path w="21600" h="21600" stroke="0" extrusionOk="0">
                  <a:moveTo>
                    <a:pt x="0" y="21515"/>
                  </a:moveTo>
                  <a:cubicBezTo>
                    <a:pt x="46" y="9623"/>
                    <a:pt x="9696" y="6"/>
                    <a:pt x="21588" y="0"/>
                  </a:cubicBezTo>
                  <a:lnTo>
                    <a:pt x="21600" y="21600"/>
                  </a:lnTo>
                  <a:close/>
                </a:path>
              </a:pathLst>
            </a:custGeom>
            <a:noFill/>
            <a:ln w="50800" cap="rnd">
              <a:solidFill>
                <a:schemeClr val="tx1"/>
              </a:solidFill>
              <a:round/>
              <a:headEnd/>
              <a:tailEnd/>
            </a:ln>
            <a:effectLst/>
          </p:spPr>
          <p:txBody>
            <a:bodyPr/>
            <a:lstStyle/>
            <a:p>
              <a:endParaRPr lang="en-US"/>
            </a:p>
          </p:txBody>
        </p:sp>
        <p:sp>
          <p:nvSpPr>
            <p:cNvPr id="18440" name="Arc 8"/>
            <p:cNvSpPr>
              <a:spLocks/>
            </p:cNvSpPr>
            <p:nvPr/>
          </p:nvSpPr>
          <p:spPr bwMode="auto">
            <a:xfrm>
              <a:off x="2448" y="1319"/>
              <a:ext cx="2044" cy="508"/>
            </a:xfrm>
            <a:custGeom>
              <a:avLst/>
              <a:gdLst>
                <a:gd name="G0" fmla="+- 0 0 0"/>
                <a:gd name="G1" fmla="+- 21600 0 0"/>
                <a:gd name="G2" fmla="+- 21600 0 0"/>
                <a:gd name="T0" fmla="*/ 21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20" y="0"/>
                  </a:moveTo>
                  <a:cubicBezTo>
                    <a:pt x="11942" y="11"/>
                    <a:pt x="21600" y="9678"/>
                    <a:pt x="21600" y="21600"/>
                  </a:cubicBezTo>
                </a:path>
                <a:path w="21600" h="21600" stroke="0" extrusionOk="0">
                  <a:moveTo>
                    <a:pt x="20" y="0"/>
                  </a:moveTo>
                  <a:cubicBezTo>
                    <a:pt x="11942" y="11"/>
                    <a:pt x="21600" y="9678"/>
                    <a:pt x="21600" y="21600"/>
                  </a:cubicBezTo>
                  <a:lnTo>
                    <a:pt x="0" y="21600"/>
                  </a:lnTo>
                  <a:close/>
                </a:path>
              </a:pathLst>
            </a:custGeom>
            <a:noFill/>
            <a:ln w="50800" cap="rnd">
              <a:solidFill>
                <a:schemeClr val="tx1"/>
              </a:solidFill>
              <a:round/>
              <a:headEnd/>
              <a:tailEnd type="triangle" w="med" len="med"/>
            </a:ln>
            <a:effectLst/>
          </p:spPr>
          <p:txBody>
            <a:bodyPr/>
            <a:lstStyle/>
            <a:p>
              <a:endParaRPr lang="en-US"/>
            </a:p>
          </p:txBody>
        </p:sp>
      </p:grpSp>
      <p:sp>
        <p:nvSpPr>
          <p:cNvPr id="18442" name="Rectangle 10"/>
          <p:cNvSpPr>
            <a:spLocks noChangeArrowheads="1"/>
          </p:cNvSpPr>
          <p:nvPr/>
        </p:nvSpPr>
        <p:spPr bwMode="auto">
          <a:xfrm>
            <a:off x="1960563" y="1397000"/>
            <a:ext cx="4584700" cy="698500"/>
          </a:xfrm>
          <a:prstGeom prst="rect">
            <a:avLst/>
          </a:prstGeom>
          <a:noFill/>
          <a:ln w="12700">
            <a:noFill/>
            <a:miter lim="800000"/>
            <a:headEnd/>
            <a:tailEnd/>
          </a:ln>
          <a:effectLst/>
        </p:spPr>
        <p:txBody>
          <a:bodyPr wrap="none" lIns="90488" tIns="44450" rIns="90488" bIns="44450">
            <a:spAutoFit/>
          </a:bodyPr>
          <a:lstStyle/>
          <a:p>
            <a:r>
              <a:rPr lang="en-US" sz="2000" dirty="0">
                <a:latin typeface="Times New Roman" pitchFamily="18" charset="0"/>
                <a:cs typeface="Times New Roman" pitchFamily="18" charset="0"/>
              </a:rPr>
              <a:t>PAYMENTS FOR GOODS&amp; SERVICES:</a:t>
            </a:r>
          </a:p>
          <a:p>
            <a:r>
              <a:rPr lang="en-US" sz="2000" dirty="0">
                <a:latin typeface="Times New Roman" pitchFamily="18" charset="0"/>
                <a:cs typeface="Times New Roman" pitchFamily="18" charset="0"/>
              </a:rPr>
              <a:t>FIRMS’ </a:t>
            </a:r>
            <a:r>
              <a:rPr lang="en-US" sz="2000" dirty="0">
                <a:solidFill>
                  <a:schemeClr val="tx2"/>
                </a:solidFill>
                <a:latin typeface="Times New Roman" pitchFamily="18" charset="0"/>
                <a:cs typeface="Times New Roman" pitchFamily="18" charset="0"/>
              </a:rPr>
              <a:t>REVENUE</a:t>
            </a:r>
          </a:p>
        </p:txBody>
      </p:sp>
      <p:grpSp>
        <p:nvGrpSpPr>
          <p:cNvPr id="3" name="Group 13"/>
          <p:cNvGrpSpPr>
            <a:grpSpLocks/>
          </p:cNvGrpSpPr>
          <p:nvPr/>
        </p:nvGrpSpPr>
        <p:grpSpPr bwMode="auto">
          <a:xfrm>
            <a:off x="1103313" y="3800475"/>
            <a:ext cx="6027737" cy="1114425"/>
            <a:chOff x="695" y="2394"/>
            <a:chExt cx="3797" cy="702"/>
          </a:xfrm>
        </p:grpSpPr>
        <p:sp>
          <p:nvSpPr>
            <p:cNvPr id="18443" name="Arc 11"/>
            <p:cNvSpPr>
              <a:spLocks/>
            </p:cNvSpPr>
            <p:nvPr/>
          </p:nvSpPr>
          <p:spPr bwMode="auto">
            <a:xfrm>
              <a:off x="2832" y="2400"/>
              <a:ext cx="1660" cy="652"/>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50800" cap="rnd">
              <a:solidFill>
                <a:schemeClr val="tx1"/>
              </a:solidFill>
              <a:round/>
              <a:headEnd/>
              <a:tailEnd/>
            </a:ln>
            <a:effectLst/>
          </p:spPr>
          <p:txBody>
            <a:bodyPr/>
            <a:lstStyle/>
            <a:p>
              <a:endParaRPr lang="en-US"/>
            </a:p>
          </p:txBody>
        </p:sp>
        <p:sp>
          <p:nvSpPr>
            <p:cNvPr id="18444" name="Arc 12"/>
            <p:cNvSpPr>
              <a:spLocks/>
            </p:cNvSpPr>
            <p:nvPr/>
          </p:nvSpPr>
          <p:spPr bwMode="auto">
            <a:xfrm rot="21480000">
              <a:off x="695" y="2394"/>
              <a:ext cx="2140" cy="702"/>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50800" cap="rnd">
              <a:solidFill>
                <a:schemeClr val="tx1"/>
              </a:solidFill>
              <a:round/>
              <a:headEnd/>
              <a:tailEnd type="triangle" w="med" len="med"/>
            </a:ln>
            <a:effectLst/>
          </p:spPr>
          <p:txBody>
            <a:bodyPr/>
            <a:lstStyle/>
            <a:p>
              <a:endParaRPr lang="en-US"/>
            </a:p>
          </p:txBody>
        </p:sp>
      </p:grpSp>
      <p:grpSp>
        <p:nvGrpSpPr>
          <p:cNvPr id="4" name="Group 16"/>
          <p:cNvGrpSpPr>
            <a:grpSpLocks/>
          </p:cNvGrpSpPr>
          <p:nvPr/>
        </p:nvGrpSpPr>
        <p:grpSpPr bwMode="auto">
          <a:xfrm>
            <a:off x="1560513" y="2246313"/>
            <a:ext cx="4808537" cy="806450"/>
            <a:chOff x="983" y="1415"/>
            <a:chExt cx="3029" cy="508"/>
          </a:xfrm>
        </p:grpSpPr>
        <p:sp>
          <p:nvSpPr>
            <p:cNvPr id="18446" name="Arc 14"/>
            <p:cNvSpPr>
              <a:spLocks/>
            </p:cNvSpPr>
            <p:nvPr/>
          </p:nvSpPr>
          <p:spPr bwMode="auto">
            <a:xfrm rot="300000">
              <a:off x="983" y="1415"/>
              <a:ext cx="1756" cy="508"/>
            </a:xfrm>
            <a:custGeom>
              <a:avLst/>
              <a:gdLst>
                <a:gd name="G0" fmla="+- 21600 0 0"/>
                <a:gd name="G1" fmla="+- 21600 0 0"/>
                <a:gd name="G2" fmla="+- 21600 0 0"/>
                <a:gd name="T0" fmla="*/ 0 w 21600"/>
                <a:gd name="T1" fmla="*/ 21515 h 21600"/>
                <a:gd name="T2" fmla="*/ 21588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15"/>
                  </a:moveTo>
                  <a:cubicBezTo>
                    <a:pt x="46" y="9623"/>
                    <a:pt x="9696" y="6"/>
                    <a:pt x="21588" y="0"/>
                  </a:cubicBezTo>
                </a:path>
                <a:path w="21600" h="21600" stroke="0" extrusionOk="0">
                  <a:moveTo>
                    <a:pt x="0" y="21515"/>
                  </a:moveTo>
                  <a:cubicBezTo>
                    <a:pt x="46" y="9623"/>
                    <a:pt x="9696" y="6"/>
                    <a:pt x="21588" y="0"/>
                  </a:cubicBezTo>
                  <a:lnTo>
                    <a:pt x="21600" y="21600"/>
                  </a:lnTo>
                  <a:close/>
                </a:path>
              </a:pathLst>
            </a:custGeom>
            <a:noFill/>
            <a:ln w="50800" cap="rnd">
              <a:solidFill>
                <a:schemeClr val="tx1"/>
              </a:solidFill>
              <a:round/>
              <a:headEnd/>
              <a:tailEnd/>
            </a:ln>
            <a:effectLst/>
          </p:spPr>
          <p:txBody>
            <a:bodyPr/>
            <a:lstStyle/>
            <a:p>
              <a:endParaRPr lang="en-US"/>
            </a:p>
          </p:txBody>
        </p:sp>
        <p:sp>
          <p:nvSpPr>
            <p:cNvPr id="18447" name="Arc 15"/>
            <p:cNvSpPr>
              <a:spLocks/>
            </p:cNvSpPr>
            <p:nvPr/>
          </p:nvSpPr>
          <p:spPr bwMode="auto">
            <a:xfrm>
              <a:off x="2688" y="1511"/>
              <a:ext cx="1324" cy="316"/>
            </a:xfrm>
            <a:custGeom>
              <a:avLst/>
              <a:gdLst>
                <a:gd name="G0" fmla="+- 0 0 0"/>
                <a:gd name="G1" fmla="+- 21600 0 0"/>
                <a:gd name="G2" fmla="+- 21600 0 0"/>
                <a:gd name="T0" fmla="*/ 16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5" y="0"/>
                  </a:moveTo>
                  <a:cubicBezTo>
                    <a:pt x="11939" y="8"/>
                    <a:pt x="21600" y="9676"/>
                    <a:pt x="21600" y="21600"/>
                  </a:cubicBezTo>
                </a:path>
                <a:path w="21600" h="21600" stroke="0" extrusionOk="0">
                  <a:moveTo>
                    <a:pt x="15" y="0"/>
                  </a:moveTo>
                  <a:cubicBezTo>
                    <a:pt x="11939" y="8"/>
                    <a:pt x="21600" y="9676"/>
                    <a:pt x="21600" y="21600"/>
                  </a:cubicBezTo>
                  <a:lnTo>
                    <a:pt x="0" y="21600"/>
                  </a:lnTo>
                  <a:close/>
                </a:path>
              </a:pathLst>
            </a:custGeom>
            <a:noFill/>
            <a:ln w="50800" cap="rnd">
              <a:solidFill>
                <a:schemeClr val="tx1"/>
              </a:solidFill>
              <a:round/>
              <a:headEnd/>
              <a:tailEnd type="triangle" w="med" len="med"/>
            </a:ln>
            <a:effectLst/>
          </p:spPr>
          <p:txBody>
            <a:bodyPr/>
            <a:lstStyle/>
            <a:p>
              <a:endParaRPr lang="en-US"/>
            </a:p>
          </p:txBody>
        </p:sp>
      </p:grpSp>
      <p:sp>
        <p:nvSpPr>
          <p:cNvPr id="18449" name="Rectangle 17"/>
          <p:cNvSpPr>
            <a:spLocks noChangeArrowheads="1"/>
          </p:cNvSpPr>
          <p:nvPr/>
        </p:nvSpPr>
        <p:spPr bwMode="auto">
          <a:xfrm>
            <a:off x="2646363" y="2540000"/>
            <a:ext cx="3214687" cy="698500"/>
          </a:xfrm>
          <a:prstGeom prst="rect">
            <a:avLst/>
          </a:prstGeom>
          <a:noFill/>
          <a:ln w="12700">
            <a:noFill/>
            <a:miter lim="800000"/>
            <a:headEnd/>
            <a:tailEnd/>
          </a:ln>
          <a:effectLst/>
        </p:spPr>
        <p:txBody>
          <a:bodyPr wrap="none" lIns="90488" tIns="44450" rIns="90488" bIns="44450">
            <a:spAutoFit/>
          </a:bodyPr>
          <a:lstStyle/>
          <a:p>
            <a:r>
              <a:rPr lang="en-US" sz="2000" dirty="0">
                <a:latin typeface="Times New Roman" pitchFamily="18" charset="0"/>
                <a:cs typeface="Times New Roman" pitchFamily="18" charset="0"/>
              </a:rPr>
              <a:t>LABOR,CAPITAL,LAND &amp;</a:t>
            </a:r>
          </a:p>
          <a:p>
            <a:r>
              <a:rPr lang="en-US" sz="2000" dirty="0">
                <a:latin typeface="Times New Roman" pitchFamily="18" charset="0"/>
                <a:cs typeface="Times New Roman" pitchFamily="18" charset="0"/>
              </a:rPr>
              <a:t>ENTREPRENEURIALSHIP</a:t>
            </a:r>
          </a:p>
        </p:txBody>
      </p:sp>
      <p:grpSp>
        <p:nvGrpSpPr>
          <p:cNvPr id="5" name="Group 20"/>
          <p:cNvGrpSpPr>
            <a:grpSpLocks/>
          </p:cNvGrpSpPr>
          <p:nvPr/>
        </p:nvGrpSpPr>
        <p:grpSpPr bwMode="auto">
          <a:xfrm>
            <a:off x="2012950" y="3673475"/>
            <a:ext cx="4813300" cy="971550"/>
            <a:chOff x="1268" y="2314"/>
            <a:chExt cx="3032" cy="612"/>
          </a:xfrm>
        </p:grpSpPr>
        <p:sp>
          <p:nvSpPr>
            <p:cNvPr id="18450" name="Arc 18"/>
            <p:cNvSpPr>
              <a:spLocks/>
            </p:cNvSpPr>
            <p:nvPr/>
          </p:nvSpPr>
          <p:spPr bwMode="auto">
            <a:xfrm rot="21420000">
              <a:off x="1268" y="2314"/>
              <a:ext cx="1515" cy="612"/>
            </a:xfrm>
            <a:custGeom>
              <a:avLst/>
              <a:gdLst>
                <a:gd name="G0" fmla="+- 21600 0 0"/>
                <a:gd name="G1" fmla="+- 0 0 0"/>
                <a:gd name="G2" fmla="+- 21600 0 0"/>
                <a:gd name="T0" fmla="*/ 21543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543" y="21599"/>
                  </a:moveTo>
                  <a:cubicBezTo>
                    <a:pt x="9635" y="21568"/>
                    <a:pt x="0" y="11907"/>
                    <a:pt x="0" y="0"/>
                  </a:cubicBezTo>
                </a:path>
                <a:path w="21600" h="21600" stroke="0" extrusionOk="0">
                  <a:moveTo>
                    <a:pt x="21543" y="21599"/>
                  </a:moveTo>
                  <a:cubicBezTo>
                    <a:pt x="9635" y="21568"/>
                    <a:pt x="0" y="11907"/>
                    <a:pt x="0" y="0"/>
                  </a:cubicBezTo>
                  <a:lnTo>
                    <a:pt x="21600" y="0"/>
                  </a:lnTo>
                  <a:close/>
                </a:path>
              </a:pathLst>
            </a:custGeom>
            <a:noFill/>
            <a:ln w="50800" cap="rnd">
              <a:solidFill>
                <a:schemeClr val="tx1"/>
              </a:solidFill>
              <a:round/>
              <a:headEnd/>
              <a:tailEnd type="triangle" w="med" len="med"/>
            </a:ln>
            <a:effectLst/>
          </p:spPr>
          <p:txBody>
            <a:bodyPr/>
            <a:lstStyle/>
            <a:p>
              <a:endParaRPr lang="en-US"/>
            </a:p>
          </p:txBody>
        </p:sp>
        <p:sp>
          <p:nvSpPr>
            <p:cNvPr id="18451" name="Arc 19"/>
            <p:cNvSpPr>
              <a:spLocks/>
            </p:cNvSpPr>
            <p:nvPr/>
          </p:nvSpPr>
          <p:spPr bwMode="auto">
            <a:xfrm>
              <a:off x="2736" y="2400"/>
              <a:ext cx="1564" cy="508"/>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50800" cap="rnd">
              <a:solidFill>
                <a:schemeClr val="tx1"/>
              </a:solidFill>
              <a:round/>
              <a:headEnd/>
              <a:tailEnd/>
            </a:ln>
            <a:effectLst/>
          </p:spPr>
          <p:txBody>
            <a:bodyPr/>
            <a:lstStyle/>
            <a:p>
              <a:endParaRPr lang="en-US"/>
            </a:p>
          </p:txBody>
        </p:sp>
      </p:grpSp>
      <p:sp>
        <p:nvSpPr>
          <p:cNvPr id="18453" name="Rectangle 21"/>
          <p:cNvSpPr>
            <a:spLocks noChangeArrowheads="1"/>
          </p:cNvSpPr>
          <p:nvPr/>
        </p:nvSpPr>
        <p:spPr bwMode="auto">
          <a:xfrm>
            <a:off x="2798763" y="3987800"/>
            <a:ext cx="3313112" cy="393700"/>
          </a:xfrm>
          <a:prstGeom prst="rect">
            <a:avLst/>
          </a:prstGeom>
          <a:noFill/>
          <a:ln w="12700">
            <a:noFill/>
            <a:miter lim="800000"/>
            <a:headEnd/>
            <a:tailEnd/>
          </a:ln>
          <a:effectLst/>
        </p:spPr>
        <p:txBody>
          <a:bodyPr wrap="none" lIns="90488" tIns="44450" rIns="90488" bIns="44450">
            <a:spAutoFit/>
          </a:bodyPr>
          <a:lstStyle/>
          <a:p>
            <a:r>
              <a:rPr lang="en-US" sz="2000"/>
              <a:t>REAL GOODS &amp; SERVICES</a:t>
            </a:r>
          </a:p>
        </p:txBody>
      </p:sp>
      <p:sp>
        <p:nvSpPr>
          <p:cNvPr id="18454" name="Rectangle 22"/>
          <p:cNvSpPr>
            <a:spLocks noChangeArrowheads="1"/>
          </p:cNvSpPr>
          <p:nvPr/>
        </p:nvSpPr>
        <p:spPr bwMode="auto">
          <a:xfrm>
            <a:off x="3359150" y="5721350"/>
            <a:ext cx="2120900" cy="9779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8455" name="Rectangle 23"/>
          <p:cNvSpPr>
            <a:spLocks noChangeArrowheads="1"/>
          </p:cNvSpPr>
          <p:nvPr/>
        </p:nvSpPr>
        <p:spPr bwMode="auto">
          <a:xfrm>
            <a:off x="3484563" y="5846763"/>
            <a:ext cx="1485985" cy="459100"/>
          </a:xfrm>
          <a:prstGeom prst="rect">
            <a:avLst/>
          </a:prstGeom>
          <a:noFill/>
          <a:ln w="12700">
            <a:noFill/>
            <a:miter lim="800000"/>
            <a:headEnd/>
            <a:tailEnd/>
          </a:ln>
          <a:effectLst/>
        </p:spPr>
        <p:txBody>
          <a:bodyPr wrap="none" lIns="90488" tIns="44450" rIns="90488" bIns="44450">
            <a:spAutoFit/>
          </a:bodyPr>
          <a:lstStyle/>
          <a:p>
            <a:r>
              <a:rPr lang="en-US" sz="2400" dirty="0">
                <a:solidFill>
                  <a:srgbClr val="FFFFFF"/>
                </a:solidFill>
              </a:rPr>
              <a:t>    </a:t>
            </a:r>
            <a:r>
              <a:rPr lang="en-US" sz="2400" dirty="0">
                <a:solidFill>
                  <a:srgbClr val="FFFFFF"/>
                </a:solidFill>
                <a:latin typeface="Times New Roman" pitchFamily="18" charset="0"/>
                <a:cs typeface="Times New Roman" pitchFamily="18" charset="0"/>
              </a:rPr>
              <a:t>GOV’T</a:t>
            </a:r>
            <a:r>
              <a:rPr lang="en-US" sz="2400" dirty="0">
                <a:solidFill>
                  <a:srgbClr val="FFFFFF"/>
                </a:solidFill>
              </a:rPr>
              <a:t> </a:t>
            </a:r>
          </a:p>
        </p:txBody>
      </p:sp>
      <p:sp>
        <p:nvSpPr>
          <p:cNvPr id="18456" name="Arc 24"/>
          <p:cNvSpPr>
            <a:spLocks/>
          </p:cNvSpPr>
          <p:nvPr/>
        </p:nvSpPr>
        <p:spPr bwMode="auto">
          <a:xfrm>
            <a:off x="5486400" y="3810000"/>
            <a:ext cx="1873250" cy="2178050"/>
          </a:xfrm>
          <a:custGeom>
            <a:avLst/>
            <a:gdLst>
              <a:gd name="G0" fmla="+- 0 0 0"/>
              <a:gd name="G1" fmla="+- 0 0 0"/>
              <a:gd name="G2" fmla="+- 21600 0 0"/>
              <a:gd name="T0" fmla="*/ 21600 w 21600"/>
              <a:gd name="T1" fmla="*/ 16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599" y="15"/>
                </a:moveTo>
                <a:cubicBezTo>
                  <a:pt x="21591" y="11939"/>
                  <a:pt x="11923" y="21599"/>
                  <a:pt x="0" y="21600"/>
                </a:cubicBezTo>
              </a:path>
              <a:path w="21600" h="21600" stroke="0" extrusionOk="0">
                <a:moveTo>
                  <a:pt x="21599" y="15"/>
                </a:moveTo>
                <a:cubicBezTo>
                  <a:pt x="21591" y="11939"/>
                  <a:pt x="11923" y="21599"/>
                  <a:pt x="0" y="21600"/>
                </a:cubicBezTo>
                <a:lnTo>
                  <a:pt x="0" y="0"/>
                </a:lnTo>
                <a:close/>
              </a:path>
            </a:pathLst>
          </a:custGeom>
          <a:noFill/>
          <a:ln w="50800" cap="rnd">
            <a:solidFill>
              <a:schemeClr val="tx1"/>
            </a:solidFill>
            <a:round/>
            <a:headEnd type="triangle" w="med" len="med"/>
            <a:tailEnd/>
          </a:ln>
          <a:effectLst/>
        </p:spPr>
        <p:txBody>
          <a:bodyPr/>
          <a:lstStyle/>
          <a:p>
            <a:endParaRPr lang="en-US"/>
          </a:p>
        </p:txBody>
      </p:sp>
      <p:sp>
        <p:nvSpPr>
          <p:cNvPr id="18457" name="Arc 25"/>
          <p:cNvSpPr>
            <a:spLocks/>
          </p:cNvSpPr>
          <p:nvPr/>
        </p:nvSpPr>
        <p:spPr bwMode="auto">
          <a:xfrm rot="660000">
            <a:off x="5789613" y="3649663"/>
            <a:ext cx="1571625" cy="2925762"/>
          </a:xfrm>
          <a:custGeom>
            <a:avLst/>
            <a:gdLst>
              <a:gd name="G0" fmla="+- 0 0 0"/>
              <a:gd name="G1" fmla="+- 0 0 0"/>
              <a:gd name="G2" fmla="+- 21600 0 0"/>
              <a:gd name="T0" fmla="*/ 21600 w 21600"/>
              <a:gd name="T1" fmla="*/ 23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599" y="22"/>
                </a:moveTo>
                <a:cubicBezTo>
                  <a:pt x="21587" y="11943"/>
                  <a:pt x="11920" y="21599"/>
                  <a:pt x="0" y="21600"/>
                </a:cubicBezTo>
              </a:path>
              <a:path w="21600" h="21600" stroke="0" extrusionOk="0">
                <a:moveTo>
                  <a:pt x="21599" y="22"/>
                </a:moveTo>
                <a:cubicBezTo>
                  <a:pt x="21587" y="11943"/>
                  <a:pt x="11920" y="21599"/>
                  <a:pt x="0" y="21600"/>
                </a:cubicBezTo>
                <a:lnTo>
                  <a:pt x="0" y="0"/>
                </a:lnTo>
                <a:close/>
              </a:path>
            </a:pathLst>
          </a:custGeom>
          <a:noFill/>
          <a:ln w="50800" cap="rnd">
            <a:solidFill>
              <a:schemeClr val="tx1"/>
            </a:solidFill>
            <a:round/>
            <a:headEnd/>
            <a:tailEnd type="triangle" w="med" len="med"/>
          </a:ln>
          <a:effectLst/>
        </p:spPr>
        <p:txBody>
          <a:bodyPr/>
          <a:lstStyle/>
          <a:p>
            <a:endParaRPr lang="en-US"/>
          </a:p>
        </p:txBody>
      </p:sp>
      <p:sp>
        <p:nvSpPr>
          <p:cNvPr id="18458" name="Rectangle 26"/>
          <p:cNvSpPr>
            <a:spLocks noChangeArrowheads="1"/>
          </p:cNvSpPr>
          <p:nvPr/>
        </p:nvSpPr>
        <p:spPr bwMode="auto">
          <a:xfrm>
            <a:off x="5257800" y="5410200"/>
            <a:ext cx="1349729" cy="366767"/>
          </a:xfrm>
          <a:prstGeom prst="rect">
            <a:avLst/>
          </a:prstGeom>
          <a:noFill/>
          <a:ln w="12700">
            <a:noFill/>
            <a:miter lim="800000"/>
            <a:headEnd/>
            <a:tailEnd/>
          </a:ln>
          <a:effectLst/>
        </p:spPr>
        <p:txBody>
          <a:bodyPr wrap="none" lIns="90488" tIns="44450" rIns="90488" bIns="44450">
            <a:spAutoFit/>
          </a:bodyPr>
          <a:lstStyle/>
          <a:p>
            <a:r>
              <a:rPr lang="en-US" sz="1800" dirty="0">
                <a:latin typeface="Times New Roman" pitchFamily="18" charset="0"/>
                <a:cs typeface="Times New Roman" pitchFamily="18" charset="0"/>
              </a:rPr>
              <a:t>SUBSIDIES</a:t>
            </a:r>
          </a:p>
        </p:txBody>
      </p:sp>
      <p:sp>
        <p:nvSpPr>
          <p:cNvPr id="18459" name="Rectangle 27"/>
          <p:cNvSpPr>
            <a:spLocks noChangeArrowheads="1"/>
          </p:cNvSpPr>
          <p:nvPr/>
        </p:nvSpPr>
        <p:spPr bwMode="auto">
          <a:xfrm>
            <a:off x="6761163" y="5915025"/>
            <a:ext cx="917575" cy="363538"/>
          </a:xfrm>
          <a:prstGeom prst="rect">
            <a:avLst/>
          </a:prstGeom>
          <a:noFill/>
          <a:ln w="12700">
            <a:noFill/>
            <a:miter lim="800000"/>
            <a:headEnd/>
            <a:tailEnd/>
          </a:ln>
          <a:effectLst/>
        </p:spPr>
        <p:txBody>
          <a:bodyPr wrap="none" lIns="90488" tIns="44450" rIns="90488" bIns="44450">
            <a:spAutoFit/>
          </a:bodyPr>
          <a:lstStyle/>
          <a:p>
            <a:r>
              <a:rPr lang="en-US" sz="1800" dirty="0">
                <a:latin typeface="Times New Roman" pitchFamily="18" charset="0"/>
                <a:cs typeface="Times New Roman" pitchFamily="18" charset="0"/>
              </a:rPr>
              <a:t>TAXES</a:t>
            </a:r>
          </a:p>
        </p:txBody>
      </p:sp>
      <p:sp>
        <p:nvSpPr>
          <p:cNvPr id="18460" name="Arc 28"/>
          <p:cNvSpPr>
            <a:spLocks/>
          </p:cNvSpPr>
          <p:nvPr/>
        </p:nvSpPr>
        <p:spPr bwMode="auto">
          <a:xfrm>
            <a:off x="950913" y="3886200"/>
            <a:ext cx="2406650" cy="217805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50800" cap="rnd">
            <a:solidFill>
              <a:schemeClr val="tx1"/>
            </a:solidFill>
            <a:round/>
            <a:headEnd/>
            <a:tailEnd type="triangle" w="med" len="med"/>
          </a:ln>
          <a:effectLst/>
        </p:spPr>
        <p:txBody>
          <a:bodyPr/>
          <a:lstStyle/>
          <a:p>
            <a:endParaRPr lang="en-US"/>
          </a:p>
        </p:txBody>
      </p:sp>
      <p:sp>
        <p:nvSpPr>
          <p:cNvPr id="18461" name="Arc 29"/>
          <p:cNvSpPr>
            <a:spLocks/>
          </p:cNvSpPr>
          <p:nvPr/>
        </p:nvSpPr>
        <p:spPr bwMode="auto">
          <a:xfrm>
            <a:off x="798513" y="3886200"/>
            <a:ext cx="2559050" cy="255905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50800" cap="rnd">
            <a:solidFill>
              <a:schemeClr val="tx1"/>
            </a:solidFill>
            <a:round/>
            <a:headEnd type="triangle" w="med" len="med"/>
            <a:tailEnd/>
          </a:ln>
          <a:effectLst/>
        </p:spPr>
        <p:txBody>
          <a:bodyPr/>
          <a:lstStyle/>
          <a:p>
            <a:endParaRPr lang="en-US"/>
          </a:p>
        </p:txBody>
      </p:sp>
      <p:sp>
        <p:nvSpPr>
          <p:cNvPr id="18462" name="Rectangle 30"/>
          <p:cNvSpPr>
            <a:spLocks noChangeArrowheads="1"/>
          </p:cNvSpPr>
          <p:nvPr/>
        </p:nvSpPr>
        <p:spPr bwMode="auto">
          <a:xfrm>
            <a:off x="1274763" y="6372225"/>
            <a:ext cx="917575" cy="363538"/>
          </a:xfrm>
          <a:prstGeom prst="rect">
            <a:avLst/>
          </a:prstGeom>
          <a:noFill/>
          <a:ln w="12700">
            <a:noFill/>
            <a:miter lim="800000"/>
            <a:headEnd/>
            <a:tailEnd/>
          </a:ln>
          <a:effectLst/>
        </p:spPr>
        <p:txBody>
          <a:bodyPr wrap="none" lIns="90488" tIns="44450" rIns="90488" bIns="44450">
            <a:spAutoFit/>
          </a:bodyPr>
          <a:lstStyle/>
          <a:p>
            <a:r>
              <a:rPr lang="en-US" sz="1800" dirty="0">
                <a:latin typeface="Times New Roman" pitchFamily="18" charset="0"/>
                <a:cs typeface="Times New Roman" pitchFamily="18" charset="0"/>
              </a:rPr>
              <a:t>TAXES</a:t>
            </a:r>
          </a:p>
        </p:txBody>
      </p:sp>
      <p:sp>
        <p:nvSpPr>
          <p:cNvPr id="18463" name="Rectangle 31"/>
          <p:cNvSpPr>
            <a:spLocks noChangeArrowheads="1"/>
          </p:cNvSpPr>
          <p:nvPr/>
        </p:nvSpPr>
        <p:spPr bwMode="auto">
          <a:xfrm>
            <a:off x="2286000" y="5486400"/>
            <a:ext cx="1218283" cy="335989"/>
          </a:xfrm>
          <a:prstGeom prst="rect">
            <a:avLst/>
          </a:prstGeom>
          <a:noFill/>
          <a:ln w="12700">
            <a:noFill/>
            <a:miter lim="800000"/>
            <a:headEnd/>
            <a:tailEnd/>
          </a:ln>
          <a:effectLst/>
        </p:spPr>
        <p:txBody>
          <a:bodyPr wrap="none" lIns="90488" tIns="44450" rIns="90488" bIns="44450">
            <a:spAutoFit/>
          </a:bodyPr>
          <a:lstStyle/>
          <a:p>
            <a:r>
              <a:rPr lang="en-US" sz="1600" dirty="0">
                <a:latin typeface="Times New Roman" pitchFamily="18" charset="0"/>
                <a:cs typeface="Times New Roman" pitchFamily="18" charset="0"/>
              </a:rPr>
              <a:t>SUBSIDIES</a:t>
            </a:r>
          </a:p>
        </p:txBody>
      </p:sp>
      <p:sp>
        <p:nvSpPr>
          <p:cNvPr id="18464" name="Rectangle 32"/>
          <p:cNvSpPr>
            <a:spLocks noChangeArrowheads="1"/>
          </p:cNvSpPr>
          <p:nvPr/>
        </p:nvSpPr>
        <p:spPr bwMode="auto">
          <a:xfrm>
            <a:off x="1752600" y="4800600"/>
            <a:ext cx="4803775" cy="698500"/>
          </a:xfrm>
          <a:prstGeom prst="rect">
            <a:avLst/>
          </a:prstGeom>
          <a:noFill/>
          <a:ln w="12700">
            <a:noFill/>
            <a:miter lim="800000"/>
            <a:headEnd/>
            <a:tailEnd/>
          </a:ln>
          <a:effectLst/>
        </p:spPr>
        <p:txBody>
          <a:bodyPr wrap="none" lIns="90488" tIns="44450" rIns="90488" bIns="44450">
            <a:spAutoFit/>
          </a:bodyPr>
          <a:lstStyle/>
          <a:p>
            <a:r>
              <a:rPr lang="en-US" sz="2000" dirty="0">
                <a:latin typeface="Times New Roman" pitchFamily="18" charset="0"/>
                <a:cs typeface="Times New Roman" pitchFamily="18" charset="0"/>
              </a:rPr>
              <a:t>WAGES, SALARIES,PROFITS,&amp; RENT:</a:t>
            </a:r>
          </a:p>
          <a:p>
            <a:r>
              <a:rPr lang="en-US" sz="2000" dirty="0">
                <a:latin typeface="Times New Roman" pitchFamily="18" charset="0"/>
                <a:cs typeface="Times New Roman" pitchFamily="18" charset="0"/>
              </a:rPr>
              <a:t>FIRMS’ </a:t>
            </a:r>
            <a:r>
              <a:rPr lang="en-US" sz="2000" dirty="0">
                <a:solidFill>
                  <a:schemeClr val="tx2"/>
                </a:solidFill>
                <a:latin typeface="Times New Roman" pitchFamily="18" charset="0"/>
                <a:cs typeface="Times New Roman" pitchFamily="18" charset="0"/>
              </a:rPr>
              <a:t>COSTS OR FACTOR PAYMENTS</a:t>
            </a:r>
          </a:p>
        </p:txBody>
      </p:sp>
      <p:sp>
        <p:nvSpPr>
          <p:cNvPr id="35" name="Slide Number Placeholder 34"/>
          <p:cNvSpPr>
            <a:spLocks noGrp="1"/>
          </p:cNvSpPr>
          <p:nvPr>
            <p:ph type="sldNum" sz="quarter" idx="12"/>
          </p:nvPr>
        </p:nvSpPr>
        <p:spPr/>
        <p:txBody>
          <a:bodyPr/>
          <a:lstStyle/>
          <a:p>
            <a:fld id="{ADE3274B-0110-4FFA-B2A7-EAFA3C6F0A75}" type="slidenum">
              <a:rPr lang="en-US" smtClean="0"/>
              <a:pPr/>
              <a:t>57</a:t>
            </a:fld>
            <a:endParaRPr lang="en-US"/>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Two sector circular flow model</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5410200"/>
          </a:xfrm>
        </p:spPr>
        <p:txBody>
          <a:bodyPr/>
          <a:lstStyle/>
          <a:p>
            <a:pPr>
              <a:buNone/>
            </a:pPr>
            <a:endParaRPr lang="en-US" sz="3600" dirty="0" smtClean="0">
              <a:latin typeface="Times New Roman" pitchFamily="18" charset="0"/>
              <a:cs typeface="Times New Roman" pitchFamily="18" charset="0"/>
            </a:endParaRPr>
          </a:p>
          <a:p>
            <a:pPr>
              <a:buNone/>
            </a:pPr>
            <a:endParaRPr lang="en-US" dirty="0" smtClean="0"/>
          </a:p>
          <a:p>
            <a:pPr>
              <a:buNone/>
            </a:pPr>
            <a:endParaRPr lang="en-US" dirty="0"/>
          </a:p>
        </p:txBody>
      </p:sp>
      <p:pic>
        <p:nvPicPr>
          <p:cNvPr id="4" name="Content Placeholder 3"/>
          <p:cNvPicPr>
            <a:picLocks/>
          </p:cNvPicPr>
          <p:nvPr/>
        </p:nvPicPr>
        <p:blipFill>
          <a:blip r:embed="rId2" cstate="print"/>
          <a:srcRect/>
          <a:stretch>
            <a:fillRect/>
          </a:stretch>
        </p:blipFill>
        <p:spPr bwMode="auto">
          <a:xfrm>
            <a:off x="762000" y="1219200"/>
            <a:ext cx="7620000" cy="518160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ADE3274B-0110-4FFA-B2A7-EAFA3C6F0A75}"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Three sector circular flow model</a:t>
            </a:r>
            <a:endParaRPr lang="en-US" dirty="0"/>
          </a:p>
        </p:txBody>
      </p:sp>
      <p:sp>
        <p:nvSpPr>
          <p:cNvPr id="3" name="Content Placeholder 2"/>
          <p:cNvSpPr>
            <a:spLocks noGrp="1"/>
          </p:cNvSpPr>
          <p:nvPr>
            <p:ph idx="1"/>
          </p:nvPr>
        </p:nvSpPr>
        <p:spPr/>
        <p:txBody>
          <a:bodyPr/>
          <a:lstStyle/>
          <a:p>
            <a:pPr>
              <a:buNone/>
            </a:pPr>
            <a:r>
              <a:rPr lang="en-US" dirty="0" smtClean="0"/>
              <a:t> </a:t>
            </a:r>
            <a:endParaRPr lang="en-US" dirty="0"/>
          </a:p>
        </p:txBody>
      </p:sp>
      <p:pic>
        <p:nvPicPr>
          <p:cNvPr id="4" name="Picture 4"/>
          <p:cNvPicPr>
            <a:picLocks noChangeAspect="1" noChangeArrowheads="1"/>
          </p:cNvPicPr>
          <p:nvPr/>
        </p:nvPicPr>
        <p:blipFill>
          <a:blip r:embed="rId2"/>
          <a:srcRect/>
          <a:stretch>
            <a:fillRect/>
          </a:stretch>
        </p:blipFill>
        <p:spPr bwMode="auto">
          <a:xfrm>
            <a:off x="685800" y="1143000"/>
            <a:ext cx="7848600" cy="54102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ADE3274B-0110-4FFA-B2A7-EAFA3C6F0A75}"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a:ln>
            <a:solidFill>
              <a:schemeClr val="bg1"/>
            </a:solidFill>
          </a:ln>
        </p:spPr>
        <p:txBody>
          <a:bodyPr/>
          <a:lstStyle/>
          <a:p>
            <a:r>
              <a:rPr lang="en-US" dirty="0" smtClean="0"/>
              <a:t>Cont…</a:t>
            </a:r>
            <a:endParaRPr lang="en-US" dirty="0"/>
          </a:p>
        </p:txBody>
      </p:sp>
      <p:sp>
        <p:nvSpPr>
          <p:cNvPr id="3" name="Content Placeholder 2"/>
          <p:cNvSpPr>
            <a:spLocks noGrp="1"/>
          </p:cNvSpPr>
          <p:nvPr>
            <p:ph idx="1"/>
          </p:nvPr>
        </p:nvSpPr>
        <p:spPr>
          <a:xfrm>
            <a:off x="457200" y="1371600"/>
            <a:ext cx="8229600" cy="4754563"/>
          </a:xfrm>
          <a:solidFill>
            <a:schemeClr val="bg1"/>
          </a:solidFill>
          <a:ln>
            <a:solidFill>
              <a:schemeClr val="bg1"/>
            </a:solidFill>
          </a:ln>
        </p:spPr>
        <p:txBody>
          <a:bodyPr/>
          <a:lstStyle/>
          <a:p>
            <a:pPr algn="just">
              <a:buFont typeface="Wingdings" pitchFamily="2" charset="2"/>
              <a:buChar char="v"/>
            </a:pPr>
            <a:r>
              <a:rPr lang="en-US" dirty="0" smtClean="0">
                <a:latin typeface="Times New Roman" pitchFamily="18" charset="0"/>
                <a:cs typeface="Times New Roman" pitchFamily="18" charset="0"/>
              </a:rPr>
              <a:t> These two contradictory facts lay the foundation for the field of Economics</a:t>
            </a:r>
          </a:p>
          <a:p>
            <a:pPr algn="just">
              <a:buFont typeface="Wingdings" pitchFamily="2" charset="2"/>
              <a:buChar char="v"/>
            </a:pPr>
            <a:r>
              <a:rPr lang="en-US" b="1" i="1" dirty="0" smtClean="0">
                <a:latin typeface="Times New Roman" pitchFamily="18" charset="0"/>
                <a:cs typeface="Times New Roman" pitchFamily="18" charset="0"/>
              </a:rPr>
              <a:t>Economics</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is thus a science which studies the allocation of scarce resources in production, consumption and distribution of goods and services to attain the maximum fulfillment of society’s material wants. </a:t>
            </a:r>
          </a:p>
          <a:p>
            <a:pPr algn="just">
              <a:buFont typeface="Wingdings" pitchFamily="2" charset="2"/>
              <a:buChar char="v"/>
            </a:pPr>
            <a:r>
              <a:rPr lang="en-US" dirty="0">
                <a:latin typeface="Times New Roman" pitchFamily="18" charset="0"/>
                <a:cs typeface="Times New Roman" pitchFamily="18" charset="0"/>
              </a:rPr>
              <a:t>Economics is concerned with “doing the best with what we have”. </a:t>
            </a:r>
          </a:p>
          <a:p>
            <a:pPr>
              <a:buNone/>
            </a:pPr>
            <a:endParaRPr lang="en-US" dirty="0"/>
          </a:p>
        </p:txBody>
      </p:sp>
      <p:sp>
        <p:nvSpPr>
          <p:cNvPr id="6" name="Slide Number Placeholder 5"/>
          <p:cNvSpPr>
            <a:spLocks noGrp="1"/>
          </p:cNvSpPr>
          <p:nvPr>
            <p:ph type="sldNum" sz="quarter" idx="12"/>
          </p:nvPr>
        </p:nvSpPr>
        <p:spPr/>
        <p:txBody>
          <a:bodyPr/>
          <a:lstStyle/>
          <a:p>
            <a:fld id="{ADE3274B-0110-4FFA-B2A7-EAFA3C6F0A75}" type="slidenum">
              <a:rPr lang="en-US" smtClean="0"/>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  </a:t>
            </a:r>
            <a:endParaRPr lang="en-US" sz="11500" dirty="0">
              <a:latin typeface="Times New Roman" pitchFamily="18" charset="0"/>
              <a:cs typeface="Times New Roman" pitchFamily="18" charset="0"/>
            </a:endParaRPr>
          </a:p>
        </p:txBody>
      </p:sp>
      <p:sp>
        <p:nvSpPr>
          <p:cNvPr id="6" name="Rectangle 5"/>
          <p:cNvSpPr/>
          <p:nvPr/>
        </p:nvSpPr>
        <p:spPr>
          <a:xfrm>
            <a:off x="2931166" y="2967335"/>
            <a:ext cx="3281668"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THE END</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7" name="Slide Number Placeholder 6"/>
          <p:cNvSpPr>
            <a:spLocks noGrp="1"/>
          </p:cNvSpPr>
          <p:nvPr>
            <p:ph type="sldNum" sz="quarter" idx="12"/>
          </p:nvPr>
        </p:nvSpPr>
        <p:spPr/>
        <p:txBody>
          <a:bodyPr/>
          <a:lstStyle/>
          <a:p>
            <a:fld id="{ADE3274B-0110-4FFA-B2A7-EAFA3C6F0A75}" type="slidenum">
              <a:rPr lang="en-US" smtClean="0"/>
              <a:pPr/>
              <a:t>60</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algn="just">
              <a:buFont typeface="Wingdings" pitchFamily="2" charset="2"/>
              <a:buChar char="v"/>
            </a:pPr>
            <a:r>
              <a:rPr lang="en-US" dirty="0">
                <a:latin typeface="Times New Roman" pitchFamily="18" charset="0"/>
                <a:cs typeface="Times New Roman" pitchFamily="18" charset="0"/>
              </a:rPr>
              <a:t>From the above definition </a:t>
            </a:r>
            <a:r>
              <a:rPr lang="en-US" dirty="0" smtClean="0">
                <a:latin typeface="Times New Roman" pitchFamily="18" charset="0"/>
                <a:cs typeface="Times New Roman" pitchFamily="18" charset="0"/>
              </a:rPr>
              <a:t>we </a:t>
            </a:r>
            <a:r>
              <a:rPr lang="en-US" dirty="0">
                <a:latin typeface="Times New Roman" pitchFamily="18" charset="0"/>
                <a:cs typeface="Times New Roman" pitchFamily="18" charset="0"/>
              </a:rPr>
              <a:t>understand </a:t>
            </a:r>
            <a:r>
              <a:rPr lang="en-US" dirty="0" smtClean="0">
                <a:latin typeface="Times New Roman" pitchFamily="18" charset="0"/>
                <a:cs typeface="Times New Roman" pitchFamily="18" charset="0"/>
              </a:rPr>
              <a:t>the Following points.</a:t>
            </a:r>
            <a:endParaRPr lang="en-US" dirty="0">
              <a:latin typeface="Times New Roman" pitchFamily="18" charset="0"/>
              <a:cs typeface="Times New Roman" pitchFamily="18" charset="0"/>
            </a:endParaRPr>
          </a:p>
          <a:p>
            <a:pPr lvl="0" algn="just">
              <a:buNone/>
            </a:pPr>
            <a:r>
              <a:rPr lang="en-US" dirty="0" smtClean="0">
                <a:latin typeface="Times New Roman" pitchFamily="18" charset="0"/>
                <a:cs typeface="Times New Roman" pitchFamily="18" charset="0"/>
              </a:rPr>
              <a:t>          1. Economics </a:t>
            </a:r>
            <a:r>
              <a:rPr lang="en-US" dirty="0">
                <a:latin typeface="Times New Roman" pitchFamily="18" charset="0"/>
                <a:cs typeface="Times New Roman" pitchFamily="18" charset="0"/>
              </a:rPr>
              <a:t>is Science </a:t>
            </a:r>
            <a:endParaRPr lang="en-US" dirty="0" smtClean="0">
              <a:latin typeface="Times New Roman" pitchFamily="18" charset="0"/>
              <a:cs typeface="Times New Roman" pitchFamily="18" charset="0"/>
            </a:endParaRPr>
          </a:p>
          <a:p>
            <a:pPr lvl="0" algn="just">
              <a:buNone/>
            </a:pPr>
            <a:r>
              <a:rPr lang="en-US" dirty="0" smtClean="0">
                <a:latin typeface="Times New Roman" pitchFamily="18" charset="0"/>
                <a:cs typeface="Times New Roman" pitchFamily="18" charset="0"/>
              </a:rPr>
              <a:t>          2. </a:t>
            </a:r>
            <a:r>
              <a:rPr lang="en-US" dirty="0">
                <a:latin typeface="Times New Roman" pitchFamily="18" charset="0"/>
                <a:cs typeface="Times New Roman" pitchFamily="18" charset="0"/>
              </a:rPr>
              <a:t>T</a:t>
            </a:r>
            <a:r>
              <a:rPr lang="en-US" dirty="0" smtClean="0">
                <a:latin typeface="Times New Roman" pitchFamily="18" charset="0"/>
                <a:cs typeface="Times New Roman" pitchFamily="18" charset="0"/>
              </a:rPr>
              <a:t>he society faces a problem of  </a:t>
            </a:r>
            <a:r>
              <a:rPr lang="en-US" dirty="0">
                <a:latin typeface="Times New Roman" pitchFamily="18" charset="0"/>
                <a:cs typeface="Times New Roman" pitchFamily="18" charset="0"/>
              </a:rPr>
              <a:t>s</a:t>
            </a:r>
            <a:r>
              <a:rPr lang="en-US" dirty="0" smtClean="0">
                <a:latin typeface="Times New Roman" pitchFamily="18" charset="0"/>
                <a:cs typeface="Times New Roman" pitchFamily="18" charset="0"/>
              </a:rPr>
              <a:t>carcity </a:t>
            </a:r>
          </a:p>
          <a:p>
            <a:pPr lvl="0" algn="just">
              <a:buNone/>
            </a:pPr>
            <a:r>
              <a:rPr lang="en-US" dirty="0" smtClean="0">
                <a:latin typeface="Times New Roman" pitchFamily="18" charset="0"/>
                <a:cs typeface="Times New Roman" pitchFamily="18" charset="0"/>
              </a:rPr>
              <a:t>          3. There is a problem of choice</a:t>
            </a:r>
          </a:p>
          <a:p>
            <a:pPr lvl="0" algn="just">
              <a:buNone/>
            </a:pPr>
            <a:endParaRPr lang="en-US" dirty="0">
              <a:latin typeface="Times New Roman" pitchFamily="18" charset="0"/>
              <a:cs typeface="Times New Roman" pitchFamily="18" charset="0"/>
            </a:endParaRPr>
          </a:p>
          <a:p>
            <a:pPr lvl="0" algn="just">
              <a:buNone/>
            </a:pPr>
            <a:endParaRPr lang="en-US" dirty="0" smtClean="0">
              <a:latin typeface="Times New Roman" pitchFamily="18" charset="0"/>
              <a:cs typeface="Times New Roman" pitchFamily="18" charset="0"/>
            </a:endParaRPr>
          </a:p>
          <a:p>
            <a:pPr lvl="0" algn="just">
              <a:buNone/>
            </a:pPr>
            <a:endParaRPr lang="en-US" dirty="0">
              <a:latin typeface="Times New Roman" pitchFamily="18" charset="0"/>
              <a:cs typeface="Times New Roman" pitchFamily="18" charset="0"/>
            </a:endParaRPr>
          </a:p>
          <a:p>
            <a:pPr lvl="0">
              <a:buNone/>
            </a:pPr>
            <a:endParaRPr lang="en-US" dirty="0" smtClean="0">
              <a:latin typeface="Times New Roman" pitchFamily="18" charset="0"/>
              <a:cs typeface="Times New Roman" pitchFamily="18" charset="0"/>
            </a:endParaRPr>
          </a:p>
          <a:p>
            <a:pPr lvl="0">
              <a:buNone/>
            </a:pPr>
            <a:endParaRPr lang="en-US" dirty="0">
              <a:latin typeface="Times New Roman" pitchFamily="18" charset="0"/>
              <a:cs typeface="Times New Roman" pitchFamily="18" charset="0"/>
            </a:endParaRPr>
          </a:p>
          <a:p>
            <a:endParaRPr lang="en-US" dirty="0"/>
          </a:p>
        </p:txBody>
      </p:sp>
      <p:sp>
        <p:nvSpPr>
          <p:cNvPr id="6" name="Slide Number Placeholder 5"/>
          <p:cNvSpPr>
            <a:spLocks noGrp="1"/>
          </p:cNvSpPr>
          <p:nvPr>
            <p:ph type="sldNum" sz="quarter" idx="12"/>
          </p:nvPr>
        </p:nvSpPr>
        <p:spPr/>
        <p:txBody>
          <a:bodyPr/>
          <a:lstStyle/>
          <a:p>
            <a:fld id="{ADE3274B-0110-4FFA-B2A7-EAFA3C6F0A75}"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The scope of Economics </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algn="just">
              <a:buFont typeface="Wingdings" pitchFamily="2" charset="2"/>
              <a:buChar char="v"/>
            </a:pPr>
            <a:r>
              <a:rPr lang="en-US" dirty="0" smtClean="0">
                <a:latin typeface="Times New Roman" pitchFamily="18" charset="0"/>
                <a:cs typeface="Times New Roman" pitchFamily="18" charset="0"/>
              </a:rPr>
              <a:t> From </a:t>
            </a:r>
            <a:r>
              <a:rPr lang="en-US" dirty="0">
                <a:latin typeface="Times New Roman" pitchFamily="18" charset="0"/>
                <a:cs typeface="Times New Roman" pitchFamily="18" charset="0"/>
              </a:rPr>
              <a:t>the point of view of elements of analysis, economics has two major branches: </a:t>
            </a:r>
            <a:r>
              <a:rPr lang="en-US" b="1" dirty="0">
                <a:latin typeface="Times New Roman" pitchFamily="18" charset="0"/>
                <a:cs typeface="Times New Roman" pitchFamily="18" charset="0"/>
              </a:rPr>
              <a:t>microeconomics and </a:t>
            </a:r>
            <a:r>
              <a:rPr lang="en-US" b="1" dirty="0" smtClean="0">
                <a:latin typeface="Times New Roman" pitchFamily="18" charset="0"/>
                <a:cs typeface="Times New Roman" pitchFamily="18" charset="0"/>
              </a:rPr>
              <a:t>macroeconomics</a:t>
            </a:r>
          </a:p>
          <a:p>
            <a:pPr marL="742950" indent="-742950" algn="just">
              <a:buAutoNum type="alphaUcPeriod"/>
            </a:pPr>
            <a:r>
              <a:rPr lang="en-US" sz="3600" b="1" dirty="0" smtClean="0">
                <a:latin typeface="Times New Roman" pitchFamily="18" charset="0"/>
                <a:cs typeface="Times New Roman" pitchFamily="18" charset="0"/>
              </a:rPr>
              <a:t>Microeconomics </a:t>
            </a:r>
          </a:p>
          <a:p>
            <a:pPr marL="742950" indent="-742950" algn="just">
              <a:buFont typeface="Wingdings" pitchFamily="2" charset="2"/>
              <a:buChar char="Ø"/>
            </a:pPr>
            <a:r>
              <a:rPr lang="en-US" dirty="0" smtClean="0">
                <a:latin typeface="Times New Roman" pitchFamily="18" charset="0"/>
                <a:cs typeface="Times New Roman" pitchFamily="18" charset="0"/>
              </a:rPr>
              <a:t> Deals </a:t>
            </a:r>
            <a:r>
              <a:rPr lang="en-US" dirty="0">
                <a:latin typeface="Times New Roman" pitchFamily="18" charset="0"/>
                <a:cs typeface="Times New Roman" pitchFamily="18" charset="0"/>
              </a:rPr>
              <a:t>with </a:t>
            </a:r>
            <a:r>
              <a:rPr lang="en-US" dirty="0" smtClean="0">
                <a:latin typeface="Times New Roman" pitchFamily="18" charset="0"/>
                <a:cs typeface="Times New Roman" pitchFamily="18" charset="0"/>
              </a:rPr>
              <a:t> economic behaviors </a:t>
            </a:r>
            <a:r>
              <a:rPr lang="en-US" dirty="0">
                <a:latin typeface="Times New Roman" pitchFamily="18" charset="0"/>
                <a:cs typeface="Times New Roman" pitchFamily="18" charset="0"/>
              </a:rPr>
              <a:t>of individual economic units such as consumers, producers, business firms and other economic decision making </a:t>
            </a:r>
            <a:r>
              <a:rPr lang="en-US" dirty="0" smtClean="0">
                <a:latin typeface="Times New Roman" pitchFamily="18" charset="0"/>
                <a:cs typeface="Times New Roman" pitchFamily="18" charset="0"/>
              </a:rPr>
              <a:t>units</a:t>
            </a:r>
          </a:p>
          <a:p>
            <a:pPr marL="742950" indent="-742950" algn="just">
              <a:buFont typeface="Wingdings" pitchFamily="2" charset="2"/>
              <a:buChar char="Ø"/>
            </a:pPr>
            <a:r>
              <a:rPr lang="en-US" dirty="0" smtClean="0">
                <a:latin typeface="Times New Roman" pitchFamily="18" charset="0"/>
                <a:cs typeface="Times New Roman" pitchFamily="18" charset="0"/>
              </a:rPr>
              <a:t>Deals with how the market of individual commodities function</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ADE3274B-0110-4FFA-B2A7-EAFA3C6F0A75}"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10000"/>
          </a:bodyPr>
          <a:lstStyle/>
          <a:p>
            <a:pPr algn="just">
              <a:buFont typeface="Wingdings" pitchFamily="2" charset="2"/>
              <a:buChar char="v"/>
            </a:pPr>
            <a:r>
              <a:rPr lang="en-US" dirty="0" smtClean="0">
                <a:latin typeface="Times New Roman" pitchFamily="18" charset="0"/>
                <a:cs typeface="Times New Roman" pitchFamily="18" charset="0"/>
              </a:rPr>
              <a:t> It is concerned also with interaction among the economic units</a:t>
            </a:r>
          </a:p>
          <a:p>
            <a:pPr algn="just">
              <a:buNone/>
            </a:pPr>
            <a:r>
              <a:rPr lang="en-US" b="1" dirty="0" smtClean="0">
                <a:latin typeface="Times New Roman" pitchFamily="18" charset="0"/>
                <a:cs typeface="Times New Roman" pitchFamily="18" charset="0"/>
              </a:rPr>
              <a:t>B. Macroeconomics</a:t>
            </a:r>
          </a:p>
          <a:p>
            <a:pPr algn="just">
              <a:buFont typeface="Wingdings" pitchFamily="2" charset="2"/>
              <a:buChar char="v"/>
            </a:pPr>
            <a:r>
              <a:rPr lang="en-US" sz="3800" dirty="0" smtClean="0">
                <a:latin typeface="Times New Roman" pitchFamily="18" charset="0"/>
                <a:cs typeface="Times New Roman" pitchFamily="18" charset="0"/>
              </a:rPr>
              <a:t>   Is branch of economic analysis concerned with the economy as a whole and sub aggregates of the economy. </a:t>
            </a:r>
          </a:p>
          <a:p>
            <a:pPr algn="just">
              <a:buFont typeface="Wingdings" pitchFamily="2" charset="2"/>
              <a:buChar char="v"/>
            </a:pPr>
            <a:r>
              <a:rPr lang="en-US" sz="3800" dirty="0" smtClean="0">
                <a:latin typeface="Times New Roman" pitchFamily="18" charset="0"/>
                <a:cs typeface="Times New Roman" pitchFamily="18" charset="0"/>
              </a:rPr>
              <a:t>Macroeconomics </a:t>
            </a:r>
            <a:r>
              <a:rPr lang="en-US" sz="3800" dirty="0">
                <a:latin typeface="Times New Roman" pitchFamily="18" charset="0"/>
                <a:cs typeface="Times New Roman" pitchFamily="18" charset="0"/>
              </a:rPr>
              <a:t>deals with aggregate units of national economy such as national output or Gross National Product (GDP), general price level, inflation and national employment. </a:t>
            </a:r>
            <a:endParaRPr lang="en-US" sz="3800" dirty="0" smtClean="0">
              <a:latin typeface="Times New Roman" pitchFamily="18" charset="0"/>
              <a:cs typeface="Times New Roman" pitchFamily="18" charset="0"/>
            </a:endParaRPr>
          </a:p>
          <a:p>
            <a:pPr algn="just">
              <a:buNone/>
            </a:pPr>
            <a:endParaRPr lang="en-US" sz="3800" dirty="0">
              <a:latin typeface="Times New Roman" pitchFamily="18" charset="0"/>
              <a:cs typeface="Times New Roman" pitchFamily="18" charset="0"/>
            </a:endParaRPr>
          </a:p>
          <a:p>
            <a:pPr algn="just">
              <a:buNone/>
            </a:pPr>
            <a:endParaRPr lang="en-US" sz="3800" dirty="0" smtClean="0">
              <a:latin typeface="Times New Roman" pitchFamily="18" charset="0"/>
              <a:cs typeface="Times New Roman" pitchFamily="18" charset="0"/>
            </a:endParaRPr>
          </a:p>
          <a:p>
            <a:pPr>
              <a:buNone/>
            </a:pPr>
            <a:endParaRPr lang="en-US" sz="3800" dirty="0">
              <a:latin typeface="Times New Roman" pitchFamily="18" charset="0"/>
              <a:cs typeface="Times New Roman" pitchFamily="18" charset="0"/>
            </a:endParaRPr>
          </a:p>
          <a:p>
            <a:pPr>
              <a:buNone/>
            </a:pPr>
            <a:endParaRPr lang="en-US" sz="3800" dirty="0">
              <a:latin typeface="Times New Roman" pitchFamily="18" charset="0"/>
              <a:cs typeface="Times New Roman" pitchFamily="18" charset="0"/>
            </a:endParaRPr>
          </a:p>
          <a:p>
            <a:pPr>
              <a:buNone/>
            </a:pPr>
            <a:endParaRPr lang="en-US" b="1"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ADE3274B-0110-4FFA-B2A7-EAFA3C6F0A75}"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1170</TotalTime>
  <Words>2710</Words>
  <Application>Microsoft Office PowerPoint</Application>
  <PresentationFormat>On-screen Show (4:3)</PresentationFormat>
  <Paragraphs>399</Paragraphs>
  <Slides>60</Slides>
  <Notes>8</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Office Theme</vt:lpstr>
      <vt:lpstr> INTRODUCTION TO ECONOMICS  </vt:lpstr>
      <vt:lpstr>CHAPTER ONE </vt:lpstr>
      <vt:lpstr>1.1. DEFINITION AND NATURE OF ECONOMICS</vt:lpstr>
      <vt:lpstr>Cont…</vt:lpstr>
      <vt:lpstr>Cont…</vt:lpstr>
      <vt:lpstr>Cont…</vt:lpstr>
      <vt:lpstr>Cont…</vt:lpstr>
      <vt:lpstr>The scope of Economics </vt:lpstr>
      <vt:lpstr>Cont…</vt:lpstr>
      <vt:lpstr>Cont…</vt:lpstr>
      <vt:lpstr> Basic Classifications of Economics</vt:lpstr>
      <vt:lpstr>   Table 1. Comparison between Microeconomics and Macroeconomics </vt:lpstr>
      <vt:lpstr>Cont…</vt:lpstr>
      <vt:lpstr>1.2. Scarcity and Choice </vt:lpstr>
      <vt:lpstr>Cont…</vt:lpstr>
      <vt:lpstr>Cont…</vt:lpstr>
      <vt:lpstr>Cont…</vt:lpstr>
      <vt:lpstr>Cont…</vt:lpstr>
      <vt:lpstr>Cont…</vt:lpstr>
      <vt:lpstr>Cont…</vt:lpstr>
      <vt:lpstr>Cont…</vt:lpstr>
      <vt:lpstr>Cont…</vt:lpstr>
      <vt:lpstr>Production Possibility Frontier(PPF) </vt:lpstr>
      <vt:lpstr>Cont…</vt:lpstr>
      <vt:lpstr>Cont…</vt:lpstr>
      <vt:lpstr>Cont…</vt:lpstr>
      <vt:lpstr>Cont…</vt:lpstr>
      <vt:lpstr>Cont…</vt:lpstr>
      <vt:lpstr>Cont…</vt:lpstr>
      <vt:lpstr>Cont…</vt:lpstr>
      <vt:lpstr>Cont…</vt:lpstr>
      <vt:lpstr>Cont… </vt:lpstr>
      <vt:lpstr>Cont… </vt:lpstr>
      <vt:lpstr>Cont…</vt:lpstr>
      <vt:lpstr>Cont…</vt:lpstr>
      <vt:lpstr>Cont…</vt:lpstr>
      <vt:lpstr>1.3.The Basic Economic Questions and Alternative Economic systems</vt:lpstr>
      <vt:lpstr>Cont…</vt:lpstr>
      <vt:lpstr>Alternative Economic systems</vt:lpstr>
      <vt:lpstr>A. Market Economy </vt:lpstr>
      <vt:lpstr>Cont…</vt:lpstr>
      <vt:lpstr>Summary of Market economy</vt:lpstr>
      <vt:lpstr>Cont…</vt:lpstr>
      <vt:lpstr>B. Command Economic System</vt:lpstr>
      <vt:lpstr>Cont…</vt:lpstr>
      <vt:lpstr>Cont…</vt:lpstr>
      <vt:lpstr>Summary of command  Economy</vt:lpstr>
      <vt:lpstr>C. Mixed Economic Systems</vt:lpstr>
      <vt:lpstr>1.4. Decision making unit and circular flow of economic activities</vt:lpstr>
      <vt:lpstr>Cont’d</vt:lpstr>
      <vt:lpstr>Cont…</vt:lpstr>
      <vt:lpstr>Slide 52</vt:lpstr>
      <vt:lpstr>CIRCULAR FLOW OF ECONOMIC ACTIVITY</vt:lpstr>
      <vt:lpstr>CIRCULAR FLOW OF ECONOMIC ACTIVITY</vt:lpstr>
      <vt:lpstr>CIRCULAR FLOW OF ECONOMIC ACTIVITY</vt:lpstr>
      <vt:lpstr>CIRCULAR FLOW OF ECONOMIC ACTIVITY</vt:lpstr>
      <vt:lpstr>CIRCULAR FLOW OF ECONOMIC ACTIVITY(THREE SECTOR MODEL)</vt:lpstr>
      <vt:lpstr>Two sector circular flow model</vt:lpstr>
      <vt:lpstr>Three sector circular flow model</vt:lpstr>
      <vt:lpstr>Slide 60</vt:lpstr>
    </vt:vector>
  </TitlesOfParts>
  <Company>Acer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ONE</dc:title>
  <dc:creator>Valued Acer Customer</dc:creator>
  <cp:lastModifiedBy>user</cp:lastModifiedBy>
  <cp:revision>215</cp:revision>
  <dcterms:created xsi:type="dcterms:W3CDTF">2011-07-29T11:09:07Z</dcterms:created>
  <dcterms:modified xsi:type="dcterms:W3CDTF">2017-03-24T07:15:16Z</dcterms:modified>
</cp:coreProperties>
</file>