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62" r:id="rId3"/>
    <p:sldId id="261" r:id="rId4"/>
    <p:sldId id="266" r:id="rId5"/>
    <p:sldId id="264" r:id="rId6"/>
    <p:sldId id="260" r:id="rId7"/>
    <p:sldId id="259" r:id="rId8"/>
    <p:sldId id="271" r:id="rId9"/>
    <p:sldId id="267" r:id="rId10"/>
    <p:sldId id="268" r:id="rId11"/>
    <p:sldId id="269" r:id="rId12"/>
    <p:sldId id="270" r:id="rId13"/>
    <p:sldId id="272" r:id="rId14"/>
    <p:sldId id="275" r:id="rId15"/>
    <p:sldId id="273" r:id="rId16"/>
    <p:sldId id="277" r:id="rId17"/>
    <p:sldId id="278" r:id="rId18"/>
    <p:sldId id="282" r:id="rId19"/>
    <p:sldId id="281" r:id="rId20"/>
    <p:sldId id="288" r:id="rId21"/>
    <p:sldId id="327" r:id="rId22"/>
    <p:sldId id="287" r:id="rId23"/>
    <p:sldId id="285" r:id="rId24"/>
    <p:sldId id="283" r:id="rId25"/>
    <p:sldId id="291" r:id="rId26"/>
    <p:sldId id="296" r:id="rId27"/>
    <p:sldId id="295" r:id="rId28"/>
    <p:sldId id="294" r:id="rId29"/>
    <p:sldId id="293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292" r:id="rId39"/>
    <p:sldId id="299" r:id="rId40"/>
    <p:sldId id="305" r:id="rId41"/>
    <p:sldId id="304" r:id="rId42"/>
    <p:sldId id="300" r:id="rId43"/>
    <p:sldId id="302" r:id="rId44"/>
    <p:sldId id="301" r:id="rId45"/>
    <p:sldId id="312" r:id="rId46"/>
    <p:sldId id="311" r:id="rId47"/>
    <p:sldId id="317" r:id="rId48"/>
    <p:sldId id="31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1F03C-172B-4FF0-A86C-13873EB3BBDB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D9ED2-BAFD-40E1-B630-B632A5BBF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2B548-A75D-48B8-85E5-8298707A44B3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FEE90-ED32-432E-A34F-4E92F33B7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F371-EBB7-42D2-B64C-B3F906A0452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Kahsay Haile    Mu, CBE, Department of Economics, Introduction to Economics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D5C3-5324-4BE4-AC06-76B21CF4E9F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Kahsay Haile    Mu, CBE, Department of Economics, Introduction to Economics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F7F2-31FC-49A1-B9C7-08D63A5C1B29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Kahsay Haile    Mu, CBE, Department of Economics, Introduction to Economics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36923-453C-4946-AE41-36180D3D2673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Kahsay Haile    Mu, CBE, Department of Economics, Introduction to Economics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D5B-A938-4D74-88ED-B29DBE218F97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Kahsay Haile    Mu, CBE, Department of Economics, Introduction to Economics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6015-D372-4CF9-9228-4CC13FEFF4FF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Kahsay Haile    Mu, CBE, Department of Economics, Introduction to Economics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4965-98F2-4800-8657-3E822DC3CCC4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Kahsay Haile    Mu, CBE, Department of Economics, Introduction to Economics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9853-A616-4AD0-A28B-21EE303D5590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Kahsay Haile    Mu, CBE, Department of Economics, Introduction to Economics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1258-A794-4A83-A946-0F07C7A59C16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Kahsay Haile    Mu, CBE, Department of Economics, Introduction to Economics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7B53-9C20-4E6C-9879-96677CC7AE1D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Kahsay Haile    Mu, CBE, Department of Economics, Introduction to Economics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F77-AD1C-4DF2-8CDA-D939A86F69ED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Kahsay Haile    Mu, CBE, Department of Economics, Introduction to Economics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1DD64-F261-4109-8951-44EAF6D4E8F0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Kahsay Haile    Mu, CBE, Department of Economics, Introduction to Economics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86022-0162-4224-9723-D9300B43C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CHAPTER TWO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THEORY OF DEMAND &amp; SUPPLY AND ELASTICITY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1. Income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Normal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Good – the higher your income the more you consume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Examples: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Sports Tickets, Cars, and Luxury Goods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↑Income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consume more at each P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=&gt;↑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Inferior Good – as income rises you consume less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Shiro wot, Cabbage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↑Income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consume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other products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↓ 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2. Price of Related Goods</a:t>
            </a:r>
            <a:endParaRPr lang="en-US" b="1" i="1" dirty="0" smtClean="0"/>
          </a:p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Substitute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Goods – two goods in which a consumer will consume one good or the other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Examples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Pepsi or Coke, Rent Movie or Go 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Theater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Price of Pepsi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drink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less Pepsi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purchase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more Coke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↑D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Complementary Goods – two goods consumed together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Examples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gasoil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car,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DVD Player and Movie,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sugar and tea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Price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sugar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consume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consume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sugar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↓D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3. Tastes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/ Preference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New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tastes for the product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Consume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more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4. Expectations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↑Price tomorrow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today instead of tomorrow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↑D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5. Number of buyers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↑number of buyers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of the good is consumed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↑D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Supply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Quantity Supplied – the amount(number) of a good that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willing and able to offer at each price level in a given period of time.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Supply –producers  willingness and ability to provide  goods and services at different prices in a specific period of time., holding all else constant.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relationship between price and quantity supplied can be seen using supply schedule, supply  curve, supply function.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Supply Schedule – a table that shows the  relationship between quantity supplied and price ,ceteris paribus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Supply Curve – a graph that shows the  relationship between quantity supplied and price ,ceteris paribus</a:t>
            </a:r>
          </a:p>
          <a:p>
            <a:pPr>
              <a:buBlip>
                <a:blip r:embed="rId3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Supply Function – a mathematical expression that shows the  relationship between quantity supplied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price,ceteris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paribus</a:t>
            </a:r>
          </a:p>
          <a:p>
            <a:pPr>
              <a:buBlip>
                <a:blip r:embed="rId3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Law of Supply – All else equal, as price falls the quantity supplies falls and vice versa</a:t>
            </a:r>
          </a:p>
          <a:p>
            <a:pPr>
              <a:buBlip>
                <a:blip r:embed="rId2"/>
              </a:buBlip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Supply schedule and curve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Market Supply Versus Individual Supply Curve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Individual Supply Curve – is a curve that represents the price quantity combination of a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particular good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 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single seller</a:t>
            </a:r>
          </a:p>
          <a:p>
            <a:pPr marL="514350" indent="-5143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Market Supply Curve – is a curve that represents the price quantity combination of a  particular good for  all sellers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Individual and market supply schedule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74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Individual and market supply curve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1"/>
            <a:ext cx="8534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Quantity Demanded –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amount(number)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good that a consumer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willing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able to purchase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the given price in a given period of time.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Demand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–consumers  willingness and ability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purchase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goods and services at various prices in a specific period of time.,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holding all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 constant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Changes in Quantity Supply vs. Changes in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Changes in Quantity Supply –is represented by a movement a long a given Supply curve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=&gt;T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 is caused by the change in the price of the good 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Changes in Supply–is represented by a shift of the Supply curve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=&gt;T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 is caused by the change in the determinants of Supply other than price of the product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Determinants of Supply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Price of the product itself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2. Cost of Production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a. Prices of required inputs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b. Technologies used in production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Price of Related Products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Taxes and Subsidies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Sellers Expectation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Number of sellers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 Weather condition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1. Cost of Production</a:t>
            </a:r>
            <a:endParaRPr lang="en-US" b="1" i="1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a. Prices of required inputs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↑Price of labor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=&gt;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hire less people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=&gt;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produce less at current P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↓S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b. Technologies used in production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technology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produce output for less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higher profit on output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produce more at current P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↑S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2. Price of Related Products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wheat Vs teff, leather Jacket Vs leather shoe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↑Price of leather Jacket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produce less leather shoe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Produce more leather Jacket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↓S of leather shoe 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3. Number of sellers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↑number of sellers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of the good is produced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↑S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4. Expectations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↑Price tomorrow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Sell tomorrow instead of today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↓S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553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600" b="1" i="1" dirty="0" smtClean="0">
                <a:latin typeface="Times New Roman" pitchFamily="18" charset="0"/>
                <a:cs typeface="Times New Roman" pitchFamily="18" charset="0"/>
              </a:rPr>
              <a:t>5. Taxes and subsidies</a:t>
            </a:r>
          </a:p>
          <a:p>
            <a:pPr>
              <a:buNone/>
            </a:pPr>
            <a:r>
              <a:rPr lang="en-US" sz="4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↑ tax</a:t>
            </a:r>
          </a:p>
          <a:p>
            <a:pPr>
              <a:buNone/>
            </a:pP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600" b="1" dirty="0" smtClean="0">
                <a:latin typeface="Times New Roman" pitchFamily="18" charset="0"/>
                <a:cs typeface="Times New Roman" pitchFamily="18" charset="0"/>
              </a:rPr>
              <a:t> =&gt;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Less of the good is produced</a:t>
            </a:r>
          </a:p>
          <a:p>
            <a:pPr>
              <a:buNone/>
            </a:pPr>
            <a:r>
              <a:rPr lang="en-US" sz="4600" b="1" dirty="0" smtClean="0">
                <a:latin typeface="Times New Roman" pitchFamily="18" charset="0"/>
                <a:cs typeface="Times New Roman" pitchFamily="18" charset="0"/>
              </a:rPr>
              <a:t>    =&gt; 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↓S</a:t>
            </a:r>
          </a:p>
          <a:p>
            <a:pPr>
              <a:buNone/>
            </a:pP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↑</a:t>
            </a:r>
            <a:r>
              <a:rPr lang="en-US" sz="4600" b="1" i="1" dirty="0" smtClean="0">
                <a:latin typeface="Times New Roman" pitchFamily="18" charset="0"/>
                <a:cs typeface="Times New Roman" pitchFamily="18" charset="0"/>
              </a:rPr>
              <a:t>subsidy </a:t>
            </a:r>
            <a:endParaRPr lang="en-US" sz="4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600" b="1" dirty="0" smtClean="0">
                <a:latin typeface="Times New Roman" pitchFamily="18" charset="0"/>
                <a:cs typeface="Times New Roman" pitchFamily="18" charset="0"/>
              </a:rPr>
              <a:t> =&gt;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more of the good is produced</a:t>
            </a:r>
          </a:p>
          <a:p>
            <a:pPr>
              <a:buFont typeface="Symbol"/>
              <a:buChar char="Þ"/>
            </a:pP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↑S</a:t>
            </a:r>
          </a:p>
          <a:p>
            <a:pPr>
              <a:buNone/>
            </a:pP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6. Weather condition(Agricultural Products)</a:t>
            </a:r>
          </a:p>
          <a:p>
            <a:pPr>
              <a:buFont typeface="Wingdings" pitchFamily="2" charset="2"/>
              <a:buChar char="ü"/>
            </a:pP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Good Vs bad weather condition</a:t>
            </a: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Good Weather condition</a:t>
            </a:r>
          </a:p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=&gt;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↑ production of the good</a:t>
            </a:r>
          </a:p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↑S</a:t>
            </a:r>
          </a:p>
          <a:p>
            <a:pPr>
              <a:buNone/>
            </a:pPr>
            <a:endParaRPr lang="en-US" sz="4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Market Equilibrium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Market Equilibrium – occurs at a point at which the supply and demand curves intersect.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occurs when there is no incentive for prices to change (a steady state). </a:t>
            </a:r>
          </a:p>
          <a:p>
            <a:pPr>
              <a:buFont typeface="Symbol"/>
              <a:buChar char="Þ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occurs  when QS = QD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price at which these two curves cross is called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equilibrium price</a:t>
            </a:r>
          </a:p>
          <a:p>
            <a:pPr>
              <a:buBlip>
                <a:blip r:embed="rId2"/>
              </a:buBlip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quantity at which these two curves cross is called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equilibrium quantity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Market equilibrium 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Exercise 1: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From statistical studies, we know that for 1981 the supply curve for wheat was approximately as follows: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	Supply: Q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1800 + 240P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Where price is measured in dollars per bushel and quantities are in millions of bushels per year. These studies also indicate that in 1981 the demand curve for wheat was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	Demand: Q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3550 – 266P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Find the market clearing price and equilibrium quantity of wheat for the year1981.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Shortage (Excess Demand) – a shortage occurs when the quantity demanded is greater than the quantity supplied at a particular price.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Surplus (Excess Supply) –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surplus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occurs when the quantity demanded is less than the quantity supplied at a particular price.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for shortage and surplus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477000"/>
          </a:xfrm>
        </p:spPr>
        <p:txBody>
          <a:bodyPr>
            <a:normAutofit fontScale="92500"/>
          </a:bodyPr>
          <a:lstStyle/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relationship between price and quantity demanded can be seen using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emand schedule,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emand curve,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emand function.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Demand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Schedule –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that shows the  relationship between quantity demanded and price ,ceteris paribus</a:t>
            </a:r>
          </a:p>
          <a:p>
            <a:pPr>
              <a:buBlip>
                <a:blip r:embed="rId2"/>
              </a:buBlip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Curve –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graph that shows the  relationship between quantity demanded and price ,ceteris paribus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Demand Function – a mathematical expression that shows the  relationship between quantity demanded and price, ceteris paribus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Law of Demand – All else equal, as price falls the quantity demanded rises and vice versa.</a:t>
            </a:r>
          </a:p>
          <a:p>
            <a:pPr>
              <a:buBlip>
                <a:blip r:embed="rId2"/>
              </a:buBlip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Effects of changes in demand and supply in equilibrium price and equilibrium quantity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Events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affect demand or supply (or both) will alter the equilibrium price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quantity. Let’s see for the following conditions;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Change in demand keeping supply constant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Change in supply keeping demand constant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Simultaneous change in demand and supply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a. Change in demand keeping supply constant</a:t>
            </a:r>
            <a:b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I. when demand increases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Demand curve shifts to the right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Equilibrium point changes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Equilibrium price and quantity increases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Do                   D1                    So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P1                                                              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</a:t>
            </a:r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E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P0</a:t>
            </a: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Q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648494" y="4761706"/>
            <a:ext cx="2667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981200" y="5943600"/>
            <a:ext cx="39624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981200" y="3733800"/>
            <a:ext cx="259080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2200" y="3733800"/>
            <a:ext cx="2286000" cy="2057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29000" y="3733800"/>
            <a:ext cx="2209800" cy="1981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3886200" y="4800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 flipV="1">
            <a:off x="4038600" y="4267200"/>
            <a:ext cx="76201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 flipV="1">
            <a:off x="3505200" y="4800600"/>
            <a:ext cx="762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>
            <a:off x="1981200" y="4267200"/>
            <a:ext cx="1905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1981200" y="4724400"/>
            <a:ext cx="14478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1410494" y="45331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II. when demand decreases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Demand curve shifts to the left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Equilibrium point changes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Equilibrium price and quantity decreases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D1                     Do                   So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P0                                                              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</a:t>
            </a:r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F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	       P1	</a:t>
            </a: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Q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648494" y="4761706"/>
            <a:ext cx="2667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981200" y="5943600"/>
            <a:ext cx="39624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981200" y="3733800"/>
            <a:ext cx="259080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2200" y="3733800"/>
            <a:ext cx="2286000" cy="2057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29000" y="3733800"/>
            <a:ext cx="2209800" cy="1981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Left Arrow 9"/>
          <p:cNvSpPr/>
          <p:nvPr/>
        </p:nvSpPr>
        <p:spPr>
          <a:xfrm>
            <a:off x="3810000" y="4648200"/>
            <a:ext cx="6096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1981200" y="4267200"/>
            <a:ext cx="1905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>
            <a:off x="1981200" y="4724400"/>
            <a:ext cx="14478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 flipV="1">
            <a:off x="4038600" y="4267200"/>
            <a:ext cx="76201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3505200" y="4800600"/>
            <a:ext cx="762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1372394" y="4571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b. Change in supply keeping demand constant</a:t>
            </a:r>
            <a:b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I. when supply  increases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Blip>
                <a:blip r:embed="rId2"/>
              </a:buBlip>
            </a:pPr>
            <a:r>
              <a:rPr lang="en-US" sz="6700" dirty="0" smtClean="0"/>
              <a:t> </a:t>
            </a:r>
            <a:r>
              <a:rPr lang="en-US" sz="6700" dirty="0" smtClean="0">
                <a:latin typeface="Times New Roman" pitchFamily="18" charset="0"/>
                <a:cs typeface="Times New Roman" pitchFamily="18" charset="0"/>
              </a:rPr>
              <a:t>Supply curve shifts to the right/outward</a:t>
            </a:r>
          </a:p>
          <a:p>
            <a:pPr>
              <a:buBlip>
                <a:blip r:embed="rId2"/>
              </a:buBlip>
            </a:pPr>
            <a:r>
              <a:rPr lang="en-US" sz="6700" dirty="0" smtClean="0">
                <a:latin typeface="Times New Roman" pitchFamily="18" charset="0"/>
                <a:cs typeface="Times New Roman" pitchFamily="18" charset="0"/>
              </a:rPr>
              <a:t>Equilibrium price decreases but quantity increases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So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                                                              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</a:t>
            </a:r>
            <a:r>
              <a:rPr lang="en-US" sz="4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P0                                       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P1                                                                           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D0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                                                             </a:t>
            </a:r>
            <a:endParaRPr lang="en-US" b="1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Q0       Q1                                          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572294" y="4456906"/>
            <a:ext cx="2667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905000" y="5638800"/>
            <a:ext cx="39624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43200" y="3124200"/>
            <a:ext cx="2286000" cy="2057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09800" y="3048000"/>
            <a:ext cx="259080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895600" y="3200400"/>
            <a:ext cx="259080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3276600" y="44958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3733798" y="3962400"/>
            <a:ext cx="76201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4191000" y="4343400"/>
            <a:ext cx="76200" cy="1371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1905000" y="4038599"/>
            <a:ext cx="1828800" cy="4571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1905000" y="4419599"/>
            <a:ext cx="2209800" cy="4571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62400" y="59436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1295400" y="4267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II. when supply  decreases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Blip>
                <a:blip r:embed="rId2"/>
              </a:buBlip>
            </a:pPr>
            <a:r>
              <a:rPr lang="en-US" sz="6700" dirty="0" smtClean="0"/>
              <a:t> </a:t>
            </a:r>
            <a:r>
              <a:rPr lang="en-US" sz="6700" dirty="0" smtClean="0">
                <a:latin typeface="Times New Roman" pitchFamily="18" charset="0"/>
                <a:cs typeface="Times New Roman" pitchFamily="18" charset="0"/>
              </a:rPr>
              <a:t>Supply curve shifts to the left/inward</a:t>
            </a:r>
          </a:p>
          <a:p>
            <a:pPr>
              <a:buBlip>
                <a:blip r:embed="rId2"/>
              </a:buBlip>
            </a:pPr>
            <a:r>
              <a:rPr lang="en-US" sz="6700" dirty="0" smtClean="0">
                <a:latin typeface="Times New Roman" pitchFamily="18" charset="0"/>
                <a:cs typeface="Times New Roman" pitchFamily="18" charset="0"/>
              </a:rPr>
              <a:t>Equilibrium price increases but quantity decreases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S1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                                                              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</a:t>
            </a:r>
            <a:r>
              <a:rPr lang="en-US" sz="4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P1                                        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P0                                                                         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D0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                                                             </a:t>
            </a:r>
            <a:endParaRPr lang="en-US" b="1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Q1         Q0                                                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572294" y="4456906"/>
            <a:ext cx="2667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905000" y="5638800"/>
            <a:ext cx="39624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43200" y="3124200"/>
            <a:ext cx="2286000" cy="2057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09800" y="3048000"/>
            <a:ext cx="259080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895600" y="3200400"/>
            <a:ext cx="259080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Left Arrow 11"/>
          <p:cNvSpPr/>
          <p:nvPr/>
        </p:nvSpPr>
        <p:spPr>
          <a:xfrm>
            <a:off x="3352800" y="4343400"/>
            <a:ext cx="6096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3733798" y="3962400"/>
            <a:ext cx="76201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4191000" y="4343400"/>
            <a:ext cx="76200" cy="1371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1905000" y="4038599"/>
            <a:ext cx="1828800" cy="4571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1905000" y="4419599"/>
            <a:ext cx="2209800" cy="4571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1334294" y="43045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3962400" y="5943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c. Change in both demand and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 demand increases and supply decreases</a:t>
            </a:r>
          </a:p>
          <a:p>
            <a:pPr marL="571500" indent="-57150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DD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↑      ↑P* and Q* ↑</a:t>
            </a:r>
          </a:p>
          <a:p>
            <a:pPr marL="571500" indent="-57150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SS ↓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↑P* and Q*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↓</a:t>
            </a:r>
          </a:p>
          <a:p>
            <a:pPr marL="571500" indent="-57150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___________________________</a:t>
            </a:r>
          </a:p>
          <a:p>
            <a:pPr marL="571500" indent="-57150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P* ,but Q* remains indeterminate</a:t>
            </a:r>
          </a:p>
          <a:p>
            <a:pPr marL="571500" indent="-5715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71500" indent="-57150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38600" y="3048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38600" y="3581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Up Arrow 12"/>
          <p:cNvSpPr/>
          <p:nvPr/>
        </p:nvSpPr>
        <p:spPr>
          <a:xfrm>
            <a:off x="2743200" y="4495800"/>
            <a:ext cx="304800" cy="533400"/>
          </a:xfrm>
          <a:prstGeom prst="upArrow">
            <a:avLst>
              <a:gd name="adj1" fmla="val 3528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II. When  demand decreases and supply increases</a:t>
            </a:r>
          </a:p>
          <a:p>
            <a:pPr marL="571500" indent="-57150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DD ↓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↑P* and Q*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↓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SS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↑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↓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P* and Q* ↑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___________________________</a:t>
            </a:r>
          </a:p>
          <a:p>
            <a:pPr marL="571500" indent="-57150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P* ,but Q* remains indeterminate</a:t>
            </a:r>
          </a:p>
          <a:p>
            <a:pPr marL="571500" indent="-5715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71500" indent="-57150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38600" y="3048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38600" y="3581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>
            <a:off x="2895600" y="4419600"/>
            <a:ext cx="228600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lnSpcReduction="10000"/>
          </a:bodyPr>
          <a:lstStyle/>
          <a:p>
            <a:pPr marL="571500" indent="-5715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III. When both  demand and supply increase</a:t>
            </a:r>
          </a:p>
          <a:p>
            <a:pPr marL="571500" indent="-57150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DD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↑P* and Q*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↑</a:t>
            </a:r>
          </a:p>
          <a:p>
            <a:pPr marL="571500" indent="-57150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SS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↑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↓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P* and Q* ↑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___________________________</a:t>
            </a:r>
          </a:p>
          <a:p>
            <a:pPr marL="571500" indent="-57150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P* remains indeterminate,   Q*</a:t>
            </a:r>
          </a:p>
          <a:p>
            <a:pPr marL="571500" indent="-5715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IV. When both  demand and supply decrease</a:t>
            </a:r>
          </a:p>
          <a:p>
            <a:pPr marL="571500" indent="-57150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DD ↓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↓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P* and Q*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↓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SS ↓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↑ P* and Q*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↓</a:t>
            </a:r>
          </a:p>
          <a:p>
            <a:pPr marL="571500" indent="-57150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___________________________</a:t>
            </a:r>
          </a:p>
          <a:p>
            <a:pPr marL="571500" indent="-57150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P* remains indeterminate,   Q*</a:t>
            </a:r>
          </a:p>
          <a:p>
            <a:pPr marL="571500" indent="-5715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71500" indent="-57150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14800" y="1447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38600" y="1981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Up Arrow 8"/>
          <p:cNvSpPr/>
          <p:nvPr/>
        </p:nvSpPr>
        <p:spPr>
          <a:xfrm>
            <a:off x="7848600" y="2819400"/>
            <a:ext cx="304800" cy="533400"/>
          </a:xfrm>
          <a:prstGeom prst="upArrow">
            <a:avLst>
              <a:gd name="adj1" fmla="val 3528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62400" y="4114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38600" y="4648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7924800" y="5486400"/>
            <a:ext cx="228600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Elasticity Of Demand and Supply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Elasticity refers to responsiveness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Price Elasticity of Demand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measures how responsive consumers react to price change</a:t>
            </a:r>
          </a:p>
          <a:p>
            <a:pPr marL="514350" indent="-51435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Price elasticity of demand =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Percentage change in quantity demanded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Percentage change in price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365760">
              <a:spcBef>
                <a:spcPts val="0"/>
              </a:spcBef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l-GR" u="sng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365760">
              <a:spcBef>
                <a:spcPts val="0"/>
              </a:spcBef>
              <a:buNone/>
            </a:pPr>
            <a:r>
              <a:rPr lang="en-US" dirty="0" smtClean="0"/>
              <a:t>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l-GR" dirty="0" smtClean="0">
              <a:latin typeface="Times New Roman" pitchFamily="18" charset="0"/>
              <a:cs typeface="Times New Roman" pitchFamily="18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Point price elasticity of demand </a:t>
            </a:r>
            <a:endParaRPr lang="en-US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   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l-GR" u="sng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P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             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  Q</a:t>
            </a:r>
          </a:p>
          <a:p>
            <a:pPr marL="0">
              <a:spcBef>
                <a:spcPts val="0"/>
              </a:spcBef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Arc price elasticity of demand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  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l-GR" u="sng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P+P’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            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  Q+Q’</a:t>
            </a:r>
          </a:p>
          <a:p>
            <a:pPr marL="514350" indent="-514350">
              <a:buNone/>
            </a:pP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705600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Elasticity expresses a relationship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between two amounts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percent change in quantity demanded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percent change in price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law of demand states that price and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quantity demanded are inversely related,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change in price and the change in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quantity demanded have opposite signs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price elasticity of demand has a negative sign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Referring a negative number gets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cumbersome, the price elasticity of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demand is represented as an absolute value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positive number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7772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4900" b="1" i="1" dirty="0" smtClean="0">
                <a:latin typeface="Times New Roman" pitchFamily="18" charset="0"/>
                <a:cs typeface="Times New Roman" pitchFamily="18" charset="0"/>
              </a:rPr>
              <a:t>Categories of Elasticity of Demand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 Inelastic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Elasticity is between 0 and 1.0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percent change in quantity demanded is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smaller than the percent change in price,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Quantity demanded is relatively unresponsive to a change in price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2.unit-elastic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elasticity with an absolute value of 1.0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percent change in quantity demanded equals the percent change in price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753600" cy="7086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3.Elastic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price elasticity has an absolute value exceeding 1.0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percent change in quantity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demanded exceeds the percent change in price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4. Perfectly inelastic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demand curve is vertical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regardless of the price, the quantity demanded stays the same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price elasticity of demand approaches zero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5. Perfectly elastic demand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price elasticity of demand approaches infinity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demand curve becomes horizontal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reflecting the fact that very small changes in the price lead to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huge changes in the quantity demanded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Elasticity and Total Revenue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Price elasticity can indicate the effect of a price change on total revenue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Total revenue (TR) is the price (p) multiplied by the quantity demanded (q) at that price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TR = p x q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Relation between Elasticity and Total Revenue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When demand is elastic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percent increase in quantity demanded≧ percent decrease in price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Total revenue increases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When demand is unit elastic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percent increase in quantity demanded= percent decrease in price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Total revenue remains unchanged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When demand is inelastic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percent increase in quantity demanded ≦the percent decrease in price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Total revenue decreases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2. Income Elasticity of Demand</a:t>
            </a:r>
          </a:p>
          <a:p>
            <a:pPr>
              <a:buBlip>
                <a:blip r:embed="rId2"/>
              </a:buBlip>
            </a:pPr>
            <a:r>
              <a:rPr lang="en-US" b="1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Measures the percent change in demand divided by the percent change in income</a:t>
            </a:r>
          </a:p>
          <a:p>
            <a:pPr marL="0">
              <a:spcBef>
                <a:spcPts val="0"/>
              </a:spcBef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l-GR" u="sng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I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     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 Q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Categories of Income Elasticity of Demand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Goods with income elasticity less than zero are called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inferior goods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demand declines when income increases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Normal goods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have income elasticity greater than zero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demand increases when income increases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Normal goods with income elasticity greater than zero but less than 1 are called income inelastic goods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(necessary goods)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demand increases not as much as income does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Goods with income elasticity greater than 1 are called income elastic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(luxury goods)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demand increases more than does income does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914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2800" b="1" i="1" dirty="0" smtClean="0">
                <a:latin typeface="Times New Roman" pitchFamily="18" charset="0"/>
                <a:cs typeface="Times New Roman" pitchFamily="18" charset="0"/>
              </a:rPr>
              <a:t>3. Cross price elasticity of demand</a:t>
            </a:r>
          </a:p>
          <a:p>
            <a:pPr>
              <a:buBlip>
                <a:blip r:embed="rId2"/>
              </a:buBlip>
            </a:pPr>
            <a:r>
              <a:rPr lang="en-US" sz="12800" dirty="0" smtClean="0">
                <a:latin typeface="Times New Roman" pitchFamily="18" charset="0"/>
                <a:cs typeface="Times New Roman" pitchFamily="18" charset="0"/>
              </a:rPr>
              <a:t>Measures the percent change in demand of a good divided by the percent change in price of an other good.</a:t>
            </a:r>
          </a:p>
          <a:p>
            <a:pPr marL="0">
              <a:spcBef>
                <a:spcPts val="0"/>
              </a:spcBef>
              <a:buNone/>
            </a:pPr>
            <a:r>
              <a:rPr lang="en-US" sz="1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dirty="0" smtClean="0"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l-GR" sz="12800" u="sng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12800" u="sng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8000" u="sng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80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u="sng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8000" u="sng" dirty="0" smtClean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marL="0">
              <a:spcBef>
                <a:spcPts val="0"/>
              </a:spcBef>
              <a:buNone/>
            </a:pPr>
            <a:r>
              <a:rPr lang="en-US" sz="12800" dirty="0" smtClean="0"/>
              <a:t>              </a:t>
            </a:r>
            <a:r>
              <a:rPr lang="el-GR" sz="12800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128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2800" dirty="0" smtClean="0">
                <a:latin typeface="Times New Roman" pitchFamily="18" charset="0"/>
                <a:cs typeface="Times New Roman" pitchFamily="18" charset="0"/>
              </a:rPr>
              <a:t>  Q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buBlip>
                <a:blip r:embed="rId2"/>
              </a:buBlip>
            </a:pPr>
            <a:r>
              <a:rPr lang="en-US" sz="12800" dirty="0" smtClean="0">
                <a:latin typeface="Times New Roman" pitchFamily="18" charset="0"/>
                <a:cs typeface="Times New Roman" pitchFamily="18" charset="0"/>
              </a:rPr>
              <a:t>Categories of cross price Elasticity of Demand</a:t>
            </a:r>
          </a:p>
          <a:p>
            <a:pPr>
              <a:buFont typeface="Wingdings" pitchFamily="2" charset="2"/>
              <a:buChar char="ü"/>
            </a:pPr>
            <a:r>
              <a:rPr lang="en-US" sz="12800" dirty="0" smtClean="0">
                <a:latin typeface="Times New Roman" pitchFamily="18" charset="0"/>
                <a:cs typeface="Times New Roman" pitchFamily="18" charset="0"/>
              </a:rPr>
              <a:t>  Goods with cross price elasticity less than zero are called </a:t>
            </a:r>
            <a:r>
              <a:rPr lang="en-US" sz="12800" b="1" i="1" dirty="0" smtClean="0">
                <a:latin typeface="Times New Roman" pitchFamily="18" charset="0"/>
                <a:cs typeface="Times New Roman" pitchFamily="18" charset="0"/>
              </a:rPr>
              <a:t>complementary goods</a:t>
            </a:r>
            <a:r>
              <a:rPr lang="en-US" sz="12800" b="1" dirty="0" smtClean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sz="12800" dirty="0" smtClean="0">
                <a:latin typeface="Times New Roman" pitchFamily="18" charset="0"/>
                <a:cs typeface="Times New Roman" pitchFamily="18" charset="0"/>
              </a:rPr>
              <a:t>demand  of a good declines when price of another good increases</a:t>
            </a:r>
          </a:p>
          <a:p>
            <a:pPr lvl="0">
              <a:buFont typeface="Wingdings" pitchFamily="2" charset="2"/>
              <a:buChar char="ü"/>
            </a:pPr>
            <a:r>
              <a:rPr lang="en-US" sz="1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Goods with cross price elasticity greater than zero are called </a:t>
            </a:r>
            <a:r>
              <a:rPr lang="en-US" sz="11200" b="1" i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subistute</a:t>
            </a:r>
            <a:r>
              <a:rPr lang="en-US" sz="112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goods</a:t>
            </a:r>
            <a:r>
              <a:rPr lang="en-US" sz="11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sz="1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demand  of a good increases when price of another good increases</a:t>
            </a:r>
          </a:p>
          <a:p>
            <a:pPr lvl="0">
              <a:buFont typeface="Wingdings" pitchFamily="2" charset="2"/>
              <a:buChar char="ü"/>
            </a:pPr>
            <a:r>
              <a:rPr lang="en-US" sz="1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Goods with cross price elasticity equals to zero are called </a:t>
            </a:r>
            <a:r>
              <a:rPr lang="en-US" sz="112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unrelated goods</a:t>
            </a:r>
            <a:r>
              <a:rPr lang="en-US" sz="11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sz="1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demand  of a good doesn’t change when price of another good increases</a:t>
            </a:r>
            <a:endParaRPr lang="en-US" sz="11200" dirty="0" smtClean="0">
              <a:solidFill>
                <a:prstClr val="black"/>
              </a:solidFill>
            </a:endParaRPr>
          </a:p>
          <a:p>
            <a:pPr>
              <a:buNone/>
            </a:pP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marL="0">
              <a:spcBef>
                <a:spcPts val="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4. Price elasticity of supply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Measures how responsive producers are to a price change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Price elasticity of supply =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Percentage change in quantity supplied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Percentage change in price</a:t>
            </a:r>
          </a:p>
          <a:p>
            <a:pPr marL="365760">
              <a:spcBef>
                <a:spcPts val="0"/>
              </a:spcBef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l-GR" u="sng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Qs</a:t>
            </a: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365760">
              <a:spcBef>
                <a:spcPts val="0"/>
              </a:spcBef>
              <a:buNone/>
            </a:pPr>
            <a:r>
              <a:rPr lang="en-US" dirty="0" smtClean="0"/>
              <a:t>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l-GR" dirty="0" smtClean="0">
              <a:latin typeface="Times New Roman" pitchFamily="18" charset="0"/>
              <a:cs typeface="Times New Roman" pitchFamily="18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Point price elasticity of supply </a:t>
            </a:r>
            <a:endParaRPr lang="en-US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   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l-GR" u="sng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Qs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P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             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  Qs</a:t>
            </a:r>
          </a:p>
          <a:p>
            <a:pPr marL="36576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Arc price elasticity of supply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  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l-GR" u="sng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Qs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P+P’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/>
              <a:t>                    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Qs+Qs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</a:t>
            </a:r>
            <a:endParaRPr lang="en-US" dirty="0" smtClean="0"/>
          </a:p>
          <a:p>
            <a:pPr marL="0"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Categories of Supply Elasticity</a:t>
            </a:r>
            <a:br>
              <a:rPr lang="en-US" b="1" i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477000"/>
          </a:xfrm>
        </p:spPr>
        <p:txBody>
          <a:bodyPr>
            <a:normAutofit fontScale="92500" lnSpcReduction="20000"/>
          </a:bodyPr>
          <a:lstStyle/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terminology for supply elasticity is the same as for demand elasticity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supply elasticity is less than 1.0, supply is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inelastic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it equals 1.0, supply is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unit elastic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it exceeds 1.0, supply is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elastic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it approaches to infinity, supply is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Perfectly elastic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it approaches to Zero, supply is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Perfectly inelastic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Exercise 2: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Plot the graphs of perfectly inelastic and perfectly elastic supply curves.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Exercise 3: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Find the price elasticity of demand and supply of wheat for the year 1981 at the equilibrium price and quantity.</a:t>
            </a: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Exercise 4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:If demand function is given by  P=50-0.1Q. Find the unit elastic point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i="1" dirty="0" smtClean="0"/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3" algn="ctr" rtl="0">
              <a:spcBef>
                <a:spcPct val="0"/>
              </a:spcBef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Market Demand Versus Individual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Demand Curve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Blip>
                <a:blip r:embed="rId2"/>
              </a:buBlip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Individual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Demand Curve – is a curve that represents the price quantity combination of a  particular good for  a single buyer</a:t>
            </a:r>
          </a:p>
          <a:p>
            <a:pPr marL="514350" indent="-5143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Market Demand Curve – is a curve that represents the price quantity combination of a  particular good for  all buyer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Individual and market demand schedule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0"/>
            <a:ext cx="7696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287963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Individual and market demand curve</a:t>
            </a:r>
          </a:p>
          <a:p>
            <a:pPr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Exercise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If there are 1000 identical buyers in the market, each with a demand function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Qd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=8-P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x,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then what is the market demand function?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7848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Determinants of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Price of product itself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Income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 Price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Related Goods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Substitute Goods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Complementary Goods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Tastes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Preferences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 Expectations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Number of  buyers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Changes in Quantity Demand vs. Changes in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Changes in Quantity Demand –is represented by a movement a long a given demand curve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 is caused by the change in the price of the good </a:t>
            </a:r>
          </a:p>
          <a:p>
            <a:pPr>
              <a:buBlip>
                <a:blip r:embed="rId2"/>
              </a:buBlip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Changes in Demand–is represented by a shift of the demand curve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 is caused by the change in the determinants of demand other than price of the product</a:t>
            </a:r>
          </a:p>
          <a:p>
            <a:pPr>
              <a:buBlip>
                <a:blip r:embed="rId2"/>
              </a:buBlip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6022-0162-4224-9723-D9300B43C87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2439</Words>
  <Application>Microsoft Office PowerPoint</Application>
  <PresentationFormat>On-screen Show (4:3)</PresentationFormat>
  <Paragraphs>438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CHAPTER TWO</vt:lpstr>
      <vt:lpstr>Demand</vt:lpstr>
      <vt:lpstr>Cont…</vt:lpstr>
      <vt:lpstr>Cont…</vt:lpstr>
      <vt:lpstr>Market Demand Versus Individual Demand Curve </vt:lpstr>
      <vt:lpstr>Cont…</vt:lpstr>
      <vt:lpstr>Cont…</vt:lpstr>
      <vt:lpstr>Determinants of Demand</vt:lpstr>
      <vt:lpstr>Changes in Quantity Demand vs. Changes in Demand</vt:lpstr>
      <vt:lpstr>Cont…</vt:lpstr>
      <vt:lpstr>Cont…</vt:lpstr>
      <vt:lpstr>Cont…</vt:lpstr>
      <vt:lpstr>Cont…</vt:lpstr>
      <vt:lpstr>Supply</vt:lpstr>
      <vt:lpstr>Cont…</vt:lpstr>
      <vt:lpstr>Cont…</vt:lpstr>
      <vt:lpstr>Market Supply Versus Individual Supply Curve </vt:lpstr>
      <vt:lpstr>Cont…</vt:lpstr>
      <vt:lpstr>Cont…</vt:lpstr>
      <vt:lpstr>Changes in Quantity Supply vs. Changes in Supply</vt:lpstr>
      <vt:lpstr> Determinants of Supply </vt:lpstr>
      <vt:lpstr>Cont… </vt:lpstr>
      <vt:lpstr>Cont… </vt:lpstr>
      <vt:lpstr>Cont…</vt:lpstr>
      <vt:lpstr>Market Equilibrium</vt:lpstr>
      <vt:lpstr>Cont…</vt:lpstr>
      <vt:lpstr>Cont…</vt:lpstr>
      <vt:lpstr>Cont…</vt:lpstr>
      <vt:lpstr>Cont…</vt:lpstr>
      <vt:lpstr>Effects of changes in demand and supply in equilibrium price and equilibrium quantity</vt:lpstr>
      <vt:lpstr>a. Change in demand keeping supply constant I. when demand increases</vt:lpstr>
      <vt:lpstr>II. when demand decreases</vt:lpstr>
      <vt:lpstr>b. Change in supply keeping demand constant I. when supply  increases</vt:lpstr>
      <vt:lpstr> II. when supply  decreases</vt:lpstr>
      <vt:lpstr>c. Change in both demand and supply</vt:lpstr>
      <vt:lpstr>Cont…</vt:lpstr>
      <vt:lpstr>Cont…</vt:lpstr>
      <vt:lpstr>Elasticity Of Demand and Supply</vt:lpstr>
      <vt:lpstr>Cont…</vt:lpstr>
      <vt:lpstr> Categories of Elasticity of Demand </vt:lpstr>
      <vt:lpstr>Cont…</vt:lpstr>
      <vt:lpstr>Slide 42</vt:lpstr>
      <vt:lpstr> Elasticity and Total Revenue </vt:lpstr>
      <vt:lpstr>Cont…</vt:lpstr>
      <vt:lpstr>Cont…</vt:lpstr>
      <vt:lpstr>Cont…</vt:lpstr>
      <vt:lpstr>Cont…</vt:lpstr>
      <vt:lpstr> Categories of Supply Elasticity 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Valued Acer Customer</dc:creator>
  <cp:lastModifiedBy>Preferred Customer</cp:lastModifiedBy>
  <cp:revision>127</cp:revision>
  <dcterms:created xsi:type="dcterms:W3CDTF">2011-08-02T09:33:22Z</dcterms:created>
  <dcterms:modified xsi:type="dcterms:W3CDTF">2013-12-02T11:55:53Z</dcterms:modified>
</cp:coreProperties>
</file>