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88BF-1FB9-4B8D-AA37-1508BD90F11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C625C-5EAE-4307-8E05-296F64852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C625C-5EAE-4307-8E05-296F64852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A094-D8B4-4EDA-B04B-3CEFA7047E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6117-CDE7-4CE9-916E-304BC79A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Understanding Foreign Policy and Foreign Policy Behaviors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839200" cy="61722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Foreign policy refers to the sets of objectives and instruments that a state adopts to guide its relation with the outside world.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Foreign policy's objective is national interest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Defining Foreign Policy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the set of priorities and percepts established by national leaders to serve as guidelines for choosing among various courses of action in specific situations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involves general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purposes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priority of goals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be realized and achieved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Encompasses specific strategies and instruments to achieve FP goals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Foreign policy objective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three categories of foreign policy objectives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short range, middle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and long range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Criteria to set the three ranges </a:t>
            </a:r>
          </a:p>
          <a:p>
            <a:pPr marL="628650" indent="-285750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 placed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objective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285750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time element placed on its achievement; and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285750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kind of demands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objective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imposes on other states in international system.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objectives can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be classified as: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core values and interests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to which states commit their very existence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that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must be preserved or extended at all time;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middle range goals,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which normally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impose demands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 several others states (commitments to their achievement are serious and time limit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attached to them); and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universal long range goals-which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seldom have definite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 limits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5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Interests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and Values (Short Range Objectives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those values which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state is willing to make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ultimate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sacrifices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basic principles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foreign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policy and become article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faith- no question to it.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the basis for the other two objectives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common to all states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e.g. ensure the sovereignty and independence of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country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self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preservation of political and economic systems,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preserving the identity of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people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its culture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, and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territorial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integrity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of a state.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Extraterritoriality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national interest and claims of a country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projected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beyond the limit of its geographic boundary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US, Israel, China, Russia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Middle Range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varies across states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due to the difference in the level of economic and technological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progress, as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well as the military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capability 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middle range objectives of states.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e.g. economic-betterment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demands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Long range objectives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Long range goals are those plans, dreams, and visions concerning the ultimate political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ideological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Policy Behavior: Patterns and Trends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policy behavior refers to the actions states take towards each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Are tied with short term-middle term and long range objectives 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There are three patterns of foreign policy behavior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1. self-preservation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(maintaining the status quo); </a:t>
            </a:r>
          </a:p>
          <a:p>
            <a:pPr indent="57150">
              <a:buFont typeface="Wingdings" pitchFamily="2" charset="2"/>
              <a:buChar char="Ø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is the foreign policy pattern of super powers especially that of US.</a:t>
            </a:r>
          </a:p>
          <a:p>
            <a:pPr indent="0"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U.S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has become the staunch supporter of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current international order that it influences it via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UNSC, WB, IMF, NATO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other bi-lateral agreements </a:t>
            </a:r>
          </a:p>
          <a:p>
            <a:pPr indent="0"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Hence, US strongly resists any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attempt to reform the international system and the politico-economic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order (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status quo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2. self-extension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(revising the status quo in one’s own favor); </a:t>
            </a:r>
          </a:p>
          <a:p>
            <a:pPr indent="57150">
              <a:buFont typeface="Wingdings" pitchFamily="2" charset="2"/>
              <a:buChar char="Ø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is a foreign policy of emerging powers e.g.. BRICS, China, Germany</a:t>
            </a:r>
          </a:p>
          <a:p>
            <a:pPr indent="0">
              <a:buFont typeface="Wingdings" pitchFamily="2" charset="2"/>
              <a:buChar char="Ø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they want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restructure the international institutions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different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regimes so as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enabling environment to promote their national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interest</a:t>
            </a:r>
          </a:p>
          <a:p>
            <a:pPr indent="0"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e.g. Germany, India, Brazil, RSA are demanding to have permanent seat in UNSC.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3. self-abnegation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(revising the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status quo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some else’s favor)</a:t>
            </a:r>
          </a:p>
          <a:p>
            <a:pPr indent="-57150">
              <a:buFont typeface="Wingdings" pitchFamily="2" charset="2"/>
              <a:buChar char="Ø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Is a foreign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policy behavior of Less Developing Countries (LDC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(Third World).</a:t>
            </a:r>
          </a:p>
          <a:p>
            <a:pPr indent="-57150">
              <a:buFont typeface="Wingdings" pitchFamily="2" charset="2"/>
              <a:buChar char="Ø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they fail to defend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and promote their national interests in their external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relations</a:t>
            </a:r>
          </a:p>
          <a:p>
            <a:pPr indent="-57150">
              <a:buFont typeface="Wingdings" pitchFamily="2" charset="2"/>
              <a:buChar char="Ø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weak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very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much dependent on foreign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aid </a:t>
            </a:r>
          </a:p>
          <a:p>
            <a:pPr indent="-57150"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They cannot have their own autonomous foreign policy to protect their NI</a:t>
            </a:r>
          </a:p>
          <a:p>
            <a:pPr indent="-57150"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They compromise long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lasting national interest for temporary and immediate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benefits.</a:t>
            </a:r>
          </a:p>
          <a:p>
            <a:pPr indent="-57150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Policy Dimensions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foreign policy behavior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states 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 analyzed along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number of specific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dimensions.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three foreign policy dimensions </a:t>
            </a:r>
          </a:p>
          <a:p>
            <a:pPr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Alignment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is  countries’ tendency whether to ally with other  or remain neutral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three alignment tendencies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alliance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, neutrality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and non-alignment 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Alliances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formal agreements to provide mutual military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assistance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carry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legal weight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certain benefits as well as risks.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Allied countries can pool their military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resources, acquire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access to foreign bases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alliance state also risks interference by allies in its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domestic affairs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Neutrality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stance of formal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non partisanship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world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affairs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neutrals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may avoid some of the problems associated with alliances, particularly the generating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potential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enemies and counter alliances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E.g..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Switzerland became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member of UN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2002 after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popular referendum </a:t>
            </a: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Non-alignment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has been the foreign policy pattern of most developing state during cold war.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developing countries had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movement called -Non Aligned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Movement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 established in 1955 in Bandung,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Indonesia. NAM  now has 125 members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 called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a new foreign policy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disregarding West and East blocs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was a movement of neutrality in the East-West Cold War rivalry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noble agenda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called for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South-south cooperation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Third World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2. Scope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54403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Scope as foreign policy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dimension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refers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country’s activities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interests.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three scopes of foreign policy dimension 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terms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the foreign policy behavior of major powers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regularly with countries in nearly every region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world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U.S.A has often defined its national interest in global terms,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has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capability to influence world events.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Regional terms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countries in the world are essentially regional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primarily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neighboring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states in the same geographical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e.g. South Africa. India, Turkey, Brazil. Germany. Nigeria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China is defining it self as global emerging power.  It  focuses on Africa.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China sees it self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 best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candidate to assume global responsibility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leadership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Isolationism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Caused by weakness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geographic remoteness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viable foreign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policy orientation</a:t>
            </a:r>
          </a:p>
        </p:txBody>
      </p:sp>
    </p:spTree>
    <p:extLst>
      <p:ext uri="{BB962C8B-B14F-4D97-AF65-F5344CB8AC3E}">
        <p14:creationId xmlns:p14="http://schemas.microsoft.com/office/powerpoint/2010/main" val="3859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440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3. Mode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Operation/ Modus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Opernadi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modus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operandi refers to-the method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Refers to approaches and institutions in foreign relations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three approaches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Multilaterla relations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solving problems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through diplomatic forums in which several states participate, such as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United Nations, EU, AU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developing countries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the multilateral approaches to address many issues of concern.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enhance collective barraging power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countries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 Bilateral relations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relations between two countries to solve their problems  or common concern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3. Unilateral approach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an approach of super power to achieve their foreign policy objectives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play the carrot and stick diplomacy to affect the outcomes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more unilateral a state is the more likely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initiate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actions in international relations or to resist initiatives taken by others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 relies on unilateral means </a:t>
            </a:r>
          </a:p>
        </p:txBody>
      </p:sp>
    </p:spTree>
    <p:extLst>
      <p:ext uri="{BB962C8B-B14F-4D97-AF65-F5344CB8AC3E}">
        <p14:creationId xmlns:p14="http://schemas.microsoft.com/office/powerpoint/2010/main" val="9238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Instruments of Foreign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1.Diplomacy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of structured communication between two or more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parties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Diplomacy is a peaceful way of solving problems or issues between and among parties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Diplomacy is a complex game of maneuver in which the goal is to influence the behaviors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others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ones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interest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Bargaining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essence of diplomacy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which 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defined as a means of settling differences over priorities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between parties through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exchange of proposals for mutually acceptable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solutions.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attempts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change the policies, actions,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attitudes 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objectives of other government and their diplomats by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persuasion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offering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rewards, exchange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concessions, or making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threats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Vienna Convention on Diplomatic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Relations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(1961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applicable international law that governs diplomacy – – only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recognizes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states as diplomatic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actors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Diplomacy is governed by the principle of </a:t>
            </a:r>
            <a:r>
              <a:rPr lang="en-US" sz="1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 and take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win-win game</a:t>
            </a:r>
            <a:endParaRPr lang="en-US" sz="1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various types of diplomacy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multilateral diplomacy,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bilateral diplomacy, Public diplomacy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leader-to-leader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(summitry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diplomacy), secret diplomacy (pre WWI)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Rules of Effective Diplomacy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realistic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It is important to have goals that much your ability to achieve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them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Be careful about what you say: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experienced diplomats plans out and weighs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 carefully.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Seek common ground: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finds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common ground ends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them. Negotiation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involve some concession, so it is important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maintain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degree of flexibility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Understand the other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side: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appreciate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opponent’s perspective even if you do not agree with 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Be patient: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overly anxious can lead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concessions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are unwise and may convey weakness to an opponent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Never say “yes” or “No”: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know certain ways to say “yes” or “no”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Leave avenues of retreat open: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situations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diplomatic deadlock, 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important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leave yourself and your opponent an “out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or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exit strategy </a:t>
            </a:r>
          </a:p>
        </p:txBody>
      </p:sp>
    </p:spTree>
    <p:extLst>
      <p:ext uri="{BB962C8B-B14F-4D97-AF65-F5344CB8AC3E}">
        <p14:creationId xmlns:p14="http://schemas.microsoft.com/office/powerpoint/2010/main" val="13104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1477</Words>
  <Application>Microsoft Office PowerPoint</Application>
  <PresentationFormat>On-screen Show (4:3)</PresentationFormat>
  <Paragraphs>126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Understanding Foreign Policy and Foreign Policy Behaviors</vt:lpstr>
      <vt:lpstr>Cont. </vt:lpstr>
      <vt:lpstr> Foreign Policy Behavior: Patterns and Trends </vt:lpstr>
      <vt:lpstr> Foreign Policy Dimensions </vt:lpstr>
      <vt:lpstr>2. Scope</vt:lpstr>
      <vt:lpstr>Cont. </vt:lpstr>
      <vt:lpstr>Instruments of Foreign Policy</vt:lpstr>
      <vt:lpstr>Rules of Effective Diplomacy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Muluken</dc:creator>
  <cp:lastModifiedBy>Muluken</cp:lastModifiedBy>
  <cp:revision>115</cp:revision>
  <dcterms:created xsi:type="dcterms:W3CDTF">2021-04-28T16:46:09Z</dcterms:created>
  <dcterms:modified xsi:type="dcterms:W3CDTF">2021-05-04T05:21:42Z</dcterms:modified>
</cp:coreProperties>
</file>