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09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9" r:id="rId42"/>
    <p:sldId id="290" r:id="rId43"/>
    <p:sldId id="31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67B0-F90A-42B1-BA3D-0E4AEC964CF6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67B0-F90A-42B1-BA3D-0E4AEC964CF6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67B0-F90A-42B1-BA3D-0E4AEC964CF6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67B0-F90A-42B1-BA3D-0E4AEC964CF6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67B0-F90A-42B1-BA3D-0E4AEC964CF6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67B0-F90A-42B1-BA3D-0E4AEC964CF6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67B0-F90A-42B1-BA3D-0E4AEC964CF6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67B0-F90A-42B1-BA3D-0E4AEC964CF6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67B0-F90A-42B1-BA3D-0E4AEC964CF6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67B0-F90A-42B1-BA3D-0E4AEC964CF6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67B0-F90A-42B1-BA3D-0E4AEC964CF6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E67B0-F90A-42B1-BA3D-0E4AEC964CF6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2302B-9A53-4050-99DC-B3AD47A35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700" dirty="0" smtClean="0"/>
              <a:t>Chapter Two</a:t>
            </a:r>
            <a:br>
              <a:rPr lang="en-US" sz="67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Representation and Basics of Computer architecture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#2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600" dirty="0" smtClean="0"/>
              <a:t>Conversion: Binary -&gt; Octal -&gt;Hexadecimal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3789"/>
            <a:ext cx="8229600" cy="4078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to </a:t>
            </a:r>
            <a:r>
              <a:rPr lang="en-US" dirty="0" err="1" smtClean="0"/>
              <a:t>Base</a:t>
            </a:r>
            <a:r>
              <a:rPr lang="en-US" baseline="-25000" dirty="0" err="1" smtClean="0"/>
              <a:t>N</a:t>
            </a:r>
            <a:r>
              <a:rPr lang="en-US" dirty="0" smtClean="0"/>
              <a:t>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To convert from decimal to a different number base such as Octal, Binary or Hexadecimal involves </a:t>
            </a:r>
            <a:r>
              <a:rPr lang="en-US" dirty="0" smtClean="0">
                <a:solidFill>
                  <a:srgbClr val="FF0000"/>
                </a:solidFill>
              </a:rPr>
              <a:t>repeated division </a:t>
            </a:r>
            <a:r>
              <a:rPr lang="en-US" dirty="0" smtClean="0"/>
              <a:t>by that number base </a:t>
            </a:r>
          </a:p>
          <a:p>
            <a:pPr algn="just"/>
            <a:r>
              <a:rPr lang="en-US" dirty="0" smtClean="0"/>
              <a:t>Keep dividing until the quotient is zero </a:t>
            </a:r>
          </a:p>
          <a:p>
            <a:pPr algn="just"/>
            <a:r>
              <a:rPr lang="en-US" dirty="0" smtClean="0"/>
              <a:t> Use </a:t>
            </a:r>
            <a:r>
              <a:rPr lang="en-US" dirty="0" smtClean="0">
                <a:solidFill>
                  <a:srgbClr val="FF0000"/>
                </a:solidFill>
              </a:rPr>
              <a:t>the remainders in reverse order as the digits of the converted </a:t>
            </a:r>
            <a:r>
              <a:rPr lang="en-US" dirty="0" smtClean="0"/>
              <a:t>number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#3 </a:t>
            </a:r>
            <a:br>
              <a:rPr lang="en-US" dirty="0" smtClean="0"/>
            </a:br>
            <a:r>
              <a:rPr lang="en-US" sz="3600" dirty="0" smtClean="0"/>
              <a:t>Decimal to Binary 1492 (decimal) = ??? (binary) Repeated Divide by 2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15306"/>
            <a:ext cx="7924800" cy="458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Base</a:t>
            </a:r>
            <a:r>
              <a:rPr lang="en-US" baseline="-25000" dirty="0" err="1" smtClean="0"/>
              <a:t>N</a:t>
            </a:r>
            <a:r>
              <a:rPr lang="en-US" dirty="0" smtClean="0"/>
              <a:t> to Decimal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Multiply each digit by increasing powers of the base value and add the terms </a:t>
            </a:r>
          </a:p>
          <a:p>
            <a:pPr algn="just"/>
            <a:r>
              <a:rPr lang="en-US" dirty="0" smtClean="0"/>
              <a:t>Example: 101102 = ??? (decimal)</a:t>
            </a:r>
          </a:p>
          <a:p>
            <a:pPr algn="just">
              <a:buNone/>
            </a:pP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352800"/>
            <a:ext cx="631507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Data Representation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Computers store everything as binary digits. So, how can we encode numbers, images, sound, text ?? </a:t>
            </a:r>
            <a:endParaRPr lang="en-US" dirty="0"/>
          </a:p>
          <a:p>
            <a:r>
              <a:rPr lang="en-US" dirty="0" smtClean="0"/>
              <a:t>We need standard encoding systems for each type of data. </a:t>
            </a:r>
            <a:endParaRPr lang="en-US" dirty="0"/>
          </a:p>
          <a:p>
            <a:r>
              <a:rPr lang="en-US" dirty="0" smtClean="0"/>
              <a:t>Some standards evolve from proprietary products which became very popular. </a:t>
            </a:r>
          </a:p>
          <a:p>
            <a:r>
              <a:rPr lang="en-US" dirty="0" smtClean="0"/>
              <a:t> Other standards are created by official industry bodies where none previously existed.</a:t>
            </a:r>
          </a:p>
          <a:p>
            <a:r>
              <a:rPr lang="en-US" dirty="0" smtClean="0"/>
              <a:t> </a:t>
            </a:r>
            <a:r>
              <a:rPr lang="en-US" sz="3000" dirty="0" smtClean="0"/>
              <a:t>– Some example encoding standards are ?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Alphanumeric Data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Alphanumeric data such as </a:t>
            </a:r>
            <a:r>
              <a:rPr lang="en-US" sz="2800" dirty="0" smtClean="0">
                <a:solidFill>
                  <a:srgbClr val="FF0000"/>
                </a:solidFill>
              </a:rPr>
              <a:t>names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FF0000"/>
                </a:solidFill>
              </a:rPr>
              <a:t>addresse</a:t>
            </a:r>
            <a:r>
              <a:rPr lang="en-US" sz="2800" dirty="0" smtClean="0"/>
              <a:t>s are represented by assigning a </a:t>
            </a:r>
            <a:r>
              <a:rPr lang="en-US" sz="2800" dirty="0" smtClean="0">
                <a:solidFill>
                  <a:srgbClr val="FF0000"/>
                </a:solidFill>
              </a:rPr>
              <a:t>unique binary code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rgbClr val="FF0000"/>
                </a:solidFill>
              </a:rPr>
              <a:t>sequence of bits </a:t>
            </a:r>
            <a:r>
              <a:rPr lang="en-US" sz="2800" dirty="0" smtClean="0"/>
              <a:t>to represent each character. </a:t>
            </a:r>
          </a:p>
          <a:p>
            <a:pPr algn="just"/>
            <a:r>
              <a:rPr lang="en-US" sz="2800" dirty="0" smtClean="0"/>
              <a:t>As each character is entered from a keyboard (or other input device) it is converted into a binary code. </a:t>
            </a:r>
          </a:p>
          <a:p>
            <a:pPr algn="just"/>
            <a:r>
              <a:rPr lang="en-US" sz="2800" dirty="0" smtClean="0"/>
              <a:t> Character code sets contain two types of characters:</a:t>
            </a:r>
          </a:p>
          <a:p>
            <a:pPr lvl="1" algn="just">
              <a:buNone/>
            </a:pPr>
            <a:r>
              <a:rPr lang="en-US" sz="2400" dirty="0" smtClean="0"/>
              <a:t>– Printable (normal characters) </a:t>
            </a:r>
          </a:p>
          <a:p>
            <a:pPr lvl="1" algn="just">
              <a:buNone/>
            </a:pPr>
            <a:r>
              <a:rPr lang="en-US" sz="2400" dirty="0" smtClean="0"/>
              <a:t>– Non-printable. Characters used as control codes.</a:t>
            </a:r>
          </a:p>
          <a:p>
            <a:pPr lvl="2" algn="just">
              <a:buNone/>
            </a:pPr>
            <a:r>
              <a:rPr lang="en-US" sz="2000" dirty="0" smtClean="0"/>
              <a:t>CTRL G (beep) </a:t>
            </a:r>
          </a:p>
          <a:p>
            <a:pPr lvl="2" algn="just">
              <a:buNone/>
            </a:pPr>
            <a:r>
              <a:rPr lang="en-US" sz="2000" dirty="0" smtClean="0"/>
              <a:t> CTRL Z (end of file)</a:t>
            </a:r>
          </a:p>
          <a:p>
            <a:pPr lvl="1" algn="just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Alphanumeric Codes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dirty="0" smtClean="0"/>
              <a:t>Characters </a:t>
            </a:r>
            <a:r>
              <a:rPr lang="en-US" dirty="0" smtClean="0"/>
              <a:t>are represented internally by these 8-bit binary codes.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 An 8-bit memory word can thus store one character.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 A 16-bit memory word is usually divided into two 8-bit segments or bytes. 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Each of which can store a single character. Similarly, a 32-bit memory word can store four characters.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 Character strings of length greater than the number of bytes in a word are stored in two or more consecutive words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are 3 main coding methods in use:</a:t>
            </a:r>
          </a:p>
          <a:p>
            <a:pPr lvl="2"/>
            <a:r>
              <a:rPr lang="en-US" sz="3300" b="1" i="1" dirty="0" smtClean="0">
                <a:solidFill>
                  <a:srgbClr val="00B050"/>
                </a:solidFill>
              </a:rPr>
              <a:t>  ASCII, EBCDIC ,Unicode </a:t>
            </a:r>
            <a:r>
              <a:rPr lang="en-US" dirty="0" smtClean="0"/>
              <a:t>. </a:t>
            </a:r>
          </a:p>
          <a:p>
            <a:pPr algn="just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ASCII 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3100" dirty="0" smtClean="0"/>
              <a:t>(</a:t>
            </a:r>
            <a:r>
              <a:rPr lang="en-US" sz="3100" b="1" dirty="0" smtClean="0"/>
              <a:t>A</a:t>
            </a:r>
            <a:r>
              <a:rPr lang="en-US" sz="3100" dirty="0" smtClean="0"/>
              <a:t>merican </a:t>
            </a:r>
            <a:r>
              <a:rPr lang="en-US" sz="3100" b="1" dirty="0" smtClean="0"/>
              <a:t>S</a:t>
            </a:r>
            <a:r>
              <a:rPr lang="en-US" sz="3100" dirty="0" smtClean="0"/>
              <a:t>tandard </a:t>
            </a:r>
            <a:r>
              <a:rPr lang="en-US" sz="3100" b="1" dirty="0" smtClean="0"/>
              <a:t>C</a:t>
            </a:r>
            <a:r>
              <a:rPr lang="en-US" sz="3100" dirty="0" smtClean="0"/>
              <a:t>ode for </a:t>
            </a:r>
            <a:r>
              <a:rPr lang="en-US" sz="3100" b="1" dirty="0" smtClean="0"/>
              <a:t>I</a:t>
            </a:r>
            <a:r>
              <a:rPr lang="en-US" sz="3100" dirty="0" smtClean="0"/>
              <a:t>nformation </a:t>
            </a:r>
            <a:r>
              <a:rPr lang="en-US" sz="3100" b="1" dirty="0" smtClean="0"/>
              <a:t>I</a:t>
            </a:r>
            <a:r>
              <a:rPr lang="en-US" sz="3100" dirty="0" smtClean="0"/>
              <a:t>nterchange)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7-bit code (128 characters)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has an extended 8-bit version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used on </a:t>
            </a:r>
            <a:r>
              <a:rPr lang="en-US" dirty="0" smtClean="0"/>
              <a:t>PC’s </a:t>
            </a:r>
            <a:r>
              <a:rPr lang="en-US" dirty="0" smtClean="0"/>
              <a:t>and non-IBM mainframes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widely used to transfer data from one computer to another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rgbClr val="C00000"/>
                </a:solidFill>
              </a:rPr>
              <a:t>ASCII character set (Sample)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838200"/>
            <a:ext cx="7924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EBCDIC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 </a:t>
            </a:r>
            <a:r>
              <a:rPr lang="en-US" sz="3100" dirty="0" smtClean="0"/>
              <a:t>(</a:t>
            </a:r>
            <a:r>
              <a:rPr lang="en-US" sz="3100" b="1" dirty="0" smtClean="0"/>
              <a:t>E</a:t>
            </a:r>
            <a:r>
              <a:rPr lang="en-US" sz="3100" dirty="0" smtClean="0"/>
              <a:t>xtended </a:t>
            </a:r>
            <a:r>
              <a:rPr lang="en-US" sz="3100" b="1" dirty="0" smtClean="0"/>
              <a:t>B</a:t>
            </a:r>
            <a:r>
              <a:rPr lang="en-US" sz="3100" dirty="0" smtClean="0"/>
              <a:t>inary </a:t>
            </a:r>
            <a:r>
              <a:rPr lang="en-US" sz="3100" b="1" dirty="0" smtClean="0"/>
              <a:t>C</a:t>
            </a:r>
            <a:r>
              <a:rPr lang="en-US" sz="3100" dirty="0" smtClean="0"/>
              <a:t>oded </a:t>
            </a:r>
            <a:r>
              <a:rPr lang="en-US" sz="3100" b="1" dirty="0" smtClean="0"/>
              <a:t>D</a:t>
            </a:r>
            <a:r>
              <a:rPr lang="en-US" sz="3100" dirty="0" smtClean="0"/>
              <a:t>ecimal </a:t>
            </a:r>
            <a:r>
              <a:rPr lang="en-US" sz="3100" b="1" dirty="0" smtClean="0"/>
              <a:t>I</a:t>
            </a:r>
            <a:r>
              <a:rPr lang="en-US" sz="3100" dirty="0" smtClean="0"/>
              <a:t>nterchange </a:t>
            </a:r>
            <a:r>
              <a:rPr lang="en-US" sz="3100" b="1" dirty="0" smtClean="0"/>
              <a:t>C</a:t>
            </a:r>
            <a:r>
              <a:rPr lang="en-US" sz="3100" dirty="0" smtClean="0"/>
              <a:t>ode).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8-bit code (256 characters) </a:t>
            </a:r>
          </a:p>
          <a:p>
            <a:r>
              <a:rPr lang="en-US" dirty="0" smtClean="0"/>
              <a:t>Different collating sequence to ASCII </a:t>
            </a:r>
          </a:p>
          <a:p>
            <a:r>
              <a:rPr lang="en-US" dirty="0" smtClean="0"/>
              <a:t>used on mainframe IBM machine </a:t>
            </a:r>
          </a:p>
          <a:p>
            <a:r>
              <a:rPr lang="en-US" dirty="0" smtClean="0"/>
              <a:t> Both ASCII and EBCDIC are 8 bit codes inadequate for representing all international characters</a:t>
            </a:r>
          </a:p>
          <a:p>
            <a:pPr lvl="1">
              <a:buNone/>
            </a:pPr>
            <a:r>
              <a:rPr lang="en-US" dirty="0" smtClean="0"/>
              <a:t> – Some European characters</a:t>
            </a:r>
          </a:p>
          <a:p>
            <a:pPr lvl="1">
              <a:buNone/>
            </a:pPr>
            <a:r>
              <a:rPr lang="en-US" dirty="0" smtClean="0"/>
              <a:t> – Most non-Alphabetic languages </a:t>
            </a:r>
          </a:p>
          <a:p>
            <a:pPr lvl="1">
              <a:buNone/>
            </a:pPr>
            <a:r>
              <a:rPr lang="en-US" dirty="0" err="1" smtClean="0"/>
              <a:t>eg</a:t>
            </a:r>
            <a:r>
              <a:rPr lang="en-US" dirty="0" smtClean="0"/>
              <a:t> Mandarin, Kanji, Arabic, etc…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Computers use digital representation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Based on a binary system (</a:t>
            </a:r>
            <a:r>
              <a:rPr lang="en-US" dirty="0" smtClean="0">
                <a:solidFill>
                  <a:srgbClr val="0070C0"/>
                </a:solidFill>
              </a:rPr>
              <a:t>uses on/off states to represent 2 digits</a:t>
            </a:r>
            <a:r>
              <a:rPr lang="en-US" dirty="0" smtClean="0"/>
              <a:t>).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ALL data (no matter how complex) must be represented in memory as binary digits (</a:t>
            </a:r>
            <a:r>
              <a:rPr lang="en-US" dirty="0" smtClean="0">
                <a:solidFill>
                  <a:srgbClr val="0070C0"/>
                </a:solidFill>
              </a:rPr>
              <a:t>bits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Unicode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New 16 bit standard - can represent 65,536 characters </a:t>
            </a:r>
          </a:p>
          <a:p>
            <a:r>
              <a:rPr lang="en-US" sz="2400" dirty="0" smtClean="0"/>
              <a:t>Of which 49,000 have been defined</a:t>
            </a:r>
          </a:p>
          <a:p>
            <a:pPr lvl="1">
              <a:buNone/>
            </a:pPr>
            <a:r>
              <a:rPr lang="en-US" sz="2000" dirty="0" smtClean="0"/>
              <a:t> – 6400 reserved for private use</a:t>
            </a:r>
          </a:p>
          <a:p>
            <a:pPr lvl="1">
              <a:buNone/>
            </a:pPr>
            <a:r>
              <a:rPr lang="en-US" sz="2000" dirty="0" smtClean="0"/>
              <a:t> – 10,000 for future expansions 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Incorporates </a:t>
            </a:r>
            <a:r>
              <a:rPr lang="en-US" sz="2400" dirty="0" smtClean="0"/>
              <a:t>ASCII-7 </a:t>
            </a:r>
          </a:p>
          <a:p>
            <a:r>
              <a:rPr lang="en-US" sz="2400" dirty="0" smtClean="0"/>
              <a:t> Example - Java code:</a:t>
            </a:r>
          </a:p>
          <a:p>
            <a:pPr>
              <a:buNone/>
            </a:pPr>
            <a:r>
              <a:rPr lang="en-US" sz="2400" dirty="0" smtClean="0"/>
              <a:t> char letter = </a:t>
            </a:r>
            <a:r>
              <a:rPr lang="en-US" sz="2400" dirty="0" smtClean="0"/>
              <a:t>‘A</a:t>
            </a:r>
            <a:r>
              <a:rPr lang="en-US" sz="2400" dirty="0" smtClean="0"/>
              <a:t>’</a:t>
            </a:r>
            <a:r>
              <a:rPr lang="en-US" sz="2400" dirty="0" smtClean="0"/>
              <a:t>;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char word[ ] = </a:t>
            </a:r>
            <a:r>
              <a:rPr lang="en-US" sz="2400" dirty="0" smtClean="0"/>
              <a:t>‘</a:t>
            </a:r>
            <a:r>
              <a:rPr lang="en-US" sz="2400" dirty="0" smtClean="0"/>
              <a:t>YES’;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stores the values using Unicode characters </a:t>
            </a:r>
          </a:p>
          <a:p>
            <a:pPr>
              <a:buNone/>
            </a:pPr>
            <a:r>
              <a:rPr lang="en-US" sz="2400" dirty="0" smtClean="0"/>
              <a:t>Java VM uses 2 bytes to store one Unicode character.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562600"/>
            <a:ext cx="7543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Numeric Data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Need to perform computations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Need to represent only numbers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Using ASCII coded digits is very inefficient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Representation depends on nature of the data and processing requirements </a:t>
            </a:r>
          </a:p>
          <a:p>
            <a:pPr>
              <a:buNone/>
            </a:pPr>
            <a:r>
              <a:rPr lang="en-US" dirty="0" smtClean="0"/>
              <a:t>Display purposes only (no computations): CHAR </a:t>
            </a:r>
          </a:p>
          <a:p>
            <a:pPr lvl="1">
              <a:buNone/>
            </a:pPr>
            <a:r>
              <a:rPr lang="en-US" dirty="0" smtClean="0"/>
              <a:t>• PRINT </a:t>
            </a:r>
            <a:r>
              <a:rPr lang="en-US" dirty="0" smtClean="0"/>
              <a:t>125.00</a:t>
            </a:r>
          </a:p>
          <a:p>
            <a:pPr lvl="1">
              <a:buNone/>
            </a:pPr>
            <a:r>
              <a:rPr lang="en-US" dirty="0" smtClean="0"/>
              <a:t> – Computation involving integers: INT </a:t>
            </a:r>
          </a:p>
          <a:p>
            <a:pPr lvl="1">
              <a:buNone/>
            </a:pPr>
            <a:r>
              <a:rPr lang="en-US" dirty="0" smtClean="0"/>
              <a:t>• </a:t>
            </a:r>
            <a:r>
              <a:rPr lang="en-US" dirty="0" smtClean="0"/>
              <a:t>COMPUTE 16 / 3 = 5</a:t>
            </a:r>
          </a:p>
          <a:p>
            <a:pPr lvl="1">
              <a:buNone/>
            </a:pPr>
            <a:r>
              <a:rPr lang="en-US" dirty="0" smtClean="0"/>
              <a:t> – Computation involving fractions: FLOAT </a:t>
            </a:r>
          </a:p>
          <a:p>
            <a:pPr lvl="1">
              <a:buNone/>
            </a:pPr>
            <a:r>
              <a:rPr lang="en-US" dirty="0" smtClean="0"/>
              <a:t>• COMPUTE 2.001001 * 3.012301 = 6.0276173133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Representing Numeric Data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Stored within the computer using one of several different numeric representation systems </a:t>
            </a:r>
          </a:p>
          <a:p>
            <a:r>
              <a:rPr lang="en-US" dirty="0" smtClean="0"/>
              <a:t>Derived from the binary (base 2) number system.</a:t>
            </a:r>
          </a:p>
          <a:p>
            <a:r>
              <a:rPr lang="en-US" dirty="0" smtClean="0"/>
              <a:t>We can represent unsigned numbers from 0-255 just using 8 bits </a:t>
            </a:r>
          </a:p>
          <a:p>
            <a:r>
              <a:rPr lang="en-US" dirty="0" smtClean="0"/>
              <a:t>Or in general we can represent values from 0 to 2</a:t>
            </a:r>
            <a:r>
              <a:rPr lang="en-US" baseline="30000" dirty="0" smtClean="0"/>
              <a:t>N</a:t>
            </a:r>
            <a:r>
              <a:rPr lang="en-US" dirty="0" smtClean="0"/>
              <a:t> -1 using N bits. </a:t>
            </a:r>
          </a:p>
          <a:p>
            <a:r>
              <a:rPr lang="en-US" dirty="0" smtClean="0"/>
              <a:t>The maximum value is restricted by the number of bits available (called Truncation or Overflow)</a:t>
            </a:r>
          </a:p>
          <a:p>
            <a:r>
              <a:rPr lang="en-US" dirty="0" smtClean="0"/>
              <a:t>However, most programming languages support manipulation of signed and fractional numbers. </a:t>
            </a:r>
          </a:p>
          <a:p>
            <a:pPr lvl="1"/>
            <a:r>
              <a:rPr lang="en-US" dirty="0" smtClean="0"/>
              <a:t>How can these be represented in binary form?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Representing Numeric Data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Range of Values 0 to 2</a:t>
            </a:r>
            <a:r>
              <a:rPr lang="en-US" baseline="30000" dirty="0" smtClean="0"/>
              <a:t>N</a:t>
            </a:r>
            <a:r>
              <a:rPr lang="en-US" dirty="0" smtClean="0"/>
              <a:t>-1 in N bits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362200"/>
            <a:ext cx="8229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Integer Representation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UNSIGNED representing numbers from 0 upwards or SIGNED to allow for negatives.</a:t>
            </a:r>
          </a:p>
          <a:p>
            <a:r>
              <a:rPr lang="en-US" sz="2800" dirty="0" smtClean="0"/>
              <a:t> In the computer we only have binary digits, so to represent negative integers we need some sort of convention. </a:t>
            </a:r>
          </a:p>
          <a:p>
            <a:r>
              <a:rPr lang="en-US" sz="2800" dirty="0" smtClean="0"/>
              <a:t> Four conventions in use for representing negative integers are: </a:t>
            </a:r>
          </a:p>
          <a:p>
            <a:pPr lvl="4">
              <a:buNone/>
            </a:pPr>
            <a:r>
              <a:rPr lang="en-US" sz="2400" dirty="0" smtClean="0"/>
              <a:t>– Sign Magnitude </a:t>
            </a:r>
          </a:p>
          <a:p>
            <a:pPr lvl="4">
              <a:buNone/>
            </a:pPr>
            <a:r>
              <a:rPr lang="en-US" sz="2400" dirty="0" smtClean="0"/>
              <a:t>– </a:t>
            </a:r>
            <a:r>
              <a:rPr lang="en-US" sz="2400" dirty="0" smtClean="0"/>
              <a:t>1’s </a:t>
            </a:r>
            <a:r>
              <a:rPr lang="en-US" sz="2400" dirty="0" smtClean="0"/>
              <a:t>Complement </a:t>
            </a:r>
          </a:p>
          <a:p>
            <a:pPr lvl="4">
              <a:buNone/>
            </a:pPr>
            <a:r>
              <a:rPr lang="en-US" sz="2400" dirty="0" smtClean="0"/>
              <a:t>– </a:t>
            </a:r>
            <a:r>
              <a:rPr lang="en-US" sz="2400" dirty="0" smtClean="0"/>
              <a:t>2’s </a:t>
            </a:r>
            <a:r>
              <a:rPr lang="en-US" sz="2400" dirty="0" smtClean="0"/>
              <a:t>Complement</a:t>
            </a:r>
          </a:p>
          <a:p>
            <a:pPr lvl="4">
              <a:buNone/>
            </a:pPr>
            <a:r>
              <a:rPr lang="en-US" sz="2400" dirty="0" smtClean="0"/>
              <a:t> – Excess 128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Negative Integers – Sign Magnitude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Simplest form of representation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In an n-bit word, the </a:t>
            </a:r>
            <a:r>
              <a:rPr lang="en-US" dirty="0" smtClean="0"/>
              <a:t>right most </a:t>
            </a:r>
            <a:r>
              <a:rPr lang="en-US" dirty="0" smtClean="0"/>
              <a:t>n-1 bits hold the magnitude of the integer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Example: </a:t>
            </a:r>
          </a:p>
          <a:p>
            <a:pPr lvl="1">
              <a:buNone/>
            </a:pPr>
            <a:r>
              <a:rPr lang="en-US" dirty="0" smtClean="0"/>
              <a:t>– +6 in 8-bit representation is: 00000110 </a:t>
            </a:r>
          </a:p>
          <a:p>
            <a:pPr lvl="1">
              <a:buNone/>
            </a:pPr>
            <a:r>
              <a:rPr lang="en-US" dirty="0" smtClean="0"/>
              <a:t>– -6 in 8-bit representation is: 10000110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Disadvantages </a:t>
            </a:r>
          </a:p>
          <a:p>
            <a:pPr lvl="2">
              <a:buNone/>
            </a:pPr>
            <a:r>
              <a:rPr lang="en-US" dirty="0" smtClean="0"/>
              <a:t>– arithmetic is difficult </a:t>
            </a:r>
          </a:p>
          <a:p>
            <a:pPr lvl="2">
              <a:buNone/>
            </a:pPr>
            <a:r>
              <a:rPr lang="en-US" dirty="0" smtClean="0"/>
              <a:t>– Two representations for zero</a:t>
            </a:r>
          </a:p>
          <a:p>
            <a:pPr lvl="4">
              <a:buNone/>
            </a:pPr>
            <a:r>
              <a:rPr lang="en-US" sz="2600" dirty="0" smtClean="0"/>
              <a:t>• 00000000 </a:t>
            </a:r>
          </a:p>
          <a:p>
            <a:pPr lvl="4">
              <a:buNone/>
            </a:pPr>
            <a:r>
              <a:rPr lang="en-US" sz="2600" dirty="0" smtClean="0"/>
              <a:t>• 10000000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>
                <a:solidFill>
                  <a:srgbClr val="FF0000"/>
                </a:solidFill>
              </a:rPr>
              <a:t>Binary Arithmetic 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00B0F0"/>
                </a:solidFill>
              </a:rPr>
              <a:t>Binary </a:t>
            </a:r>
            <a:r>
              <a:rPr lang="en-US" b="1" dirty="0" smtClean="0">
                <a:solidFill>
                  <a:srgbClr val="00B0F0"/>
                </a:solidFill>
              </a:rPr>
              <a:t>Addition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2600"/>
            <a:ext cx="6172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09600" y="3810000"/>
            <a:ext cx="815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dirty="0" smtClean="0"/>
              <a:t>Addition in binary is precisely analogous to addition in decimal. </a:t>
            </a:r>
            <a:endParaRPr lang="en-US" sz="2400" dirty="0" smtClean="0"/>
          </a:p>
          <a:p>
            <a:pPr algn="just">
              <a:buFont typeface="Wingdings" pitchFamily="2" charset="2"/>
              <a:buChar char="ü"/>
            </a:pPr>
            <a:endParaRPr lang="en-US" sz="2400" dirty="0" smtClean="0"/>
          </a:p>
          <a:p>
            <a:pPr algn="just">
              <a:buFont typeface="Wingdings" pitchFamily="2" charset="2"/>
              <a:buChar char="ü"/>
            </a:pPr>
            <a:r>
              <a:rPr lang="en-US" sz="2400" dirty="0" smtClean="0"/>
              <a:t>Working </a:t>
            </a:r>
            <a:r>
              <a:rPr lang="en-US" sz="2400" dirty="0" smtClean="0"/>
              <a:t>from the write, if the sum of 2 digits produces a 2 digit result, the digit on the right is written down and the digit on the left is added to the next column to the left.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5573" y="685800"/>
            <a:ext cx="801117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smtClean="0">
                <a:solidFill>
                  <a:srgbClr val="00B0F0"/>
                </a:solidFill>
              </a:rPr>
              <a:t>Binary Subtraction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914400"/>
            <a:ext cx="3962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62000" y="3048000"/>
            <a:ext cx="7620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Recall that in decimal subtraction one subtracts a decimal digit from a smaller decimal digit by borrowing 1 from the term on the left. </a:t>
            </a:r>
            <a:endParaRPr lang="en-US" sz="2400" dirty="0" smtClean="0"/>
          </a:p>
          <a:p>
            <a:pPr algn="just"/>
            <a:r>
              <a:rPr lang="en-US" sz="2400" dirty="0" smtClean="0"/>
              <a:t>Binary </a:t>
            </a:r>
            <a:r>
              <a:rPr lang="en-US" sz="2400" dirty="0" smtClean="0"/>
              <a:t>subtraction can be accomplished similarly. The borrowed 1 and the 0 of the location involved combine to form (10)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pPr algn="just"/>
            <a:r>
              <a:rPr lang="en-US" sz="2400" dirty="0" smtClean="0"/>
              <a:t>Thus</a:t>
            </a:r>
            <a:r>
              <a:rPr lang="en-US" sz="2400" dirty="0" smtClean="0"/>
              <a:t>, if there is a digit on the left, 0 - 1 becomes 10 -1 = 1, with a 1 borrowed from the left.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7620000" cy="419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systems and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Computers </a:t>
            </a:r>
            <a:r>
              <a:rPr lang="en-US" dirty="0" smtClean="0">
                <a:solidFill>
                  <a:srgbClr val="FF0000"/>
                </a:solidFill>
              </a:rPr>
              <a:t>store all data as binary digits</a:t>
            </a:r>
            <a:r>
              <a:rPr lang="en-US" dirty="0" smtClean="0"/>
              <a:t>, but we may need to convert this to a number system we are familiar with. </a:t>
            </a:r>
            <a:endParaRPr lang="en-US" dirty="0"/>
          </a:p>
          <a:p>
            <a:pPr algn="just"/>
            <a:r>
              <a:rPr lang="en-US" dirty="0" smtClean="0"/>
              <a:t> Computer programs and data are often represented (outside the computer) using </a:t>
            </a:r>
            <a:r>
              <a:rPr lang="en-US" dirty="0" smtClean="0">
                <a:solidFill>
                  <a:srgbClr val="FF0000"/>
                </a:solidFill>
              </a:rPr>
              <a:t>octal and hexadecimal </a:t>
            </a:r>
            <a:r>
              <a:rPr lang="en-US" dirty="0" smtClean="0"/>
              <a:t>number systems because they are a short hand way of representing binary numbers.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smtClean="0">
                <a:solidFill>
                  <a:srgbClr val="00B0F0"/>
                </a:solidFill>
              </a:rPr>
              <a:t>Binary Multiplication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62100" y="1524000"/>
            <a:ext cx="65151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492621"/>
            <a:ext cx="7162800" cy="5977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smtClean="0">
                <a:solidFill>
                  <a:srgbClr val="00B0F0"/>
                </a:solidFill>
              </a:rPr>
              <a:t>Binary Division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Binary </a:t>
            </a:r>
            <a:r>
              <a:rPr lang="en-US" dirty="0" smtClean="0"/>
              <a:t>division is similar in procedure to decimal division. The placement of the binary point is exactly the same as the placement of the decimal point in decimal division.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C00000"/>
                </a:solidFill>
              </a:rPr>
              <a:t>Example: Evaluate 00101010 ÷ 110</a:t>
            </a:r>
          </a:p>
          <a:p>
            <a:pPr algn="just"/>
            <a:r>
              <a:rPr lang="en-US" dirty="0" smtClean="0"/>
              <a:t>Solution: applying the usual division procedure, we obtain: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457200"/>
            <a:ext cx="7076671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Negative Integers – One’s (1’s) Complement 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Computers generally use a system called “complementary representation” to store negative integers. </a:t>
            </a:r>
          </a:p>
          <a:p>
            <a:r>
              <a:rPr lang="en-US" dirty="0" smtClean="0"/>
              <a:t>Two basic types - ones and twos complement, of which </a:t>
            </a:r>
            <a:r>
              <a:rPr lang="en-US" dirty="0" smtClean="0"/>
              <a:t>2’s </a:t>
            </a:r>
            <a:r>
              <a:rPr lang="en-US" dirty="0" smtClean="0"/>
              <a:t>complement is the most widely used. </a:t>
            </a:r>
          </a:p>
          <a:p>
            <a:r>
              <a:rPr lang="en-US" dirty="0" smtClean="0"/>
              <a:t>The number range is split into two halves, to represent the positive and negative numbers.</a:t>
            </a:r>
          </a:p>
          <a:p>
            <a:r>
              <a:rPr lang="en-US" i="1" dirty="0" smtClean="0"/>
              <a:t>Negative numbers begin with 1, positive with 0.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Negative Integers – One’s (1’s) Complement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To perform </a:t>
            </a:r>
            <a:r>
              <a:rPr lang="en-US" dirty="0" smtClean="0"/>
              <a:t>1’s </a:t>
            </a:r>
            <a:r>
              <a:rPr lang="en-US" dirty="0" smtClean="0"/>
              <a:t>complement operation on a binary number, replace </a:t>
            </a:r>
            <a:r>
              <a:rPr lang="en-US" dirty="0" smtClean="0"/>
              <a:t>1’s </a:t>
            </a:r>
            <a:r>
              <a:rPr lang="en-US" dirty="0" smtClean="0"/>
              <a:t>with </a:t>
            </a:r>
            <a:r>
              <a:rPr lang="en-US" dirty="0" smtClean="0"/>
              <a:t>0’s </a:t>
            </a:r>
            <a:r>
              <a:rPr lang="en-US" dirty="0" smtClean="0"/>
              <a:t>and </a:t>
            </a:r>
            <a:r>
              <a:rPr lang="en-US" dirty="0" smtClean="0"/>
              <a:t>0’s </a:t>
            </a:r>
            <a:r>
              <a:rPr lang="en-US" dirty="0" smtClean="0"/>
              <a:t>with </a:t>
            </a:r>
            <a:r>
              <a:rPr lang="en-US" dirty="0" smtClean="0"/>
              <a:t>1’s </a:t>
            </a:r>
            <a:r>
              <a:rPr lang="en-US" dirty="0" smtClean="0"/>
              <a:t>(</a:t>
            </a:r>
            <a:r>
              <a:rPr lang="en-US" dirty="0" err="1" smtClean="0"/>
              <a:t>ie</a:t>
            </a:r>
            <a:r>
              <a:rPr lang="en-US" dirty="0" smtClean="0"/>
              <a:t> Complement it!)</a:t>
            </a:r>
          </a:p>
          <a:p>
            <a:pPr>
              <a:buNone/>
            </a:pPr>
            <a:r>
              <a:rPr lang="en-US" dirty="0" smtClean="0"/>
              <a:t> +6 represented by: 00000110</a:t>
            </a:r>
          </a:p>
          <a:p>
            <a:pPr>
              <a:buNone/>
            </a:pPr>
            <a:r>
              <a:rPr lang="en-US" dirty="0" smtClean="0"/>
              <a:t> -6 represented by: 11111001 </a:t>
            </a:r>
          </a:p>
          <a:p>
            <a:r>
              <a:rPr lang="en-US" dirty="0" smtClean="0"/>
              <a:t> Advantages: arithmetic is easier (cheaper/faster electronics)  </a:t>
            </a:r>
          </a:p>
          <a:p>
            <a:r>
              <a:rPr lang="en-US" dirty="0" smtClean="0"/>
              <a:t>Fairly straightforward addition – Add any carry from the Most Significant (left-most) Bit to Least Significant (right-most) Bit of the result </a:t>
            </a:r>
          </a:p>
          <a:p>
            <a:r>
              <a:rPr lang="en-US" dirty="0" smtClean="0"/>
              <a:t>For subtraction – form </a:t>
            </a:r>
            <a:r>
              <a:rPr lang="en-US" dirty="0" smtClean="0"/>
              <a:t>1’s </a:t>
            </a:r>
            <a:r>
              <a:rPr lang="en-US" dirty="0" smtClean="0"/>
              <a:t>complement of number to be subtracted and then add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Disadvantages</a:t>
            </a:r>
            <a:r>
              <a:rPr lang="en-US" dirty="0" smtClean="0"/>
              <a:t> : still two representations for zero 00000000 and 11111111 (in 8-bit representation)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Negative Integers – Two’s (2’s) Complement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perform the </a:t>
            </a:r>
            <a:r>
              <a:rPr lang="en-US" dirty="0" smtClean="0"/>
              <a:t>2’s </a:t>
            </a:r>
            <a:r>
              <a:rPr lang="en-US" dirty="0" smtClean="0"/>
              <a:t>complement operation on a binary number</a:t>
            </a:r>
          </a:p>
          <a:p>
            <a:pPr>
              <a:buNone/>
            </a:pPr>
            <a:r>
              <a:rPr lang="en-US" dirty="0" smtClean="0"/>
              <a:t> – replace </a:t>
            </a:r>
            <a:r>
              <a:rPr lang="en-US" dirty="0" smtClean="0"/>
              <a:t>1’s </a:t>
            </a:r>
            <a:r>
              <a:rPr lang="en-US" dirty="0" smtClean="0"/>
              <a:t>with </a:t>
            </a:r>
            <a:r>
              <a:rPr lang="en-US" dirty="0" smtClean="0"/>
              <a:t>0’s </a:t>
            </a:r>
            <a:r>
              <a:rPr lang="en-US" dirty="0" smtClean="0"/>
              <a:t>and </a:t>
            </a:r>
            <a:r>
              <a:rPr lang="en-US" dirty="0" smtClean="0"/>
              <a:t>0’s </a:t>
            </a:r>
            <a:r>
              <a:rPr lang="en-US" dirty="0" smtClean="0"/>
              <a:t>with </a:t>
            </a:r>
            <a:r>
              <a:rPr lang="en-US" dirty="0" smtClean="0"/>
              <a:t>1’s </a:t>
            </a:r>
            <a:r>
              <a:rPr lang="en-US" dirty="0" smtClean="0"/>
              <a:t>(i.e. the one's complement of the number)</a:t>
            </a:r>
          </a:p>
          <a:p>
            <a:pPr>
              <a:buNone/>
            </a:pPr>
            <a:r>
              <a:rPr lang="en-US" dirty="0" smtClean="0"/>
              <a:t> – add 1 </a:t>
            </a:r>
          </a:p>
          <a:p>
            <a:pPr lvl="2">
              <a:buNone/>
            </a:pPr>
            <a:r>
              <a:rPr lang="en-US" dirty="0" smtClean="0"/>
              <a:t>+6 represented by: 00000110</a:t>
            </a:r>
          </a:p>
          <a:p>
            <a:pPr lvl="2">
              <a:buNone/>
            </a:pPr>
            <a:r>
              <a:rPr lang="en-US" dirty="0" smtClean="0"/>
              <a:t> -6 represented by: 11111010 </a:t>
            </a:r>
          </a:p>
          <a:p>
            <a:r>
              <a:rPr lang="en-US" dirty="0" smtClean="0"/>
              <a:t> Advantages: </a:t>
            </a:r>
          </a:p>
          <a:p>
            <a:pPr lvl="1">
              <a:buNone/>
            </a:pPr>
            <a:r>
              <a:rPr lang="en-US" dirty="0" smtClean="0"/>
              <a:t>– Arithmetic is very straightforward </a:t>
            </a:r>
          </a:p>
          <a:p>
            <a:pPr lvl="1">
              <a:buNone/>
            </a:pPr>
            <a:r>
              <a:rPr lang="en-US" dirty="0" smtClean="0"/>
              <a:t>– End Around Carry is ignored</a:t>
            </a:r>
          </a:p>
          <a:p>
            <a:r>
              <a:rPr lang="en-US" dirty="0" smtClean="0"/>
              <a:t>only one representation for zero (00000000)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Negative Integers – Two’s (2’s) Complement 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Two’s Complement</a:t>
            </a:r>
          </a:p>
          <a:p>
            <a:pPr>
              <a:buNone/>
            </a:pPr>
            <a:r>
              <a:rPr lang="en-US" sz="2000" dirty="0" smtClean="0"/>
              <a:t> –To convert an integer to 2’s complement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Take </a:t>
            </a:r>
            <a:r>
              <a:rPr lang="en-US" sz="2000" dirty="0" smtClean="0">
                <a:solidFill>
                  <a:srgbClr val="FF0000"/>
                </a:solidFill>
              </a:rPr>
              <a:t>the binary form of the number </a:t>
            </a:r>
          </a:p>
          <a:p>
            <a:pPr>
              <a:buNone/>
            </a:pPr>
            <a:r>
              <a:rPr lang="en-US" sz="2000" dirty="0" smtClean="0"/>
              <a:t>00000110 (6 as an 8-bit representation) 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</a:rPr>
              <a:t>Flip </a:t>
            </a:r>
            <a:r>
              <a:rPr lang="en-US" sz="2000" dirty="0" smtClean="0">
                <a:solidFill>
                  <a:srgbClr val="FF0000"/>
                </a:solidFill>
              </a:rPr>
              <a:t>the bits</a:t>
            </a:r>
            <a:r>
              <a:rPr lang="en-US" sz="2000" dirty="0" smtClean="0"/>
              <a:t>: (Find </a:t>
            </a:r>
            <a:r>
              <a:rPr lang="en-US" sz="2000" dirty="0" smtClean="0"/>
              <a:t>1’s </a:t>
            </a:r>
            <a:r>
              <a:rPr lang="en-US" sz="2000" dirty="0" smtClean="0"/>
              <a:t>Complement) </a:t>
            </a:r>
          </a:p>
          <a:p>
            <a:pPr>
              <a:buNone/>
            </a:pPr>
            <a:r>
              <a:rPr lang="en-US" sz="2000" dirty="0" smtClean="0"/>
              <a:t>                   11111001 </a:t>
            </a:r>
            <a:endParaRPr lang="en-US" sz="2000" dirty="0" smtClean="0"/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</a:rPr>
              <a:t>Add</a:t>
            </a:r>
            <a:r>
              <a:rPr lang="en-US" sz="2000" dirty="0" smtClean="0"/>
              <a:t> </a:t>
            </a:r>
            <a:r>
              <a:rPr lang="en-US" sz="2000" dirty="0" smtClean="0"/>
              <a:t>1 11111001 </a:t>
            </a:r>
            <a:r>
              <a:rPr lang="en-US" sz="2000" dirty="0" smtClean="0"/>
              <a:t>+1 = 11111010 </a:t>
            </a:r>
            <a:r>
              <a:rPr lang="en-US" sz="2000" dirty="0" smtClean="0"/>
              <a:t>(</a:t>
            </a:r>
            <a:r>
              <a:rPr lang="en-US" sz="2000" dirty="0" smtClean="0"/>
              <a:t>2’s </a:t>
            </a:r>
            <a:r>
              <a:rPr lang="en-US" sz="2000" dirty="0" smtClean="0"/>
              <a:t>complement of 6) 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</a:rPr>
              <a:t>Justification </a:t>
            </a:r>
            <a:r>
              <a:rPr lang="en-US" sz="2000" dirty="0" smtClean="0">
                <a:solidFill>
                  <a:srgbClr val="FF0000"/>
                </a:solidFill>
              </a:rPr>
              <a:t>of representation:</a:t>
            </a:r>
            <a:r>
              <a:rPr lang="en-US" sz="2000" dirty="0" smtClean="0"/>
              <a:t> 6+(-6)=0? </a:t>
            </a:r>
          </a:p>
          <a:p>
            <a:pPr>
              <a:buNone/>
            </a:pPr>
            <a:r>
              <a:rPr lang="en-US" sz="2000" dirty="0" smtClean="0"/>
              <a:t>  00000110 </a:t>
            </a:r>
            <a:r>
              <a:rPr lang="en-US" sz="2000" dirty="0" smtClean="0"/>
              <a:t>(6) </a:t>
            </a:r>
          </a:p>
          <a:p>
            <a:pPr>
              <a:buNone/>
            </a:pPr>
            <a:r>
              <a:rPr lang="en-US" sz="2000" dirty="0" smtClean="0"/>
              <a:t>+11111010 (2’s complement of 6)</a:t>
            </a:r>
          </a:p>
          <a:p>
            <a:pPr>
              <a:buNone/>
            </a:pPr>
            <a:r>
              <a:rPr lang="en-US" sz="2000" dirty="0" smtClean="0"/>
              <a:t> 100000000 (0</a:t>
            </a:r>
            <a:r>
              <a:rPr lang="en-US" sz="2000" dirty="0" smtClean="0"/>
              <a:t>)                            </a:t>
            </a:r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5257800"/>
            <a:ext cx="1295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Negative Integers – Two’s (2’s) Complement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Properties of Two’s Complement</a:t>
            </a:r>
          </a:p>
          <a:p>
            <a:pPr>
              <a:buNone/>
            </a:pPr>
            <a:r>
              <a:rPr lang="en-US" dirty="0" smtClean="0"/>
              <a:t> –The 2’s comp of a 2’s comp is the original number</a:t>
            </a:r>
          </a:p>
          <a:p>
            <a:pPr>
              <a:buNone/>
            </a:pPr>
            <a:r>
              <a:rPr lang="en-US" dirty="0" smtClean="0"/>
              <a:t> 00000110 (6) </a:t>
            </a:r>
          </a:p>
          <a:p>
            <a:pPr>
              <a:buNone/>
            </a:pPr>
            <a:r>
              <a:rPr lang="en-US" dirty="0" smtClean="0"/>
              <a:t>11111010 (2’s comp of 6)</a:t>
            </a:r>
          </a:p>
          <a:p>
            <a:pPr>
              <a:buNone/>
            </a:pPr>
            <a:r>
              <a:rPr lang="en-US" dirty="0" smtClean="0"/>
              <a:t> 00000101 </a:t>
            </a:r>
          </a:p>
          <a:p>
            <a:pPr>
              <a:buNone/>
            </a:pPr>
            <a:r>
              <a:rPr lang="en-US" dirty="0" smtClean="0"/>
              <a:t>+1</a:t>
            </a:r>
          </a:p>
          <a:p>
            <a:pPr>
              <a:buNone/>
            </a:pPr>
            <a:r>
              <a:rPr lang="en-US" dirty="0" smtClean="0"/>
              <a:t> 00000110 (2’s comp of 2’s comp of 6) </a:t>
            </a:r>
          </a:p>
          <a:p>
            <a:pPr>
              <a:buNone/>
            </a:pPr>
            <a:r>
              <a:rPr lang="en-US" dirty="0" smtClean="0"/>
              <a:t>–The sign of a number is given by its MSB </a:t>
            </a:r>
          </a:p>
          <a:p>
            <a:pPr>
              <a:buNone/>
            </a:pPr>
            <a:r>
              <a:rPr lang="en-US" dirty="0" smtClean="0"/>
              <a:t>The bit patterns: </a:t>
            </a:r>
          </a:p>
          <a:p>
            <a:pPr>
              <a:buNone/>
            </a:pPr>
            <a:r>
              <a:rPr lang="en-US" dirty="0" smtClean="0"/>
              <a:t>00000000 represents zero </a:t>
            </a:r>
          </a:p>
          <a:p>
            <a:pPr>
              <a:buNone/>
            </a:pPr>
            <a:r>
              <a:rPr lang="en-US" dirty="0" smtClean="0"/>
              <a:t>0nnnnnnn represents positive numbers</a:t>
            </a:r>
          </a:p>
          <a:p>
            <a:pPr>
              <a:buNone/>
            </a:pPr>
            <a:r>
              <a:rPr lang="en-US" dirty="0" smtClean="0"/>
              <a:t> 1nnnnnnn represents negative number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Negative Integers – Two’s (2’s) Complement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•Addition</a:t>
            </a:r>
          </a:p>
          <a:p>
            <a:pPr>
              <a:buNone/>
            </a:pPr>
            <a:r>
              <a:rPr lang="en-US" dirty="0" smtClean="0"/>
              <a:t> –Addition is performed by adding corresponding bits</a:t>
            </a:r>
          </a:p>
          <a:p>
            <a:pPr>
              <a:buNone/>
            </a:pPr>
            <a:r>
              <a:rPr lang="en-US" dirty="0" smtClean="0"/>
              <a:t> 00000111 ( 7) </a:t>
            </a:r>
          </a:p>
          <a:p>
            <a:pPr>
              <a:buNone/>
            </a:pPr>
            <a:r>
              <a:rPr lang="en-US" dirty="0" smtClean="0"/>
              <a:t>+00000101 (+5) </a:t>
            </a:r>
          </a:p>
          <a:p>
            <a:pPr>
              <a:buNone/>
            </a:pPr>
            <a:r>
              <a:rPr lang="en-US" dirty="0" smtClean="0"/>
              <a:t>00001100 (12) </a:t>
            </a:r>
          </a:p>
          <a:p>
            <a:pPr>
              <a:buNone/>
            </a:pPr>
            <a:r>
              <a:rPr lang="en-US" dirty="0" smtClean="0"/>
              <a:t>•Subtraction –Subtraction is performed by adding the 2’s complement</a:t>
            </a:r>
          </a:p>
          <a:p>
            <a:pPr>
              <a:buNone/>
            </a:pPr>
            <a:r>
              <a:rPr lang="en-US" dirty="0" smtClean="0"/>
              <a:t> –Ignore End-Around-Carry </a:t>
            </a:r>
          </a:p>
          <a:p>
            <a:pPr>
              <a:buNone/>
            </a:pPr>
            <a:r>
              <a:rPr lang="en-US" dirty="0" smtClean="0"/>
              <a:t>00001100 (12) </a:t>
            </a:r>
          </a:p>
          <a:p>
            <a:pPr>
              <a:buNone/>
            </a:pPr>
            <a:r>
              <a:rPr lang="en-US" dirty="0" smtClean="0"/>
              <a:t>+11111011 (-5) </a:t>
            </a:r>
          </a:p>
          <a:p>
            <a:pPr>
              <a:buNone/>
            </a:pPr>
            <a:r>
              <a:rPr lang="en-US" dirty="0" smtClean="0"/>
              <a:t>100000111 ( 7)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Systems - 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decimal system is a base-10 </a:t>
            </a:r>
            <a:r>
              <a:rPr lang="en-US" dirty="0" smtClean="0"/>
              <a:t>system. </a:t>
            </a:r>
            <a:endParaRPr lang="en-US" dirty="0"/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There are 10 distinct digits (0 to 9) to represent any quantity. </a:t>
            </a:r>
            <a:endParaRPr lang="en-US" dirty="0"/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For an n-digit number, the value that each digit represents depends on its weight or position.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The weights are based on powers of 10. 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1024 = 1*10</a:t>
            </a:r>
            <a:r>
              <a:rPr lang="en-US" baseline="30000" dirty="0" smtClean="0"/>
              <a:t>3</a:t>
            </a:r>
            <a:r>
              <a:rPr lang="en-US" dirty="0" smtClean="0"/>
              <a:t>  + 0*10</a:t>
            </a:r>
            <a:r>
              <a:rPr lang="en-US" baseline="30000" dirty="0" smtClean="0"/>
              <a:t>2</a:t>
            </a:r>
            <a:r>
              <a:rPr lang="en-US" dirty="0" smtClean="0"/>
              <a:t> + 2*10</a:t>
            </a:r>
            <a:r>
              <a:rPr lang="en-US" baseline="30000" dirty="0" smtClean="0"/>
              <a:t>1</a:t>
            </a:r>
            <a:r>
              <a:rPr lang="en-US" dirty="0" smtClean="0"/>
              <a:t> + 4*10</a:t>
            </a:r>
            <a:r>
              <a:rPr lang="en-US" baseline="30000" dirty="0" smtClean="0"/>
              <a:t>0</a:t>
            </a:r>
            <a:r>
              <a:rPr lang="en-US" dirty="0" smtClean="0"/>
              <a:t> = 1000 + 20 + 4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Negative Integers – Two’s (2’s) Complement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•Interpretation of Negative Results</a:t>
            </a:r>
          </a:p>
          <a:p>
            <a:pPr>
              <a:buNone/>
            </a:pPr>
            <a:r>
              <a:rPr lang="en-US" dirty="0" smtClean="0"/>
              <a:t>00000101 ( 5) </a:t>
            </a:r>
          </a:p>
          <a:p>
            <a:pPr>
              <a:buNone/>
            </a:pPr>
            <a:r>
              <a:rPr lang="en-US" dirty="0" smtClean="0"/>
              <a:t>+11110100 (-12) </a:t>
            </a:r>
          </a:p>
          <a:p>
            <a:pPr>
              <a:buNone/>
            </a:pPr>
            <a:r>
              <a:rPr lang="en-US" dirty="0" smtClean="0"/>
              <a:t>11111001 ( ) </a:t>
            </a:r>
          </a:p>
          <a:p>
            <a:pPr>
              <a:buNone/>
            </a:pPr>
            <a:r>
              <a:rPr lang="en-US" dirty="0" smtClean="0"/>
              <a:t>–Result is negative </a:t>
            </a:r>
          </a:p>
          <a:p>
            <a:pPr>
              <a:buNone/>
            </a:pPr>
            <a:r>
              <a:rPr lang="en-US" dirty="0" smtClean="0"/>
              <a:t>MSB of result is 1 so it is a negative number in 2’s complement form</a:t>
            </a:r>
          </a:p>
          <a:p>
            <a:pPr>
              <a:buNone/>
            </a:pPr>
            <a:r>
              <a:rPr lang="en-US" dirty="0" smtClean="0"/>
              <a:t> –Negative what? </a:t>
            </a:r>
          </a:p>
          <a:p>
            <a:pPr>
              <a:buNone/>
            </a:pPr>
            <a:r>
              <a:rPr lang="en-US" dirty="0" smtClean="0"/>
              <a:t>Take the 2’s comp of the result to find out since the 2’s comp of a 2’s comp is the original number </a:t>
            </a:r>
          </a:p>
          <a:p>
            <a:pPr>
              <a:buNone/>
            </a:pPr>
            <a:r>
              <a:rPr lang="en-US" dirty="0" smtClean="0"/>
              <a:t>–Negative 7 the 2’s complement of 11111001 is 00000111 or 7</a:t>
            </a:r>
            <a:r>
              <a:rPr lang="en-US" baseline="-25000" dirty="0" smtClean="0"/>
              <a:t>10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Binary Fractions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The Binary Point</a:t>
            </a:r>
          </a:p>
          <a:p>
            <a:pPr lvl="1">
              <a:buNone/>
            </a:pPr>
            <a:r>
              <a:rPr lang="en-US" dirty="0" smtClean="0"/>
              <a:t> – Digits on the left = +</a:t>
            </a:r>
            <a:r>
              <a:rPr lang="en-US" dirty="0" err="1" smtClean="0"/>
              <a:t>ve</a:t>
            </a:r>
            <a:r>
              <a:rPr lang="en-US" dirty="0" smtClean="0"/>
              <a:t> powers of 2</a:t>
            </a:r>
          </a:p>
          <a:p>
            <a:pPr lvl="1">
              <a:buNone/>
            </a:pPr>
            <a:r>
              <a:rPr lang="en-US" dirty="0" smtClean="0"/>
              <a:t> – Digits on the right = –</a:t>
            </a:r>
            <a:r>
              <a:rPr lang="en-US" dirty="0" err="1" smtClean="0"/>
              <a:t>ve</a:t>
            </a:r>
            <a:r>
              <a:rPr lang="en-US" dirty="0" smtClean="0"/>
              <a:t> powers of 2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657600"/>
            <a:ext cx="7315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Integer Overflow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514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Problem: word size is fixed, but addition can produce a result that is too large to fit in the number of bits available. </a:t>
            </a:r>
          </a:p>
          <a:p>
            <a:pPr>
              <a:buNone/>
            </a:pPr>
            <a:r>
              <a:rPr lang="en-US" sz="2400" dirty="0" smtClean="0"/>
              <a:t>    This is called overflow. </a:t>
            </a:r>
          </a:p>
          <a:p>
            <a:r>
              <a:rPr lang="en-US" sz="2400" dirty="0" smtClean="0"/>
              <a:t> If two numbers of the same sign are added, but the result has the opposite sign then overflow has occurred</a:t>
            </a:r>
          </a:p>
          <a:p>
            <a:r>
              <a:rPr lang="en-US" sz="2400" dirty="0" smtClean="0"/>
              <a:t> Overflow can occur whether or not there is a carry </a:t>
            </a:r>
            <a:endParaRPr lang="en-US" sz="2400" dirty="0" smtClean="0"/>
          </a:p>
          <a:p>
            <a:pPr>
              <a:buNone/>
            </a:pPr>
            <a:r>
              <a:rPr lang="en-US" sz="2400" i="1" dirty="0" smtClean="0">
                <a:solidFill>
                  <a:srgbClr val="00B0F0"/>
                </a:solidFill>
              </a:rPr>
              <a:t>Example:</a:t>
            </a:r>
            <a:endParaRPr lang="en-US" sz="2400" i="1" dirty="0">
              <a:solidFill>
                <a:srgbClr val="00B0F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4038600"/>
            <a:ext cx="8229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01000000 ( +64) 10000000 (-128)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01000001 ( +65) 11000000 ( -64)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10000001 (-127) 01000000 ( +64)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b="1" i="1" dirty="0" smtClean="0">
                <a:solidFill>
                  <a:srgbClr val="FF0000"/>
                </a:solidFill>
              </a:rPr>
              <a:t>Basics of digital logic gates and Boolean algebra </a:t>
            </a:r>
            <a:endParaRPr lang="en-US" sz="54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Systems -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binary system is a base-2 </a:t>
            </a:r>
            <a:r>
              <a:rPr lang="en-US" dirty="0" smtClean="0"/>
              <a:t>system. </a:t>
            </a:r>
            <a:endParaRPr lang="en-US" dirty="0"/>
          </a:p>
          <a:p>
            <a:pPr algn="just"/>
            <a:r>
              <a:rPr lang="en-US" dirty="0" smtClean="0"/>
              <a:t>There are 2 distinct digits (</a:t>
            </a:r>
            <a:r>
              <a:rPr lang="en-US" dirty="0" smtClean="0">
                <a:solidFill>
                  <a:srgbClr val="FF0000"/>
                </a:solidFill>
              </a:rPr>
              <a:t>0 and 1</a:t>
            </a:r>
            <a:r>
              <a:rPr lang="en-US" dirty="0" smtClean="0"/>
              <a:t>) to represent any quantity. </a:t>
            </a:r>
            <a:endParaRPr lang="en-US" dirty="0"/>
          </a:p>
          <a:p>
            <a:pPr algn="just"/>
            <a:r>
              <a:rPr lang="en-US" dirty="0" smtClean="0"/>
              <a:t>For an n-digit number, the value of a digit in each column depends on its position. </a:t>
            </a:r>
          </a:p>
          <a:p>
            <a:pPr algn="just"/>
            <a:r>
              <a:rPr lang="en-US" dirty="0" smtClean="0"/>
              <a:t> The weights are based on powers of 2. </a:t>
            </a:r>
          </a:p>
          <a:p>
            <a:pPr algn="just"/>
            <a:r>
              <a:rPr lang="en-US" dirty="0" smtClean="0"/>
              <a:t>1011</a:t>
            </a:r>
            <a:r>
              <a:rPr lang="en-US" baseline="-25000" dirty="0" smtClean="0"/>
              <a:t>2</a:t>
            </a:r>
            <a:r>
              <a:rPr lang="en-US" dirty="0" smtClean="0"/>
              <a:t> = 1*2</a:t>
            </a:r>
            <a:r>
              <a:rPr lang="en-US" baseline="30000" dirty="0" smtClean="0"/>
              <a:t>3</a:t>
            </a:r>
            <a:r>
              <a:rPr lang="en-US" dirty="0" smtClean="0"/>
              <a:t> + 0*2</a:t>
            </a:r>
            <a:r>
              <a:rPr lang="en-US" baseline="30000" dirty="0" smtClean="0"/>
              <a:t>2 </a:t>
            </a:r>
            <a:r>
              <a:rPr lang="en-US" dirty="0" smtClean="0"/>
              <a:t>+ 1*2</a:t>
            </a:r>
            <a:r>
              <a:rPr lang="en-US" baseline="30000" dirty="0" smtClean="0"/>
              <a:t>1</a:t>
            </a:r>
            <a:r>
              <a:rPr lang="en-US" dirty="0" smtClean="0"/>
              <a:t> + 1*2</a:t>
            </a:r>
            <a:r>
              <a:rPr lang="en-US" baseline="30000" dirty="0" smtClean="0"/>
              <a:t>0</a:t>
            </a:r>
            <a:r>
              <a:rPr lang="en-US" dirty="0" smtClean="0"/>
              <a:t> =8+2+1 =11</a:t>
            </a:r>
            <a:r>
              <a:rPr lang="en-US" baseline="-25000" dirty="0" smtClean="0"/>
              <a:t>10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Systems - Octal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Octal and hexadecimal systems provide a shorthand way to deal with </a:t>
            </a:r>
            <a:r>
              <a:rPr lang="en-US" dirty="0" smtClean="0">
                <a:solidFill>
                  <a:srgbClr val="FF0000"/>
                </a:solidFill>
              </a:rPr>
              <a:t>the long strings </a:t>
            </a:r>
            <a:r>
              <a:rPr lang="en-US" dirty="0" smtClean="0"/>
              <a:t>of 1’s and 0’s in binary. </a:t>
            </a:r>
            <a:endParaRPr lang="en-US" dirty="0"/>
          </a:p>
          <a:p>
            <a:pPr algn="just"/>
            <a:r>
              <a:rPr lang="en-US" dirty="0" smtClean="0"/>
              <a:t>Octal is </a:t>
            </a:r>
            <a:r>
              <a:rPr lang="en-US" dirty="0" smtClean="0">
                <a:solidFill>
                  <a:srgbClr val="FF0000"/>
                </a:solidFill>
              </a:rPr>
              <a:t>base-8 </a:t>
            </a:r>
            <a:r>
              <a:rPr lang="en-US" dirty="0" smtClean="0"/>
              <a:t>system using the digits </a:t>
            </a:r>
            <a:r>
              <a:rPr lang="en-US" dirty="0" smtClean="0">
                <a:solidFill>
                  <a:srgbClr val="FF0000"/>
                </a:solidFill>
              </a:rPr>
              <a:t>0 to 7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 To convert to decimal, you can again use a column weighted system 7512</a:t>
            </a:r>
            <a:r>
              <a:rPr lang="en-US" baseline="-25000" dirty="0" smtClean="0"/>
              <a:t>8</a:t>
            </a:r>
            <a:r>
              <a:rPr lang="en-US" dirty="0" smtClean="0"/>
              <a:t> = 7*8</a:t>
            </a:r>
            <a:r>
              <a:rPr lang="en-US" baseline="30000" dirty="0" smtClean="0"/>
              <a:t>3</a:t>
            </a:r>
            <a:r>
              <a:rPr lang="en-US" dirty="0" smtClean="0"/>
              <a:t> + 5*8</a:t>
            </a:r>
            <a:r>
              <a:rPr lang="en-US" baseline="30000" dirty="0" smtClean="0"/>
              <a:t>2</a:t>
            </a:r>
            <a:r>
              <a:rPr lang="en-US" dirty="0" smtClean="0"/>
              <a:t> + 1*8</a:t>
            </a:r>
            <a:r>
              <a:rPr lang="en-US" baseline="30000" dirty="0" smtClean="0"/>
              <a:t>1</a:t>
            </a:r>
            <a:r>
              <a:rPr lang="en-US" dirty="0" smtClean="0"/>
              <a:t> + 2*8</a:t>
            </a:r>
            <a:r>
              <a:rPr lang="en-US" baseline="30000" dirty="0" smtClean="0"/>
              <a:t>0</a:t>
            </a:r>
            <a:r>
              <a:rPr lang="en-US" dirty="0" smtClean="0"/>
              <a:t> = 3914</a:t>
            </a:r>
            <a:r>
              <a:rPr lang="en-US" baseline="-25000" dirty="0" smtClean="0"/>
              <a:t>10</a:t>
            </a: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An octal number can easily be converted to binary by </a:t>
            </a:r>
            <a:r>
              <a:rPr lang="en-US" dirty="0" smtClean="0">
                <a:solidFill>
                  <a:srgbClr val="FF0000"/>
                </a:solidFill>
              </a:rPr>
              <a:t>replacing</a:t>
            </a:r>
            <a:r>
              <a:rPr lang="en-US" dirty="0" smtClean="0"/>
              <a:t> each octal digit with the </a:t>
            </a:r>
            <a:r>
              <a:rPr lang="en-US" dirty="0" smtClean="0">
                <a:solidFill>
                  <a:srgbClr val="FF0000"/>
                </a:solidFill>
              </a:rPr>
              <a:t>corresponding group of 3 binary digits </a:t>
            </a:r>
          </a:p>
          <a:p>
            <a:pPr algn="just"/>
            <a:r>
              <a:rPr lang="en-US" dirty="0" smtClean="0"/>
              <a:t>7512</a:t>
            </a:r>
            <a:r>
              <a:rPr lang="en-US" baseline="-25000" dirty="0" smtClean="0"/>
              <a:t>8</a:t>
            </a:r>
            <a:r>
              <a:rPr lang="en-US" dirty="0" smtClean="0"/>
              <a:t> = 111101001010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Systems - Hexadecimal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dirty="0" smtClean="0"/>
              <a:t>Hexadecimal is a </a:t>
            </a:r>
            <a:r>
              <a:rPr lang="en-US" dirty="0" smtClean="0">
                <a:solidFill>
                  <a:srgbClr val="FF0000"/>
                </a:solidFill>
              </a:rPr>
              <a:t>base-16 </a:t>
            </a:r>
            <a:r>
              <a:rPr lang="en-US" dirty="0" smtClean="0"/>
              <a:t>system. 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It contains the digits 0 to 9 and the letters A to F (16 digit values). 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The letters </a:t>
            </a:r>
            <a:r>
              <a:rPr lang="en-US" dirty="0" smtClean="0">
                <a:solidFill>
                  <a:srgbClr val="FF0000"/>
                </a:solidFill>
              </a:rPr>
              <a:t>A to F </a:t>
            </a:r>
            <a:r>
              <a:rPr lang="en-US" dirty="0" smtClean="0"/>
              <a:t>represent the unit values </a:t>
            </a:r>
            <a:r>
              <a:rPr lang="en-US" dirty="0" smtClean="0">
                <a:solidFill>
                  <a:srgbClr val="FF0000"/>
                </a:solidFill>
              </a:rPr>
              <a:t>10 to 15</a:t>
            </a:r>
            <a:r>
              <a:rPr lang="en-US" dirty="0" smtClean="0"/>
              <a:t>. 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To convert to decimal, use a weighted system with powers of 16.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Systems - Hexadecimal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Conversion to binary is done the same way as octal to binary conversions. </a:t>
            </a:r>
          </a:p>
          <a:p>
            <a:pPr algn="just"/>
            <a:r>
              <a:rPr lang="en-US" dirty="0" smtClean="0"/>
              <a:t>This time though the binary digits are organized </a:t>
            </a:r>
            <a:r>
              <a:rPr lang="en-US" dirty="0" smtClean="0">
                <a:solidFill>
                  <a:srgbClr val="FF0000"/>
                </a:solidFill>
              </a:rPr>
              <a:t>into groups of 4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Conversion from binary to hexadecimal involves </a:t>
            </a:r>
            <a:r>
              <a:rPr lang="en-US" dirty="0" smtClean="0">
                <a:solidFill>
                  <a:srgbClr val="FF0000"/>
                </a:solidFill>
              </a:rPr>
              <a:t>breaking the bits into groups of 4 and replacing </a:t>
            </a:r>
            <a:r>
              <a:rPr lang="en-US" dirty="0" smtClean="0"/>
              <a:t>them with the hexadecimal equivalent.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#1 </a:t>
            </a:r>
            <a:br>
              <a:rPr lang="en-US" dirty="0" smtClean="0"/>
            </a:br>
            <a:r>
              <a:rPr lang="en-US" sz="3600" dirty="0" smtClean="0"/>
              <a:t>Value of 2001 in Binary, Octal and Hexadecimal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22155"/>
            <a:ext cx="8229600" cy="3882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2105</Words>
  <Application>Microsoft Office PowerPoint</Application>
  <PresentationFormat>On-screen Show (4:3)</PresentationFormat>
  <Paragraphs>234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Chapter Two  Data Representation and Basics of Computer architecture</vt:lpstr>
      <vt:lpstr>Data Representation</vt:lpstr>
      <vt:lpstr>Number systems and computers</vt:lpstr>
      <vt:lpstr>Number Systems - Decimal</vt:lpstr>
      <vt:lpstr>Number Systems - Binary</vt:lpstr>
      <vt:lpstr>Number Systems - Octal</vt:lpstr>
      <vt:lpstr>Number Systems - Hexadecimal</vt:lpstr>
      <vt:lpstr>Number Systems - Hexadecimal</vt:lpstr>
      <vt:lpstr>Example #1  Value of 2001 in Binary, Octal and Hexadecimal</vt:lpstr>
      <vt:lpstr>Example #2  Conversion: Binary -&gt; Octal -&gt;Hexadecimal</vt:lpstr>
      <vt:lpstr>Decimal to BaseN Conversions</vt:lpstr>
      <vt:lpstr>Example #3  Decimal to Binary 1492 (decimal) = ??? (binary) Repeated Divide by 2</vt:lpstr>
      <vt:lpstr>BaseN to Decimal Conversions</vt:lpstr>
      <vt:lpstr>Data Representation</vt:lpstr>
      <vt:lpstr>Alphanumeric Data</vt:lpstr>
      <vt:lpstr>Alphanumeric Codes</vt:lpstr>
      <vt:lpstr>ASCII  (American Standard Code for Information Interchange) </vt:lpstr>
      <vt:lpstr>ASCII character set (Sample) </vt:lpstr>
      <vt:lpstr>EBCDIC  (Extended Binary Coded Decimal Interchange Code). </vt:lpstr>
      <vt:lpstr>Unicode</vt:lpstr>
      <vt:lpstr>Numeric Data </vt:lpstr>
      <vt:lpstr>Representing Numeric Data</vt:lpstr>
      <vt:lpstr>Representing Numeric Data </vt:lpstr>
      <vt:lpstr>Integer Representation</vt:lpstr>
      <vt:lpstr>Negative Integers – Sign Magnitude</vt:lpstr>
      <vt:lpstr>Binary Arithmetic  Binary Addition  </vt:lpstr>
      <vt:lpstr>Slide 27</vt:lpstr>
      <vt:lpstr>Binary Subtraction </vt:lpstr>
      <vt:lpstr>Slide 29</vt:lpstr>
      <vt:lpstr>Binary Multiplication  </vt:lpstr>
      <vt:lpstr>Slide 31</vt:lpstr>
      <vt:lpstr>Binary Division </vt:lpstr>
      <vt:lpstr>Slide 33</vt:lpstr>
      <vt:lpstr>Negative Integers – One’s (1’s) Complement </vt:lpstr>
      <vt:lpstr>Negative Integers – One’s (1’s) Complement</vt:lpstr>
      <vt:lpstr>Negative Integers – Two’s (2’s) Complement</vt:lpstr>
      <vt:lpstr>Negative Integers – Two’s (2’s) Complement </vt:lpstr>
      <vt:lpstr>Negative Integers – Two’s (2’s) Complement</vt:lpstr>
      <vt:lpstr>Negative Integers – Two’s (2’s) Complement</vt:lpstr>
      <vt:lpstr>Negative Integers – Two’s (2’s) Complement</vt:lpstr>
      <vt:lpstr>Binary Fractions </vt:lpstr>
      <vt:lpstr>Integer Overflow</vt:lpstr>
      <vt:lpstr>Next Class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aboma</dc:creator>
  <cp:lastModifiedBy>aboma</cp:lastModifiedBy>
  <cp:revision>46</cp:revision>
  <dcterms:created xsi:type="dcterms:W3CDTF">2021-04-24T13:00:04Z</dcterms:created>
  <dcterms:modified xsi:type="dcterms:W3CDTF">2021-05-02T22:01:20Z</dcterms:modified>
</cp:coreProperties>
</file>