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4" r:id="rId3"/>
    <p:sldId id="258" r:id="rId4"/>
    <p:sldId id="297" r:id="rId5"/>
    <p:sldId id="259" r:id="rId6"/>
    <p:sldId id="290" r:id="rId7"/>
    <p:sldId id="303" r:id="rId8"/>
    <p:sldId id="299" r:id="rId9"/>
    <p:sldId id="275" r:id="rId10"/>
    <p:sldId id="300" r:id="rId11"/>
    <p:sldId id="298" r:id="rId12"/>
    <p:sldId id="285" r:id="rId13"/>
    <p:sldId id="301" r:id="rId14"/>
    <p:sldId id="302" r:id="rId15"/>
    <p:sldId id="295" r:id="rId16"/>
    <p:sldId id="292" r:id="rId17"/>
    <p:sldId id="294" r:id="rId18"/>
    <p:sldId id="286" r:id="rId19"/>
    <p:sldId id="260" r:id="rId20"/>
    <p:sldId id="287" r:id="rId21"/>
    <p:sldId id="288" r:id="rId22"/>
    <p:sldId id="289" r:id="rId23"/>
    <p:sldId id="306" r:id="rId24"/>
    <p:sldId id="265" r:id="rId25"/>
    <p:sldId id="304" r:id="rId26"/>
    <p:sldId id="305" r:id="rId27"/>
    <p:sldId id="269" r:id="rId28"/>
    <p:sldId id="266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370" autoAdjust="0"/>
    <p:restoredTop sz="94660"/>
  </p:normalViewPr>
  <p:slideViewPr>
    <p:cSldViewPr snapToGrid="0">
      <p:cViewPr>
        <p:scale>
          <a:sx n="70" d="100"/>
          <a:sy n="70" d="100"/>
        </p:scale>
        <p:origin x="32" y="244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26811-E8E8-482E-8513-D9827E07144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BDD37-BA3E-4D54-8A6A-3BAE9CF38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4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Marcador de Posição da Imagem do Diapositivo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lang="pt-PT" sz="20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411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C6F9CB-1D86-4FFD-9A43-A682A900B261}" type="slidenum">
              <a:rPr lang="pt-PT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772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lang="pt-PT" sz="20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B262-3C18-4FD2-868C-C6E38395088C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4C04-48EC-4BE6-BCBE-35B88BB135FC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5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D6DA-87D1-41F2-AD9C-B6675F2E1E68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2D30-F663-47C5-A24E-C9F99F6B54E1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4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3B61-488C-4B3E-A39E-64E47DC1A9D8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3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D47A-7583-4A51-9A69-9BAE66F5EE14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2C7-D0FD-4656-96E7-433598DAB2C4}" type="datetime1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4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B1E2-20B8-417F-BC12-6EC33DCDD11F}" type="datetime1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7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DF04-9484-41B1-B9FD-94D6B121A031}" type="datetime1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F101-90C3-4D0D-AA0A-1AB964A20158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FC46-9499-4136-AC2F-E99F788A6543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2A3D9-A864-47BE-ACB3-C12A54C18015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90134-1BAC-4164-9DFE-8F26A825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3312" y="1200150"/>
            <a:ext cx="9893808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The Nature and Role of Professional Societies and Software Engineering Standards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en-US" b="1" dirty="0" smtClean="0">
                <a:solidFill>
                  <a:srgbClr val="002060"/>
                </a:solidFill>
                <a:latin typeface="+mn-lt"/>
              </a:rPr>
            </a:b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6356350"/>
            <a:ext cx="9144000" cy="1655762"/>
          </a:xfrm>
        </p:spPr>
        <p:txBody>
          <a:bodyPr/>
          <a:lstStyle/>
          <a:p>
            <a:r>
              <a:rPr lang="en-US" dirty="0" smtClean="0"/>
              <a:t>By Group 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16" y="2866898"/>
            <a:ext cx="58674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+mn-lt"/>
              </a:rPr>
              <a:t>What are Standards? (Cont’d…)</a:t>
            </a:r>
            <a:endParaRPr lang="en-US" sz="36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standard has the main objective </a:t>
            </a:r>
            <a:r>
              <a:rPr lang="en-US" dirty="0"/>
              <a:t>of supplying a common structure so that the </a:t>
            </a:r>
            <a:r>
              <a:rPr lang="en-US" dirty="0">
                <a:solidFill>
                  <a:srgbClr val="FF0000"/>
                </a:solidFill>
              </a:rPr>
              <a:t>buyers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suppliers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developers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maintainers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operators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managers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technician</a:t>
            </a:r>
            <a:r>
              <a:rPr lang="en-US" dirty="0"/>
              <a:t>s involved with the software development </a:t>
            </a:r>
            <a:r>
              <a:rPr lang="en-US" dirty="0">
                <a:solidFill>
                  <a:srgbClr val="FF0000"/>
                </a:solidFill>
              </a:rPr>
              <a:t>use a common language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It aims to be </a:t>
            </a:r>
            <a:r>
              <a:rPr lang="en-US" dirty="0">
                <a:solidFill>
                  <a:srgbClr val="FF0000"/>
                </a:solidFill>
              </a:rPr>
              <a:t>'the' standard </a:t>
            </a:r>
            <a:r>
              <a:rPr lang="en-US" dirty="0"/>
              <a:t>that defines all the tasks required for developing and maintaining </a:t>
            </a:r>
            <a:r>
              <a:rPr lang="en-US" dirty="0" smtClean="0"/>
              <a:t>software and the process of software development.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6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 startAt="2"/>
            </a:pPr>
            <a:r>
              <a:rPr lang="en-US" sz="4000" b="1" u="sng" dirty="0" smtClean="0">
                <a:solidFill>
                  <a:srgbClr val="002060"/>
                </a:solidFill>
                <a:latin typeface="+mn-lt"/>
              </a:rPr>
              <a:t>How are Standards Developed?</a:t>
            </a:r>
            <a:endParaRPr lang="en-US" sz="4000" b="1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7977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Typically</a:t>
            </a:r>
            <a:r>
              <a:rPr lang="en-US" dirty="0"/>
              <a:t>, they are developed </a:t>
            </a:r>
            <a:r>
              <a:rPr lang="en-US" dirty="0">
                <a:solidFill>
                  <a:srgbClr val="FF0000"/>
                </a:solidFill>
              </a:rPr>
              <a:t>through a consensus process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approved by various national and international agencies, professional societies, or industry organizations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takes a lot of people</a:t>
            </a:r>
            <a:r>
              <a:rPr lang="en-US" dirty="0"/>
              <a:t> working together to develop a standard. </a:t>
            </a:r>
            <a:endParaRPr lang="en-US" dirty="0" smtClean="0"/>
          </a:p>
          <a:p>
            <a:r>
              <a:rPr lang="en-US" dirty="0"/>
              <a:t>The following are a few examples of how standards organizations develop their </a:t>
            </a:r>
            <a:r>
              <a:rPr lang="en-US" dirty="0" smtClean="0"/>
              <a:t>standards</a:t>
            </a:r>
            <a:r>
              <a:rPr lang="en-US" dirty="0"/>
              <a:t>:</a:t>
            </a:r>
            <a:r>
              <a:rPr lang="en-US" dirty="0" smtClean="0"/>
              <a:t>                                                                              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116" y="1415161"/>
            <a:ext cx="86106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4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ISO</a:t>
            </a:r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(International Standardization Organization)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Nominated </a:t>
            </a:r>
            <a:r>
              <a:rPr lang="en-US" dirty="0">
                <a:solidFill>
                  <a:srgbClr val="FF0000"/>
                </a:solidFill>
              </a:rPr>
              <a:t>experts </a:t>
            </a:r>
            <a:r>
              <a:rPr lang="en-US" dirty="0"/>
              <a:t>form a technical committee that is responsible for a specific subject area begin the process with the development of a draft that meets a specific market need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voting process </a:t>
            </a:r>
            <a:r>
              <a:rPr lang="en-US" dirty="0"/>
              <a:t>is the </a:t>
            </a:r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en-US" dirty="0"/>
              <a:t> to consensus. If that’s achieved then the draft is on its way to becoming an ISO standard. 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agreement isn’t reached </a:t>
            </a:r>
            <a:r>
              <a:rPr lang="en-US" dirty="0"/>
              <a:t>then the draft will be modified further, and </a:t>
            </a:r>
            <a:r>
              <a:rPr lang="en-US" dirty="0">
                <a:solidFill>
                  <a:srgbClr val="FF0000"/>
                </a:solidFill>
              </a:rPr>
              <a:t>voted on again</a:t>
            </a:r>
            <a:r>
              <a:rPr lang="en-US" dirty="0"/>
              <a:t>. </a:t>
            </a:r>
          </a:p>
          <a:p>
            <a:r>
              <a:rPr lang="en-US" dirty="0"/>
              <a:t>From first proposal to </a:t>
            </a:r>
            <a:r>
              <a:rPr lang="en-US" dirty="0">
                <a:solidFill>
                  <a:srgbClr val="FF0000"/>
                </a:solidFill>
              </a:rPr>
              <a:t>final publication</a:t>
            </a:r>
            <a:r>
              <a:rPr lang="en-US" dirty="0"/>
              <a:t>, developing a standard usually takes </a:t>
            </a:r>
            <a:r>
              <a:rPr lang="en-US" dirty="0">
                <a:solidFill>
                  <a:srgbClr val="FF0000"/>
                </a:solidFill>
              </a:rPr>
              <a:t>about 3 years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812" y="143351"/>
            <a:ext cx="4652772" cy="161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ASTM</a:t>
            </a:r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(American Society for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T</a:t>
            </a:r>
            <a:r>
              <a:rPr lang="en-US" sz="2000" b="1" dirty="0" smtClean="0">
                <a:solidFill>
                  <a:srgbClr val="002060"/>
                </a:solidFill>
                <a:latin typeface="+mn-lt"/>
              </a:rPr>
              <a:t>esting and Materials)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full consensus standard </a:t>
            </a:r>
            <a:r>
              <a:rPr lang="en-US" dirty="0"/>
              <a:t>is developed by a cross-section of stakeholders with an interest in its use.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there is a need for new standards, requests can come from trade associations, government agencies, and professional societies that do not create their own standards; or manufacturers, consumer groups, and even individuals. The request is presented to an ASTM technical committee and the process of standards development begins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455" y="4499483"/>
            <a:ext cx="2023507" cy="22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3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76" y="410368"/>
            <a:ext cx="10515600" cy="1325563"/>
          </a:xfrm>
        </p:spPr>
        <p:txBody>
          <a:bodyPr/>
          <a:lstStyle/>
          <a:p>
            <a:r>
              <a:rPr lang="en-US" sz="4000" b="1" u="sng" dirty="0" smtClean="0">
                <a:solidFill>
                  <a:srgbClr val="002060"/>
                </a:solidFill>
                <a:latin typeface="+mn-lt"/>
              </a:rPr>
              <a:t>Key principles in Standard Development</a:t>
            </a:r>
            <a:endParaRPr lang="en-US" sz="4000" b="1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Respond to a </a:t>
            </a:r>
            <a:r>
              <a:rPr lang="en-US" dirty="0"/>
              <a:t>N</a:t>
            </a:r>
            <a:r>
              <a:rPr lang="en-US" dirty="0" smtClean="0"/>
              <a:t>eed in the Market</a:t>
            </a:r>
          </a:p>
          <a:p>
            <a:r>
              <a:rPr lang="en-US" dirty="0" smtClean="0"/>
              <a:t>Based on Global Expert Opinion</a:t>
            </a:r>
          </a:p>
          <a:p>
            <a:r>
              <a:rPr lang="en-US" dirty="0" smtClean="0"/>
              <a:t>Developed Through a Multi-Stakeholder Process</a:t>
            </a:r>
          </a:p>
          <a:p>
            <a:r>
              <a:rPr lang="en-US" dirty="0" smtClean="0"/>
              <a:t>Based on Consensus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908" y="363537"/>
            <a:ext cx="2411567" cy="628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66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 startAt="3"/>
            </a:pPr>
            <a:r>
              <a:rPr lang="en-US" sz="4000" b="1" u="sng" dirty="0">
                <a:solidFill>
                  <a:srgbClr val="002060"/>
                </a:solidFill>
                <a:latin typeface="+mn-lt"/>
              </a:rPr>
              <a:t>How </a:t>
            </a:r>
            <a:r>
              <a:rPr lang="en-US" sz="4000" b="1" u="sng" dirty="0" smtClean="0">
                <a:solidFill>
                  <a:srgbClr val="002060"/>
                </a:solidFill>
                <a:latin typeface="+mn-lt"/>
              </a:rPr>
              <a:t>Long </a:t>
            </a:r>
            <a:r>
              <a:rPr lang="en-US" sz="4000" b="1" u="sng" dirty="0">
                <a:solidFill>
                  <a:srgbClr val="002060"/>
                </a:solidFill>
                <a:latin typeface="+mn-lt"/>
              </a:rPr>
              <a:t>are </a:t>
            </a:r>
            <a:r>
              <a:rPr lang="en-US" sz="4000" b="1" u="sng" dirty="0" smtClean="0">
                <a:solidFill>
                  <a:srgbClr val="002060"/>
                </a:solidFill>
                <a:latin typeface="+mn-lt"/>
              </a:rPr>
              <a:t>Standards Active</a:t>
            </a:r>
            <a:r>
              <a:rPr lang="en-US" sz="4000" b="1" u="sng" dirty="0">
                <a:latin typeface="+mn-lt"/>
              </a:rPr>
              <a:t>?</a:t>
            </a:r>
            <a:endParaRPr lang="en-US" sz="4000" u="sng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 frame in which a standard remains active </a:t>
            </a:r>
            <a:r>
              <a:rPr lang="en-US" dirty="0">
                <a:solidFill>
                  <a:srgbClr val="FF0000"/>
                </a:solidFill>
              </a:rPr>
              <a:t>varies based on </a:t>
            </a:r>
            <a:r>
              <a:rPr lang="en-US" dirty="0"/>
              <a:t>the standards organization's </a:t>
            </a:r>
            <a:r>
              <a:rPr lang="en-US" dirty="0">
                <a:solidFill>
                  <a:srgbClr val="FF0000"/>
                </a:solidFill>
              </a:rPr>
              <a:t>review and revision processes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UcPeriod" startAt="4"/>
            </a:pPr>
            <a:r>
              <a:rPr lang="en-US" sz="4000" b="1" u="sng" dirty="0" smtClean="0">
                <a:solidFill>
                  <a:srgbClr val="002060"/>
                </a:solidFill>
                <a:latin typeface="+mn-lt"/>
              </a:rPr>
              <a:t>Who uses Standards?</a:t>
            </a:r>
            <a:endParaRPr lang="en-US" sz="4000" b="1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businesses </a:t>
            </a:r>
          </a:p>
          <a:p>
            <a:r>
              <a:rPr lang="en-US" dirty="0"/>
              <a:t>N</a:t>
            </a:r>
            <a:r>
              <a:rPr lang="en-US" dirty="0" smtClean="0"/>
              <a:t>ational </a:t>
            </a:r>
            <a:r>
              <a:rPr lang="en-US" dirty="0"/>
              <a:t>and </a:t>
            </a:r>
            <a:r>
              <a:rPr lang="en-US" dirty="0" smtClean="0"/>
              <a:t>International businesses</a:t>
            </a:r>
          </a:p>
          <a:p>
            <a:r>
              <a:rPr lang="en-US" dirty="0" smtClean="0"/>
              <a:t>Governments</a:t>
            </a:r>
          </a:p>
          <a:p>
            <a:r>
              <a:rPr lang="en-US" dirty="0"/>
              <a:t>E</a:t>
            </a:r>
            <a:r>
              <a:rPr lang="en-US" dirty="0" smtClean="0"/>
              <a:t>ngineers </a:t>
            </a:r>
          </a:p>
          <a:p>
            <a:r>
              <a:rPr lang="en-US" dirty="0" smtClean="0"/>
              <a:t>Scientists</a:t>
            </a:r>
          </a:p>
          <a:p>
            <a:r>
              <a:rPr lang="en-US" dirty="0" smtClean="0"/>
              <a:t>Architects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esigners</a:t>
            </a:r>
            <a:r>
              <a:rPr lang="en-US" dirty="0"/>
              <a:t>, </a:t>
            </a:r>
            <a:r>
              <a:rPr lang="en-US" dirty="0"/>
              <a:t>S</a:t>
            </a:r>
            <a:r>
              <a:rPr lang="en-US" dirty="0" smtClean="0"/>
              <a:t>tudents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UcPeriod" startAt="5"/>
            </a:pPr>
            <a:r>
              <a:rPr lang="en-US" sz="4000" b="1" u="sng" dirty="0">
                <a:solidFill>
                  <a:srgbClr val="002060"/>
                </a:solidFill>
                <a:latin typeface="+mn-lt"/>
              </a:rPr>
              <a:t>Why are </a:t>
            </a:r>
            <a:r>
              <a:rPr lang="en-US" sz="4000" b="1" u="sng" dirty="0" smtClean="0">
                <a:solidFill>
                  <a:srgbClr val="002060"/>
                </a:solidFill>
                <a:latin typeface="+mn-lt"/>
              </a:rPr>
              <a:t>Standards </a:t>
            </a:r>
            <a:r>
              <a:rPr lang="en-US" sz="4000" b="1" u="sng" dirty="0">
                <a:solidFill>
                  <a:srgbClr val="002060"/>
                </a:solidFill>
                <a:latin typeface="+mn-lt"/>
              </a:rPr>
              <a:t>I</a:t>
            </a:r>
            <a:r>
              <a:rPr lang="en-US" sz="4000" b="1" u="sng" dirty="0" smtClean="0">
                <a:solidFill>
                  <a:srgbClr val="002060"/>
                </a:solidFill>
                <a:latin typeface="+mn-lt"/>
              </a:rPr>
              <a:t>mportant</a:t>
            </a:r>
            <a:r>
              <a:rPr lang="en-US" sz="4000" b="1" u="sng" dirty="0">
                <a:solidFill>
                  <a:srgbClr val="002060"/>
                </a:solidFill>
                <a:latin typeface="+mn-lt"/>
              </a:rPr>
              <a:t>?</a:t>
            </a:r>
            <a:endParaRPr lang="en-US" sz="4000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/>
              <a:t>Enhance health, safety and quality of life                                           </a:t>
            </a:r>
          </a:p>
          <a:p>
            <a:r>
              <a:rPr lang="en-US" dirty="0"/>
              <a:t>Improve performance</a:t>
            </a:r>
          </a:p>
          <a:p>
            <a:r>
              <a:rPr lang="en-US" dirty="0"/>
              <a:t>Reduce risk</a:t>
            </a:r>
          </a:p>
          <a:p>
            <a:r>
              <a:rPr lang="en-US" dirty="0"/>
              <a:t>Become more sustainable</a:t>
            </a:r>
          </a:p>
          <a:p>
            <a:r>
              <a:rPr lang="en-US" dirty="0"/>
              <a:t>Facilitate global trade and market access</a:t>
            </a:r>
          </a:p>
          <a:p>
            <a:r>
              <a:rPr lang="en-US" dirty="0"/>
              <a:t>Help produce efficient and effective products</a:t>
            </a:r>
          </a:p>
          <a:p>
            <a:r>
              <a:rPr lang="en-US" dirty="0"/>
              <a:t>Reduce costs, improve supplier relations</a:t>
            </a:r>
          </a:p>
          <a:p>
            <a:r>
              <a:rPr lang="en-US" dirty="0"/>
              <a:t>Guide business communications and marketing</a:t>
            </a:r>
          </a:p>
          <a:p>
            <a:r>
              <a:rPr lang="en-US" dirty="0"/>
              <a:t>Advance innovation and new technologies</a:t>
            </a:r>
          </a:p>
          <a:p>
            <a:r>
              <a:rPr lang="en-US" dirty="0"/>
              <a:t>Support regulatory goals and compliance</a:t>
            </a:r>
          </a:p>
          <a:p>
            <a:r>
              <a:rPr lang="en-US" dirty="0"/>
              <a:t>Transfer technology to the marketplace</a:t>
            </a:r>
          </a:p>
          <a:p>
            <a:r>
              <a:rPr lang="en-US" dirty="0"/>
              <a:t>Make modern conveniences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7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UcPeriod" startAt="6"/>
            </a:pPr>
            <a:r>
              <a:rPr lang="en-US" sz="3600" b="1" u="sng" dirty="0">
                <a:solidFill>
                  <a:srgbClr val="002060"/>
                </a:solidFill>
                <a:latin typeface="+mn-lt"/>
              </a:rPr>
              <a:t>What are some of the risks of not identifying and not complying with relevant current standards?</a:t>
            </a:r>
            <a:endParaRPr lang="en-US" sz="3600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Inability to sell completed product</a:t>
            </a:r>
          </a:p>
          <a:p>
            <a:r>
              <a:rPr lang="en-US" dirty="0"/>
              <a:t>Damage relationship with suppliers</a:t>
            </a:r>
          </a:p>
          <a:p>
            <a:r>
              <a:rPr lang="en-US" dirty="0"/>
              <a:t>Interoperability issues</a:t>
            </a:r>
          </a:p>
          <a:p>
            <a:r>
              <a:rPr lang="en-US" dirty="0"/>
              <a:t>Product not approved by regulators</a:t>
            </a:r>
          </a:p>
          <a:p>
            <a:r>
              <a:rPr lang="en-US" dirty="0"/>
              <a:t>Possible governmental sanctions, fine, and/or reprimands</a:t>
            </a:r>
          </a:p>
          <a:p>
            <a:r>
              <a:rPr lang="en-US" dirty="0"/>
              <a:t>Possible civil lawsuits</a:t>
            </a:r>
          </a:p>
          <a:p>
            <a:r>
              <a:rPr lang="en-US" dirty="0"/>
              <a:t>Possible criminal lawsuits</a:t>
            </a:r>
          </a:p>
          <a:p>
            <a:r>
              <a:rPr lang="en-US" dirty="0"/>
              <a:t>Loss of revenue</a:t>
            </a:r>
          </a:p>
          <a:p>
            <a:r>
              <a:rPr lang="en-US" dirty="0"/>
              <a:t>Accidents</a:t>
            </a:r>
          </a:p>
          <a:p>
            <a:r>
              <a:rPr lang="en-US" dirty="0"/>
              <a:t>Illness</a:t>
            </a:r>
          </a:p>
          <a:p>
            <a:r>
              <a:rPr lang="en-US" dirty="0"/>
              <a:t>Property damage</a:t>
            </a:r>
          </a:p>
          <a:p>
            <a:r>
              <a:rPr lang="en-US" dirty="0"/>
              <a:t>Loss of professional license</a:t>
            </a:r>
          </a:p>
          <a:p>
            <a:r>
              <a:rPr lang="en-US" dirty="0"/>
              <a:t>Loss of or inability to obtain insurance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UcPeriod" startAt="7"/>
            </a:pPr>
            <a:r>
              <a:rPr lang="en-US" sz="4000" b="1" u="sng" dirty="0">
                <a:solidFill>
                  <a:srgbClr val="002060"/>
                </a:solidFill>
                <a:latin typeface="+mn-lt"/>
              </a:rPr>
              <a:t>What types of standards exist?</a:t>
            </a:r>
            <a:endParaRPr lang="en-US" sz="4000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a few examples of how different standards granting organizations publish different types of standards. 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ANSI</a:t>
            </a:r>
            <a:r>
              <a:rPr lang="en-US" i="1" dirty="0"/>
              <a:t>: basic, design, management systems, process, product, test methods, and others</a:t>
            </a:r>
            <a:endParaRPr lang="en-US" dirty="0"/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ASTM</a:t>
            </a:r>
            <a:r>
              <a:rPr lang="en-US" i="1" dirty="0"/>
              <a:t>: specification, test method, terminology, practice, guide</a:t>
            </a:r>
            <a:endParaRPr lang="en-US" dirty="0"/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ISO</a:t>
            </a:r>
            <a:r>
              <a:rPr lang="en-US" i="1" dirty="0"/>
              <a:t>: product, test methods, codes of practice, guideline, management systems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2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14129" y="165100"/>
            <a:ext cx="10515600" cy="1325563"/>
          </a:xfrm>
        </p:spPr>
        <p:txBody>
          <a:bodyPr/>
          <a:lstStyle/>
          <a:p>
            <a:pPr algn="ctr"/>
            <a:r>
              <a:rPr lang="en-US" sz="3600" dirty="0" smtClean="0">
                <a:latin typeface="+mn-lt"/>
              </a:rPr>
              <a:t>Contents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984" y="132556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Software Engineering Nature</a:t>
            </a:r>
          </a:p>
          <a:p>
            <a:r>
              <a:rPr lang="en-US" dirty="0">
                <a:solidFill>
                  <a:srgbClr val="002060"/>
                </a:solidFill>
              </a:rPr>
              <a:t>Software Engineering Roles</a:t>
            </a:r>
          </a:p>
          <a:p>
            <a:r>
              <a:rPr lang="en-US" dirty="0">
                <a:solidFill>
                  <a:srgbClr val="002060"/>
                </a:solidFill>
              </a:rPr>
              <a:t>Software Engineering Standards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What are standards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 How are standards developed?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How long are standards active?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Who uses standards?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How are standards named?</a:t>
            </a:r>
          </a:p>
          <a:p>
            <a:r>
              <a:rPr lang="en-US" dirty="0">
                <a:solidFill>
                  <a:srgbClr val="002060"/>
                </a:solidFill>
              </a:rPr>
              <a:t>Groups Dynamics and Psychology</a:t>
            </a: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Communication Skills</a:t>
            </a:r>
          </a:p>
          <a:p>
            <a:r>
              <a:rPr lang="en-US" dirty="0" smtClean="0">
                <a:solidFill>
                  <a:srgbClr val="002060"/>
                </a:solidFill>
                <a:latin typeface="+mj-lt"/>
              </a:rPr>
              <a:t>References</a:t>
            </a:r>
            <a:endParaRPr lang="en-US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UcPeriod" startAt="8"/>
            </a:pPr>
            <a:r>
              <a:rPr lang="en-US" sz="4000" b="1" u="sng" dirty="0">
                <a:solidFill>
                  <a:srgbClr val="002060"/>
                </a:solidFill>
                <a:latin typeface="+mn-lt"/>
              </a:rPr>
              <a:t>How are standards named?</a:t>
            </a:r>
            <a:endParaRPr lang="en-US" sz="4000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Standards</a:t>
            </a:r>
            <a:r>
              <a:rPr lang="en-US" dirty="0"/>
              <a:t> are named using the acronym of the standard granting organization, the number of the standard, and the year the standard was issued.</a:t>
            </a:r>
          </a:p>
          <a:p>
            <a:pPr lvl="1"/>
            <a:r>
              <a:rPr lang="en-US" i="1" dirty="0"/>
              <a:t>ASCE/SEI 7-16</a:t>
            </a:r>
            <a:endParaRPr lang="en-US" dirty="0"/>
          </a:p>
          <a:p>
            <a:pPr lvl="1"/>
            <a:r>
              <a:rPr lang="en-US" i="1" dirty="0"/>
              <a:t>ASTM F963-17</a:t>
            </a:r>
            <a:endParaRPr lang="en-US" dirty="0"/>
          </a:p>
          <a:p>
            <a:pPr lvl="1"/>
            <a:r>
              <a:rPr lang="en-US" i="1" dirty="0"/>
              <a:t>ISO 13485:2016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Software Engineering </a:t>
            </a:r>
            <a:r>
              <a:rPr lang="en-US" dirty="0" smtClean="0">
                <a:solidFill>
                  <a:srgbClr val="002060"/>
                </a:solidFill>
              </a:rPr>
              <a:t>Standards (cont’d…)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60704" y="5702681"/>
            <a:ext cx="10515600" cy="4351338"/>
          </a:xfrm>
        </p:spPr>
        <p:txBody>
          <a:bodyPr/>
          <a:lstStyle/>
          <a:p>
            <a:r>
              <a:rPr lang="en-US" dirty="0" smtClean="0"/>
              <a:t>Over 230 active, draft and archived standards are published and are </a:t>
            </a:r>
            <a:r>
              <a:rPr lang="en-US" dirty="0"/>
              <a:t>used throughout the industry </a:t>
            </a:r>
            <a:r>
              <a:rPr lang="en-US" dirty="0" smtClean="0"/>
              <a:t>today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1263650"/>
            <a:ext cx="63627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Group Dynamics and Psychology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568439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Group </a:t>
            </a:r>
            <a:r>
              <a:rPr lang="en-US" dirty="0">
                <a:solidFill>
                  <a:srgbClr val="FF0000"/>
                </a:solidFill>
              </a:rPr>
              <a:t>dynamics psychology </a:t>
            </a:r>
            <a:r>
              <a:rPr lang="en-US" dirty="0"/>
              <a:t>is the understanding of </a:t>
            </a:r>
            <a:r>
              <a:rPr lang="en-US" dirty="0">
                <a:solidFill>
                  <a:srgbClr val="FF0000"/>
                </a:solidFill>
              </a:rPr>
              <a:t>patterns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roles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behaviors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structure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communication within groups.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42" y="1349820"/>
            <a:ext cx="6237541" cy="415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Dynamics and Psychology (Cont’d..)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software engineer must be able to interact cooperatively and constructively with others </a:t>
            </a:r>
            <a:r>
              <a:rPr lang="en-US" dirty="0"/>
              <a:t>to first determine and then meet both needs and expectations. </a:t>
            </a:r>
          </a:p>
          <a:p>
            <a:r>
              <a:rPr lang="en-US" dirty="0">
                <a:solidFill>
                  <a:srgbClr val="FF0000"/>
                </a:solidFill>
              </a:rPr>
              <a:t>Knowledge of group dynamics and psychology is an asset</a:t>
            </a:r>
            <a:r>
              <a:rPr lang="en-US" dirty="0"/>
              <a:t> when interacting with customers, coworkers, suppliers, and subordinates to solve software engineering problems.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66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Dynamics and Psychology </a:t>
            </a:r>
            <a:r>
              <a:rPr lang="en-US" dirty="0" smtClean="0"/>
              <a:t>(Cont’d..)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These assets can </a:t>
            </a:r>
            <a:r>
              <a:rPr lang="en-US" dirty="0" smtClean="0">
                <a:solidFill>
                  <a:srgbClr val="FF0000"/>
                </a:solidFill>
              </a:rPr>
              <a:t>have a say </a:t>
            </a:r>
            <a:r>
              <a:rPr lang="en-US" dirty="0" smtClean="0"/>
              <a:t>in: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Dynamics of Working in </a:t>
            </a:r>
            <a:r>
              <a:rPr lang="en-US" dirty="0" smtClean="0">
                <a:solidFill>
                  <a:srgbClr val="FF0000"/>
                </a:solidFill>
              </a:rPr>
              <a:t>Teams/Group: 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aking </a:t>
            </a:r>
            <a:r>
              <a:rPr lang="en-US" dirty="0"/>
              <a:t>use of group thinking, admitting ignorance, and acknowledging </a:t>
            </a:r>
            <a:r>
              <a:rPr lang="en-US" dirty="0" smtClean="0"/>
              <a:t>mistakes. Sharing </a:t>
            </a:r>
            <a:r>
              <a:rPr lang="en-US" dirty="0"/>
              <a:t>responsibility, rewards, and workload </a:t>
            </a:r>
            <a:r>
              <a:rPr lang="en-US" dirty="0" smtClean="0"/>
              <a:t>fairly, taking care </a:t>
            </a:r>
            <a:r>
              <a:rPr lang="en-US" dirty="0"/>
              <a:t>to communicate clearly, directly to each other and in documents, as well as in source </a:t>
            </a:r>
            <a:r>
              <a:rPr lang="en-US" dirty="0" smtClean="0"/>
              <a:t>code.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general, members of cohesive teams demonstrate respect for each other and their leader. 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Individual </a:t>
            </a:r>
            <a:r>
              <a:rPr lang="en-US" dirty="0" smtClean="0">
                <a:solidFill>
                  <a:srgbClr val="FF0000"/>
                </a:solidFill>
              </a:rPr>
              <a:t>Cognition</a:t>
            </a:r>
          </a:p>
          <a:p>
            <a:pPr lvl="2"/>
            <a:r>
              <a:rPr lang="en-US" dirty="0"/>
              <a:t>The ability to solve problems effectively and efficiently is what every engineer strives for. </a:t>
            </a:r>
            <a:endParaRPr lang="en-US" dirty="0" smtClean="0"/>
          </a:p>
          <a:p>
            <a:pPr lvl="2"/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there are limits in individual cognition </a:t>
            </a:r>
            <a:r>
              <a:rPr lang="en-US" dirty="0"/>
              <a:t>affect problem </a:t>
            </a:r>
            <a:r>
              <a:rPr lang="en-US" dirty="0" smtClean="0"/>
              <a:t>solving that require group work.</a:t>
            </a:r>
          </a:p>
        </p:txBody>
      </p:sp>
    </p:spTree>
    <p:extLst>
      <p:ext uri="{BB962C8B-B14F-4D97-AF65-F5344CB8AC3E}">
        <p14:creationId xmlns:p14="http://schemas.microsoft.com/office/powerpoint/2010/main" val="28148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Dynamics and Psychology (Cont’d..)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Dealing with problem complexity</a:t>
            </a:r>
          </a:p>
          <a:p>
            <a:pPr lvl="2"/>
            <a:r>
              <a:rPr lang="en-US" dirty="0" smtClean="0"/>
              <a:t>Many software </a:t>
            </a:r>
            <a:r>
              <a:rPr lang="en-US" dirty="0"/>
              <a:t>engineering problems are too complex and difficult to address as a whole or to be tackled by individual software engineers. </a:t>
            </a:r>
            <a:endParaRPr lang="en-US" dirty="0" smtClean="0"/>
          </a:p>
          <a:p>
            <a:pPr lvl="2"/>
            <a:r>
              <a:rPr lang="en-US" dirty="0" smtClean="0"/>
              <a:t>When </a:t>
            </a:r>
            <a:r>
              <a:rPr lang="en-US" dirty="0"/>
              <a:t>such circumstances arise, the usual means to adopt is teamwork and problem decomposition.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Interacting </a:t>
            </a:r>
            <a:r>
              <a:rPr lang="en-US" dirty="0">
                <a:solidFill>
                  <a:srgbClr val="FF0000"/>
                </a:solidFill>
              </a:rPr>
              <a:t>with </a:t>
            </a:r>
            <a:r>
              <a:rPr lang="en-US" dirty="0" smtClean="0">
                <a:solidFill>
                  <a:srgbClr val="FF0000"/>
                </a:solidFill>
              </a:rPr>
              <a:t>stakeholders</a:t>
            </a:r>
          </a:p>
          <a:p>
            <a:pPr lvl="2"/>
            <a:r>
              <a:rPr lang="en-US" dirty="0"/>
              <a:t>Success of a software engineering endeavor depends upon positive interactions with stakeholders. </a:t>
            </a:r>
            <a:endParaRPr lang="en-US" dirty="0" smtClean="0"/>
          </a:p>
          <a:p>
            <a:pPr lvl="2"/>
            <a:r>
              <a:rPr lang="en-US" dirty="0" smtClean="0"/>
              <a:t>They </a:t>
            </a:r>
            <a:r>
              <a:rPr lang="en-US" dirty="0"/>
              <a:t>should provide support, information, and feedback at all stages of the software life cycle process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52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Dynamics and Psychology (Cont’d..)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Dealing with uncertainty and ambiguity</a:t>
            </a:r>
          </a:p>
          <a:p>
            <a:pPr lvl="2"/>
            <a:r>
              <a:rPr lang="en-US" dirty="0"/>
              <a:t>In this case, investigation through recourse to formal sources such as textbooks and professional journals, interviews with stakeholders, or consultation with teammates and </a:t>
            </a:r>
            <a:r>
              <a:rPr lang="en-US" dirty="0">
                <a:solidFill>
                  <a:srgbClr val="FF0000"/>
                </a:solidFill>
              </a:rPr>
              <a:t>peers can overcome it.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Dealing with Multicultural environments</a:t>
            </a:r>
          </a:p>
          <a:p>
            <a:pPr lvl="2"/>
            <a:r>
              <a:rPr lang="en-US" dirty="0"/>
              <a:t>For a software project to be a success, team members must achieve a level of tolerance and acknowledgment.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04" y="3865614"/>
            <a:ext cx="4662631" cy="285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87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  <a:latin typeface="+mn-lt"/>
              </a:rPr>
              <a:t>Communication Skills</a:t>
            </a:r>
            <a:endParaRPr lang="en-US" sz="40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/>
              <a:t>It is </a:t>
            </a:r>
            <a:r>
              <a:rPr lang="en-US" dirty="0">
                <a:solidFill>
                  <a:srgbClr val="FF0000"/>
                </a:solidFill>
              </a:rPr>
              <a:t>vital that a software engineer communicate well</a:t>
            </a:r>
            <a:r>
              <a:rPr lang="en-US" dirty="0"/>
              <a:t>, both </a:t>
            </a:r>
            <a:r>
              <a:rPr lang="en-US" dirty="0">
                <a:solidFill>
                  <a:srgbClr val="FF0000"/>
                </a:solidFill>
              </a:rPr>
              <a:t>orally</a:t>
            </a:r>
            <a:r>
              <a:rPr lang="en-US" dirty="0"/>
              <a:t> and in </a:t>
            </a:r>
            <a:r>
              <a:rPr lang="en-US" dirty="0" smtClean="0">
                <a:solidFill>
                  <a:srgbClr val="FF0000"/>
                </a:solidFill>
              </a:rPr>
              <a:t>reading and writing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Successful attainment of software requirements and deadlines depends on developing clear understanding between the software engineer and customers, supervisors, coworkers, and suppliers.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 </a:t>
            </a:r>
            <a:r>
              <a:rPr lang="en-US" dirty="0">
                <a:solidFill>
                  <a:srgbClr val="FF0000"/>
                </a:solidFill>
              </a:rPr>
              <a:t>follows that the software engineer’s own career success is affected </a:t>
            </a:r>
            <a:r>
              <a:rPr lang="en-US" dirty="0"/>
              <a:t>by the ability to consistently provide oral and written communication effectively and on </a:t>
            </a:r>
            <a:r>
              <a:rPr lang="en-US" dirty="0" smtClean="0"/>
              <a:t>time.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50" y="214693"/>
            <a:ext cx="4074610" cy="229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</a:t>
            </a:r>
            <a:r>
              <a:rPr lang="en-US" dirty="0" smtClean="0"/>
              <a:t>Skills (Cont’d…)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42161"/>
            <a:ext cx="10515600" cy="4351338"/>
          </a:xfrm>
        </p:spPr>
        <p:txBody>
          <a:bodyPr/>
          <a:lstStyle/>
          <a:p>
            <a:r>
              <a:rPr lang="en-US" dirty="0" smtClean="0"/>
              <a:t>It includes: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Reading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Understanding</a:t>
            </a:r>
            <a:r>
              <a:rPr lang="en-US" dirty="0">
                <a:solidFill>
                  <a:srgbClr val="FF0000"/>
                </a:solidFill>
              </a:rPr>
              <a:t>, and </a:t>
            </a:r>
            <a:r>
              <a:rPr lang="en-US" dirty="0" smtClean="0">
                <a:solidFill>
                  <a:srgbClr val="FF0000"/>
                </a:solidFill>
              </a:rPr>
              <a:t>Summarizing</a:t>
            </a:r>
          </a:p>
          <a:p>
            <a:pPr lvl="2"/>
            <a:r>
              <a:rPr lang="en-US" dirty="0" smtClean="0"/>
              <a:t>Technical materials, gathered information, source code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Writing</a:t>
            </a:r>
          </a:p>
          <a:p>
            <a:pPr lvl="2"/>
            <a:r>
              <a:rPr lang="en-US" dirty="0" smtClean="0"/>
              <a:t>Source </a:t>
            </a:r>
            <a:r>
              <a:rPr lang="en-US" dirty="0"/>
              <a:t>code, software project plans, software requirement </a:t>
            </a:r>
            <a:r>
              <a:rPr lang="en-US" dirty="0" smtClean="0"/>
              <a:t>documents, diagrams and charts, </a:t>
            </a:r>
            <a:r>
              <a:rPr lang="en-US" dirty="0"/>
              <a:t>software design </a:t>
            </a:r>
            <a:r>
              <a:rPr lang="en-US" dirty="0" smtClean="0"/>
              <a:t>documents and so forth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Team and Group Communication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Presentation Skills</a:t>
            </a:r>
          </a:p>
          <a:p>
            <a:pPr lvl="2"/>
            <a:r>
              <a:rPr lang="en-US" dirty="0"/>
              <a:t>During and after software design, software construction, and software </a:t>
            </a:r>
            <a:r>
              <a:rPr lang="en-US" dirty="0" smtClean="0"/>
              <a:t>maintenance </a:t>
            </a:r>
          </a:p>
          <a:p>
            <a:pPr lvl="2"/>
            <a:r>
              <a:rPr lang="en-US" dirty="0" smtClean="0"/>
              <a:t>Influencing </a:t>
            </a:r>
            <a:r>
              <a:rPr lang="en-US" dirty="0"/>
              <a:t>product acceptance, management, customer support </a:t>
            </a:r>
            <a:r>
              <a:rPr lang="en-US" dirty="0" smtClean="0"/>
              <a:t>and </a:t>
            </a:r>
            <a:r>
              <a:rPr lang="en-US" dirty="0"/>
              <a:t>the ability of stakeholders to </a:t>
            </a:r>
            <a:r>
              <a:rPr lang="en-US" dirty="0" smtClean="0"/>
              <a:t>assist </a:t>
            </a:r>
            <a:r>
              <a:rPr lang="en-US" dirty="0"/>
              <a:t>in the product effort.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778" y="5175504"/>
            <a:ext cx="2386860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Reference Materials</a:t>
            </a:r>
            <a:endParaRPr lang="en-US" b="1" dirty="0">
              <a:latin typeface="+mn-lt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mks075, "software engineering | software characteristics," 18 August 2021. [Online]. Available: https://www.geeksforgeeks.org/software-engineering-software-characteristics/. [Accessed 7 April 2022</a:t>
            </a:r>
            <a:r>
              <a:rPr lang="en-US" sz="2000" dirty="0" smtClean="0"/>
              <a:t>].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16" y="2936844"/>
            <a:ext cx="2603407" cy="34011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55" y="2958294"/>
            <a:ext cx="2717845" cy="34022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973" y="2934001"/>
            <a:ext cx="2101215" cy="340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0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900" b="1" dirty="0" smtClean="0">
                <a:solidFill>
                  <a:srgbClr val="002060"/>
                </a:solidFill>
                <a:latin typeface="+mn-lt"/>
              </a:rPr>
              <a:t>Software </a:t>
            </a:r>
            <a:r>
              <a:rPr lang="en-US" sz="4900" b="1" dirty="0">
                <a:solidFill>
                  <a:srgbClr val="002060"/>
                </a:solidFill>
                <a:latin typeface="+mn-lt"/>
              </a:rPr>
              <a:t>Engineering Nature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412081"/>
            <a:ext cx="10515600" cy="4351338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Software </a:t>
            </a:r>
            <a:r>
              <a:rPr lang="en-US" dirty="0" smtClean="0"/>
              <a:t>engineering </a:t>
            </a:r>
            <a:r>
              <a:rPr lang="en-US" dirty="0"/>
              <a:t>is a science that deals with the </a:t>
            </a:r>
            <a:r>
              <a:rPr lang="en-US" dirty="0">
                <a:solidFill>
                  <a:srgbClr val="FF0000"/>
                </a:solidFill>
              </a:rPr>
              <a:t>design, implementation, and maintenance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complex computer programs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/>
            <a:r>
              <a:rPr lang="en-US" dirty="0"/>
              <a:t>It is </a:t>
            </a:r>
            <a:r>
              <a:rPr lang="en-US" dirty="0">
                <a:solidFill>
                  <a:srgbClr val="FF0000"/>
                </a:solidFill>
              </a:rPr>
              <a:t>the process</a:t>
            </a:r>
            <a:r>
              <a:rPr lang="en-US" dirty="0"/>
              <a:t> of application of technological knowledge in order to </a:t>
            </a:r>
            <a:r>
              <a:rPr lang="en-US" dirty="0">
                <a:solidFill>
                  <a:srgbClr val="FF0000"/>
                </a:solidFill>
              </a:rPr>
              <a:t>design, implement, and document a given software.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3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72" y="3312001"/>
            <a:ext cx="6061285" cy="34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dirty="0">
                <a:solidFill>
                  <a:srgbClr val="002060"/>
                </a:solidFill>
              </a:rPr>
              <a:t>Software Engineering </a:t>
            </a:r>
            <a:r>
              <a:rPr lang="en-US" dirty="0" smtClean="0">
                <a:solidFill>
                  <a:srgbClr val="002060"/>
                </a:solidFill>
              </a:rPr>
              <a:t>Nature (Cont’d…)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major 6 qualities </a:t>
            </a:r>
            <a:r>
              <a:rPr lang="en-US" dirty="0" smtClean="0"/>
              <a:t>of a Software:</a:t>
            </a:r>
          </a:p>
          <a:p>
            <a:pPr lvl="1"/>
            <a:r>
              <a:rPr lang="en-US" dirty="0" smtClean="0"/>
              <a:t>  Functionality                                 </a:t>
            </a:r>
          </a:p>
          <a:p>
            <a:pPr marL="800100" lvl="1" indent="-342900"/>
            <a:r>
              <a:rPr lang="en-US" dirty="0" smtClean="0"/>
              <a:t>Reliability</a:t>
            </a:r>
          </a:p>
          <a:p>
            <a:pPr marL="800100" lvl="1" indent="-342900"/>
            <a:r>
              <a:rPr lang="en-US" dirty="0" smtClean="0"/>
              <a:t>Usability</a:t>
            </a:r>
          </a:p>
          <a:p>
            <a:pPr marL="800100" lvl="1" indent="-342900"/>
            <a:r>
              <a:rPr lang="en-US" dirty="0" smtClean="0"/>
              <a:t>Efficiency</a:t>
            </a:r>
          </a:p>
          <a:p>
            <a:pPr marL="800100" lvl="1" indent="-342900"/>
            <a:r>
              <a:rPr lang="en-US" dirty="0" smtClean="0"/>
              <a:t>Maintainability</a:t>
            </a:r>
          </a:p>
          <a:p>
            <a:pPr marL="800100" lvl="1" indent="-342900"/>
            <a:r>
              <a:rPr lang="en-US" dirty="0" smtClean="0"/>
              <a:t>Portability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31" y="2490251"/>
            <a:ext cx="7297175" cy="377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3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Software Engineering Roles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engineering </a:t>
            </a:r>
            <a:r>
              <a:rPr lang="en-US" dirty="0">
                <a:solidFill>
                  <a:srgbClr val="FF0000"/>
                </a:solidFill>
              </a:rPr>
              <a:t>has a wide scope with different roles </a:t>
            </a:r>
            <a:r>
              <a:rPr lang="en-US" dirty="0"/>
              <a:t>based on its complexity level</a:t>
            </a:r>
            <a:r>
              <a:rPr lang="en-US" dirty="0" smtClean="0"/>
              <a:t>.</a:t>
            </a:r>
          </a:p>
          <a:p>
            <a:r>
              <a:rPr lang="en-US" dirty="0"/>
              <a:t>Accordingly some types of roles of software engineering are listed and discussed below. </a:t>
            </a:r>
            <a:endParaRPr lang="en-US" dirty="0" smtClean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Front end engineer</a:t>
            </a:r>
            <a:r>
              <a:rPr lang="en-US" b="1" dirty="0"/>
              <a:t>: </a:t>
            </a:r>
            <a:r>
              <a:rPr lang="en-US" dirty="0" smtClean="0"/>
              <a:t>are </a:t>
            </a:r>
            <a:r>
              <a:rPr lang="en-US" dirty="0"/>
              <a:t>software engineers who </a:t>
            </a:r>
            <a:r>
              <a:rPr lang="en-US" dirty="0">
                <a:solidFill>
                  <a:srgbClr val="FF0000"/>
                </a:solidFill>
              </a:rPr>
              <a:t>specialize in user </a:t>
            </a:r>
            <a:r>
              <a:rPr lang="en-US" dirty="0" smtClean="0">
                <a:solidFill>
                  <a:srgbClr val="FF0000"/>
                </a:solidFill>
              </a:rPr>
              <a:t>interface </a:t>
            </a:r>
            <a:r>
              <a:rPr lang="en-US" dirty="0" smtClean="0"/>
              <a:t>(at </a:t>
            </a:r>
            <a:r>
              <a:rPr lang="en-US" dirty="0"/>
              <a:t>which human users interact with a computer, application or </a:t>
            </a:r>
            <a:r>
              <a:rPr lang="en-US" dirty="0" smtClean="0"/>
              <a:t>website).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Back </a:t>
            </a:r>
            <a:r>
              <a:rPr lang="en-US" b="1" dirty="0">
                <a:solidFill>
                  <a:srgbClr val="FF0000"/>
                </a:solidFill>
              </a:rPr>
              <a:t>end </a:t>
            </a:r>
            <a:r>
              <a:rPr lang="en-US" b="1" dirty="0" smtClean="0">
                <a:solidFill>
                  <a:srgbClr val="FF0000"/>
                </a:solidFill>
              </a:rPr>
              <a:t>engineer</a:t>
            </a:r>
            <a:r>
              <a:rPr lang="en-US" b="1" dirty="0" smtClean="0"/>
              <a:t>: </a:t>
            </a:r>
            <a:r>
              <a:rPr lang="en-US" dirty="0" smtClean="0"/>
              <a:t>are </a:t>
            </a:r>
            <a:r>
              <a:rPr lang="en-US" dirty="0"/>
              <a:t>the once who deal with the </a:t>
            </a:r>
            <a:r>
              <a:rPr lang="en-US" dirty="0">
                <a:solidFill>
                  <a:srgbClr val="FF0000"/>
                </a:solidFill>
              </a:rPr>
              <a:t>internal logic and performance</a:t>
            </a:r>
            <a:r>
              <a:rPr lang="en-US" dirty="0"/>
              <a:t> of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3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Software Engineering </a:t>
            </a:r>
            <a:r>
              <a:rPr lang="en-US" dirty="0" smtClean="0">
                <a:solidFill>
                  <a:srgbClr val="002060"/>
                </a:solidFill>
              </a:rPr>
              <a:t>Roles (Cont’d…)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>
                <a:solidFill>
                  <a:srgbClr val="FF0000"/>
                </a:solidFill>
              </a:rPr>
              <a:t>Full end </a:t>
            </a:r>
            <a:r>
              <a:rPr lang="en-US" b="1" dirty="0" smtClean="0">
                <a:solidFill>
                  <a:srgbClr val="FF0000"/>
                </a:solidFill>
              </a:rPr>
              <a:t>engineer</a:t>
            </a:r>
            <a:r>
              <a:rPr lang="en-US" b="1" dirty="0" smtClean="0"/>
              <a:t>: </a:t>
            </a:r>
            <a:r>
              <a:rPr lang="en-US" dirty="0" smtClean="0"/>
              <a:t>are </a:t>
            </a:r>
            <a:r>
              <a:rPr lang="en-US" dirty="0"/>
              <a:t>the individuals who can handle job of </a:t>
            </a:r>
            <a:r>
              <a:rPr lang="en-US" dirty="0">
                <a:solidFill>
                  <a:srgbClr val="FF0000"/>
                </a:solidFill>
              </a:rPr>
              <a:t>both front and back end </a:t>
            </a:r>
            <a:r>
              <a:rPr lang="en-US" dirty="0"/>
              <a:t>engineers</a:t>
            </a:r>
            <a:r>
              <a:rPr lang="en-US" dirty="0" smtClean="0"/>
              <a:t>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Software engineer in test</a:t>
            </a:r>
            <a:r>
              <a:rPr lang="en-US" b="1" dirty="0"/>
              <a:t>:</a:t>
            </a:r>
            <a:r>
              <a:rPr lang="en-US" dirty="0"/>
              <a:t> is a software engineer who is responsible for writing software to </a:t>
            </a:r>
            <a:r>
              <a:rPr lang="en-US" dirty="0">
                <a:solidFill>
                  <a:srgbClr val="FF0000"/>
                </a:solidFill>
              </a:rPr>
              <a:t>validate the quality of the application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DevOps </a:t>
            </a:r>
            <a:r>
              <a:rPr lang="en-US" b="1" dirty="0">
                <a:solidFill>
                  <a:srgbClr val="FF0000"/>
                </a:solidFill>
              </a:rPr>
              <a:t>engineer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an engineer who introduces processes, tools, and methodologies to </a:t>
            </a:r>
            <a:r>
              <a:rPr lang="en-US" dirty="0">
                <a:solidFill>
                  <a:srgbClr val="FF0000"/>
                </a:solidFill>
              </a:rPr>
              <a:t>balance needs throughout software development life </a:t>
            </a:r>
            <a:r>
              <a:rPr lang="en-US" dirty="0" smtClean="0">
                <a:solidFill>
                  <a:srgbClr val="FF0000"/>
                </a:solidFill>
              </a:rPr>
              <a:t>cycle</a:t>
            </a:r>
            <a:r>
              <a:rPr lang="en-US" dirty="0" smtClean="0"/>
              <a:t>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Security engineer</a:t>
            </a:r>
            <a:r>
              <a:rPr lang="en-US" b="1" dirty="0"/>
              <a:t>: </a:t>
            </a:r>
            <a:r>
              <a:rPr lang="en-US" dirty="0"/>
              <a:t>is an engineer who specialize in creating methods to check the security of software’s by exploiting and fixing the flaws in it. They are what we call a white hat hackers (ethical hackers) who try to penetrate the system to discover its vulnerabilities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5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dirty="0">
                <a:solidFill>
                  <a:srgbClr val="002060"/>
                </a:solidFill>
                <a:latin typeface="+mn-lt"/>
              </a:rPr>
              <a:t>Software Engineering Standards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3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Software Engineering Standards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Governments, industry, and user organizations </a:t>
            </a:r>
            <a:r>
              <a:rPr lang="en-US" dirty="0"/>
              <a:t>have long realized that it is </a:t>
            </a:r>
            <a:r>
              <a:rPr lang="en-US" dirty="0">
                <a:solidFill>
                  <a:srgbClr val="FF0000"/>
                </a:solidFill>
              </a:rPr>
              <a:t>not sufficient </a:t>
            </a:r>
            <a:r>
              <a:rPr lang="en-US" dirty="0"/>
              <a:t>to rely simply on the intelligence, cleverness, and integrity of individuals or organizations to produce </a:t>
            </a:r>
            <a:r>
              <a:rPr lang="en-US" dirty="0">
                <a:solidFill>
                  <a:srgbClr val="FF0000"/>
                </a:solidFill>
              </a:rPr>
              <a:t>worthwhile software.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Many </a:t>
            </a:r>
            <a:r>
              <a:rPr lang="en-US" dirty="0">
                <a:solidFill>
                  <a:srgbClr val="FF0000"/>
                </a:solidFill>
              </a:rPr>
              <a:t>sets of standards </a:t>
            </a:r>
            <a:r>
              <a:rPr lang="en-US" dirty="0"/>
              <a:t>have been written to </a:t>
            </a:r>
            <a:r>
              <a:rPr lang="en-US" dirty="0">
                <a:solidFill>
                  <a:srgbClr val="FF0000"/>
                </a:solidFill>
              </a:rPr>
              <a:t>better control </a:t>
            </a:r>
            <a:r>
              <a:rPr lang="en-US" dirty="0"/>
              <a:t>the process of software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0134-1BAC-4164-9DFE-8F26A825F3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0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3600" b="1" u="sng" dirty="0" smtClean="0">
                <a:solidFill>
                  <a:srgbClr val="002060"/>
                </a:solidFill>
                <a:latin typeface="+mn-lt"/>
              </a:rPr>
              <a:t>What are Standards?</a:t>
            </a:r>
            <a:endParaRPr lang="en-US" sz="3600" b="1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Standards</a:t>
            </a:r>
            <a:r>
              <a:rPr lang="en-US" dirty="0" smtClean="0"/>
              <a:t> </a:t>
            </a:r>
            <a:r>
              <a:rPr lang="en-US" dirty="0"/>
              <a:t>are published documents created to ensure the reliability of the materials, products, methods, and/or </a:t>
            </a:r>
            <a:r>
              <a:rPr lang="en-US" dirty="0" smtClean="0"/>
              <a:t>services, by establishing </a:t>
            </a:r>
            <a:r>
              <a:rPr lang="en-US" dirty="0"/>
              <a:t>requirements, specifications, guidelines, characteristics, and/or procedures. 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>
                <a:solidFill>
                  <a:srgbClr val="FF0000"/>
                </a:solidFill>
              </a:rPr>
              <a:t>the software engineering process</a:t>
            </a:r>
            <a:r>
              <a:rPr lang="en-US" dirty="0"/>
              <a:t>, activity, and tasks that are </a:t>
            </a:r>
            <a:r>
              <a:rPr lang="en-US" dirty="0">
                <a:solidFill>
                  <a:srgbClr val="FF0000"/>
                </a:solidFill>
              </a:rPr>
              <a:t>associated with a software life cycle process </a:t>
            </a:r>
            <a:r>
              <a:rPr lang="en-US" dirty="0"/>
              <a:t>from conception through retirement. 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42133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3774</TotalTime>
  <Words>1662</Words>
  <Application>Microsoft Office PowerPoint</Application>
  <PresentationFormat>Widescreen</PresentationFormat>
  <Paragraphs>169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Lucida Sans Unicode</vt:lpstr>
      <vt:lpstr>Office Theme</vt:lpstr>
      <vt:lpstr>The Nature and Role of Professional Societies and Software Engineering Standards </vt:lpstr>
      <vt:lpstr>Contents</vt:lpstr>
      <vt:lpstr> Software Engineering Nature </vt:lpstr>
      <vt:lpstr> Software Engineering Nature (Cont’d…) </vt:lpstr>
      <vt:lpstr>Software Engineering Roles</vt:lpstr>
      <vt:lpstr>Software Engineering Roles (Cont’d…)</vt:lpstr>
      <vt:lpstr>Software Engineering Standards</vt:lpstr>
      <vt:lpstr>Software Engineering Standards</vt:lpstr>
      <vt:lpstr>What are Standards?</vt:lpstr>
      <vt:lpstr>What are Standards? (Cont’d…)</vt:lpstr>
      <vt:lpstr>How are Standards Developed?</vt:lpstr>
      <vt:lpstr>ISO(International Standardization Organization)</vt:lpstr>
      <vt:lpstr>ASTM(American Society for Testing and Materials)</vt:lpstr>
      <vt:lpstr>Key principles in Standard Development</vt:lpstr>
      <vt:lpstr>How Long are Standards Active?</vt:lpstr>
      <vt:lpstr>Who uses Standards?</vt:lpstr>
      <vt:lpstr>Why are Standards Important?</vt:lpstr>
      <vt:lpstr>What are some of the risks of not identifying and not complying with relevant current standards?</vt:lpstr>
      <vt:lpstr>What types of standards exist?</vt:lpstr>
      <vt:lpstr>How are standards named?</vt:lpstr>
      <vt:lpstr>Software Engineering Standards (cont’d…)</vt:lpstr>
      <vt:lpstr>Group Dynamics and Psychology </vt:lpstr>
      <vt:lpstr>Group Dynamics and Psychology (Cont’d..)</vt:lpstr>
      <vt:lpstr>Group Dynamics and Psychology (Cont’d..)</vt:lpstr>
      <vt:lpstr>Group Dynamics and Psychology (Cont’d..)</vt:lpstr>
      <vt:lpstr>Group Dynamics and Psychology (Cont’d..)</vt:lpstr>
      <vt:lpstr>Communication Skills</vt:lpstr>
      <vt:lpstr>Communication Skills (Cont’d…)</vt:lpstr>
      <vt:lpstr>Reference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Nico tean</cp:lastModifiedBy>
  <cp:revision>284</cp:revision>
  <dcterms:created xsi:type="dcterms:W3CDTF">2021-01-05T05:56:33Z</dcterms:created>
  <dcterms:modified xsi:type="dcterms:W3CDTF">2022-04-10T10:50:00Z</dcterms:modified>
</cp:coreProperties>
</file>