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74" autoAdjust="0"/>
    <p:restoredTop sz="94027" autoAdjust="0"/>
  </p:normalViewPr>
  <p:slideViewPr>
    <p:cSldViewPr snapToGrid="0">
      <p:cViewPr varScale="1">
        <p:scale>
          <a:sx n="61" d="100"/>
          <a:sy n="61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873C-68D1-44A1-9A8B-EE8BA5C062C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C928-19ED-4771-BDAA-EC2B5C92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Representations and Topologies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1.3.1 – Network</a:t>
            </a:r>
            <a:r>
              <a:rPr lang="en-US" baseline="0" dirty="0">
                <a:latin typeface="Arial" charset="0"/>
              </a:rPr>
              <a:t> Representations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5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7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6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3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Representations and Topologies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1.3.1 – Network</a:t>
            </a:r>
            <a:r>
              <a:rPr lang="en-US" baseline="0" dirty="0">
                <a:latin typeface="Arial" charset="0"/>
              </a:rPr>
              <a:t> Representations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1.4.2</a:t>
            </a:r>
            <a:r>
              <a:rPr lang="en-US" baseline="0" dirty="0"/>
              <a:t> – </a:t>
            </a:r>
            <a:r>
              <a:rPr lang="en-US" altLang="en-US" dirty="0"/>
              <a:t>LANs and WANs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1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1.4.2</a:t>
            </a:r>
            <a:r>
              <a:rPr lang="en-US" baseline="0" dirty="0"/>
              <a:t> – </a:t>
            </a:r>
            <a:r>
              <a:rPr lang="en-US" altLang="en-US" dirty="0"/>
              <a:t>LANs and WANs (cont.)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3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9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5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8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8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1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1ED6-224D-4E0B-904E-3323D8B3661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A9-E8D9-48C0-B8A6-12081C630C1F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0B35-60A7-4A6C-A693-2A5B6043F89B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1D69-F70F-4E18-8D26-2556437600CA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1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708D-5F7A-433F-9232-8C2D2491DC72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46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63437" y="1539928"/>
            <a:ext cx="447802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A895-72B5-460C-80D6-70FE3BE2F78F}" type="datetime1">
              <a:rPr lang="en-US" smtClean="0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83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CAB0-7B84-45CB-87F7-A7ABC7A7783C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95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2811-AABA-4A4A-A2B7-1A95ECF834AB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43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DC51-7BA5-4C01-9C04-1A8564D560C2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98CA-E988-48DC-A499-544BE2BAF2B7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89F-263A-48A9-8362-5DD7A5A61C18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0807-0139-4719-B3AD-62858E4AE066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7D7-D374-4767-AA53-E1FD88012335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BF4F-F63D-4C08-A719-E551A51820AD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F4C9-F020-4D1F-8318-65C6690840EE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26E2-8514-41C2-ADE8-457D7520EB5C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7E4F-2B9F-460A-AA35-7B25D3F48519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787400" y="1280160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849" y="92455"/>
            <a:ext cx="103482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308" y="1886839"/>
            <a:ext cx="107813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239A-BC47-4457-9CFA-CC37FE86B1C2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3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7083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12192000" cy="1022161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524000" y="1122363"/>
            <a:ext cx="9144000" cy="775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Five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70364" y="236898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Computer Networks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mode the communication is </a:t>
            </a:r>
            <a:r>
              <a:rPr lang="en-US" dirty="0">
                <a:solidFill>
                  <a:srgbClr val="002060"/>
                </a:solidFill>
              </a:rPr>
              <a:t>unidirectional</a:t>
            </a:r>
            <a:r>
              <a:rPr lang="en-US" dirty="0"/>
              <a:t>, as on a one-way street. </a:t>
            </a:r>
          </a:p>
          <a:p>
            <a:r>
              <a:rPr lang="en-US" dirty="0"/>
              <a:t>Only one of the two devices on a link can </a:t>
            </a:r>
            <a:r>
              <a:rPr lang="en-US" dirty="0">
                <a:solidFill>
                  <a:srgbClr val="002060"/>
                </a:solidFill>
              </a:rPr>
              <a:t>transmit</a:t>
            </a:r>
            <a:r>
              <a:rPr lang="en-US" dirty="0"/>
              <a:t>; the other can only receive (see Figure 2 a). </a:t>
            </a:r>
          </a:p>
          <a:p>
            <a:r>
              <a:rPr lang="en-US" dirty="0">
                <a:solidFill>
                  <a:srgbClr val="002060"/>
                </a:solidFill>
              </a:rPr>
              <a:t>Keyboards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traditional monitors </a:t>
            </a:r>
            <a:r>
              <a:rPr lang="en-US" dirty="0"/>
              <a:t>are examples of simplex devices.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keyboard can only introduce input</a:t>
            </a:r>
            <a:r>
              <a:rPr lang="en-US" dirty="0"/>
              <a:t>; the monitor can only accept output.</a:t>
            </a:r>
          </a:p>
          <a:p>
            <a:r>
              <a:rPr lang="en-US" dirty="0"/>
              <a:t> The simplex mode can use the entire capacity of the channel to send data </a:t>
            </a:r>
            <a:r>
              <a:rPr lang="en-US" dirty="0">
                <a:solidFill>
                  <a:srgbClr val="002060"/>
                </a:solidFill>
              </a:rPr>
              <a:t>in one direction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ii.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station can both </a:t>
            </a:r>
            <a:r>
              <a:rPr lang="en-US" dirty="0">
                <a:solidFill>
                  <a:srgbClr val="002060"/>
                </a:solidFill>
              </a:rPr>
              <a:t>transmit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receive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but not at the same time</a:t>
            </a:r>
            <a:r>
              <a:rPr lang="en-US" dirty="0"/>
              <a:t>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2060"/>
                </a:solidFill>
              </a:rPr>
              <a:t>one device is sending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other can only receive</a:t>
            </a:r>
            <a:r>
              <a:rPr lang="en-US" dirty="0"/>
              <a:t>, and vice versa (see Figure 2 b). </a:t>
            </a:r>
          </a:p>
          <a:p>
            <a:r>
              <a:rPr lang="en-US" dirty="0"/>
              <a:t>The half-duplex mode is like a </a:t>
            </a:r>
            <a:r>
              <a:rPr lang="en-US" dirty="0">
                <a:solidFill>
                  <a:srgbClr val="002060"/>
                </a:solidFill>
              </a:rPr>
              <a:t>one-lane road </a:t>
            </a:r>
            <a:r>
              <a:rPr lang="en-US" dirty="0"/>
              <a:t>with traffic allowed in both directions. When cars are traveling in one direction, cars going the other way must wait.</a:t>
            </a:r>
          </a:p>
          <a:p>
            <a:r>
              <a:rPr lang="en-US" dirty="0"/>
              <a:t> The entire capacity of a channel is taken over by whichever of the two devices is transmitting at the time.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Walkie-talkies</a:t>
            </a:r>
            <a:r>
              <a:rPr lang="en-US" dirty="0"/>
              <a:t> and CB (</a:t>
            </a:r>
            <a:r>
              <a:rPr lang="en-US" dirty="0">
                <a:solidFill>
                  <a:srgbClr val="C00000"/>
                </a:solidFill>
              </a:rPr>
              <a:t>citizens band</a:t>
            </a:r>
            <a:r>
              <a:rPr lang="en-US" dirty="0"/>
              <a:t>) radios are both </a:t>
            </a:r>
            <a:r>
              <a:rPr lang="en-US" dirty="0">
                <a:solidFill>
                  <a:srgbClr val="0070C0"/>
                </a:solidFill>
              </a:rPr>
              <a:t>half-duplex systems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	Full-Duplex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</a:t>
            </a:r>
            <a:r>
              <a:rPr lang="en-US" dirty="0">
                <a:solidFill>
                  <a:srgbClr val="002060"/>
                </a:solidFill>
              </a:rPr>
              <a:t>stations</a:t>
            </a:r>
            <a:r>
              <a:rPr lang="en-US" dirty="0"/>
              <a:t> can </a:t>
            </a:r>
            <a:r>
              <a:rPr lang="en-US" dirty="0">
                <a:solidFill>
                  <a:srgbClr val="002060"/>
                </a:solidFill>
              </a:rPr>
              <a:t>transmit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receive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simultaneously</a:t>
            </a:r>
            <a:r>
              <a:rPr lang="en-US" dirty="0"/>
              <a:t>.</a:t>
            </a:r>
          </a:p>
          <a:p>
            <a:r>
              <a:rPr lang="en-US" dirty="0"/>
              <a:t>Is like a two-way street with traffic flowing in both directions at the same time. </a:t>
            </a:r>
          </a:p>
          <a:p>
            <a:r>
              <a:rPr lang="en-US" dirty="0"/>
              <a:t>Signals going in one direction share the capacity of the link with signals going in the other direction. </a:t>
            </a:r>
          </a:p>
          <a:p>
            <a:r>
              <a:rPr lang="en-US" dirty="0"/>
              <a:t>This sharing can occur in two ways: </a:t>
            </a:r>
          </a:p>
          <a:p>
            <a:pPr marL="571500" indent="-571500">
              <a:buAutoNum type="romanLcPeriod"/>
            </a:pPr>
            <a:r>
              <a:rPr lang="en-US" dirty="0"/>
              <a:t>Either the link must contain </a:t>
            </a:r>
            <a:r>
              <a:rPr lang="en-US" dirty="0">
                <a:solidFill>
                  <a:srgbClr val="002060"/>
                </a:solidFill>
              </a:rPr>
              <a:t>two physically separate transmission </a:t>
            </a:r>
            <a:r>
              <a:rPr lang="en-US" dirty="0"/>
              <a:t>paths, one for </a:t>
            </a:r>
            <a:r>
              <a:rPr lang="en-US" dirty="0">
                <a:solidFill>
                  <a:srgbClr val="002060"/>
                </a:solidFill>
              </a:rPr>
              <a:t>sending</a:t>
            </a:r>
            <a:r>
              <a:rPr lang="en-US" dirty="0"/>
              <a:t> and the other for </a:t>
            </a:r>
            <a:r>
              <a:rPr lang="en-US" dirty="0">
                <a:solidFill>
                  <a:srgbClr val="002060"/>
                </a:solidFill>
              </a:rPr>
              <a:t>receiving</a:t>
            </a:r>
            <a:r>
              <a:rPr lang="en-US" dirty="0"/>
              <a:t>;</a:t>
            </a:r>
          </a:p>
          <a:p>
            <a:pPr marL="571500" indent="-571500">
              <a:buAutoNum type="romanLcPeriod"/>
            </a:pPr>
            <a:r>
              <a:rPr lang="en-US" dirty="0"/>
              <a:t> Or the capacity of the channel is divided between </a:t>
            </a:r>
            <a:r>
              <a:rPr lang="en-US" dirty="0">
                <a:solidFill>
                  <a:srgbClr val="002060"/>
                </a:solidFill>
              </a:rPr>
              <a:t>signals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traveling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in both directions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	Full-Duplex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common example of full-duplex communication is the </a:t>
            </a:r>
            <a:r>
              <a:rPr lang="en-US" dirty="0">
                <a:solidFill>
                  <a:srgbClr val="C00000"/>
                </a:solidFill>
              </a:rPr>
              <a:t>telephone network</a:t>
            </a:r>
            <a:r>
              <a:rPr lang="en-US" dirty="0"/>
              <a:t>. </a:t>
            </a:r>
          </a:p>
          <a:p>
            <a:r>
              <a:rPr lang="en-US" dirty="0"/>
              <a:t>When two people are communicating by a telephone line, both can </a:t>
            </a:r>
            <a:r>
              <a:rPr lang="en-US" dirty="0">
                <a:solidFill>
                  <a:srgbClr val="C00000"/>
                </a:solidFill>
              </a:rPr>
              <a:t>talk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listen</a:t>
            </a:r>
            <a:r>
              <a:rPr lang="en-US" dirty="0"/>
              <a:t> at the same time.</a:t>
            </a:r>
          </a:p>
          <a:p>
            <a:endParaRPr lang="en-US" dirty="0"/>
          </a:p>
        </p:txBody>
      </p:sp>
      <p:pic>
        <p:nvPicPr>
          <p:cNvPr id="2050" name="Picture 2" descr="origi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1" b="29600"/>
          <a:stretch/>
        </p:blipFill>
        <p:spPr bwMode="auto">
          <a:xfrm>
            <a:off x="2677102" y="3671455"/>
            <a:ext cx="4762500" cy="196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Networks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computer network is the </a:t>
            </a:r>
            <a:r>
              <a:rPr lang="en-US" dirty="0">
                <a:solidFill>
                  <a:srgbClr val="002060"/>
                </a:solidFill>
              </a:rPr>
              <a:t>interconnection</a:t>
            </a:r>
            <a:r>
              <a:rPr lang="en-US" dirty="0"/>
              <a:t> of various </a:t>
            </a:r>
            <a:r>
              <a:rPr lang="en-US" dirty="0">
                <a:solidFill>
                  <a:srgbClr val="002060"/>
                </a:solidFill>
              </a:rPr>
              <a:t>computer systems </a:t>
            </a:r>
            <a:r>
              <a:rPr lang="en-US" dirty="0"/>
              <a:t>located at different places. </a:t>
            </a:r>
          </a:p>
          <a:p>
            <a:r>
              <a:rPr lang="en-US" dirty="0"/>
              <a:t>In a computer network, two or more computers are linked together with a medium and data communication devices for the purpose of </a:t>
            </a:r>
            <a:r>
              <a:rPr lang="en-US" dirty="0">
                <a:solidFill>
                  <a:srgbClr val="002060"/>
                </a:solidFill>
              </a:rPr>
              <a:t>communicating data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sharing resources</a:t>
            </a:r>
            <a:r>
              <a:rPr lang="en-US" dirty="0"/>
              <a:t>. </a:t>
            </a:r>
          </a:p>
          <a:p>
            <a:r>
              <a:rPr lang="en-US" dirty="0"/>
              <a:t>The computer that provides resources to other computers on a network is known as a </a:t>
            </a:r>
            <a:r>
              <a:rPr lang="en-US" dirty="0">
                <a:solidFill>
                  <a:srgbClr val="002060"/>
                </a:solidFill>
              </a:rPr>
              <a:t>server</a:t>
            </a:r>
            <a:r>
              <a:rPr lang="en-US" dirty="0"/>
              <a:t>. </a:t>
            </a:r>
          </a:p>
          <a:p>
            <a:r>
              <a:rPr lang="en-US" dirty="0"/>
              <a:t>In the network, the individual computers, which access shared network resources, are known as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16515" y="127843"/>
            <a:ext cx="13797732" cy="1107996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Representations</a:t>
            </a:r>
            <a:endParaRPr lang="en-CA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2823" y="1721770"/>
            <a:ext cx="5330173" cy="5826531"/>
          </a:xfrm>
        </p:spPr>
        <p:txBody>
          <a:bodyPr/>
          <a:lstStyle/>
          <a:p>
            <a:r>
              <a:rPr lang="en-US" altLang="en-US" sz="2133" b="0" dirty="0"/>
              <a:t>Network diagrams, often called </a:t>
            </a:r>
            <a:r>
              <a:rPr lang="en-US" altLang="en-US" sz="2133" b="0" dirty="0">
                <a:solidFill>
                  <a:srgbClr val="002060"/>
                </a:solidFill>
              </a:rPr>
              <a:t>topology</a:t>
            </a:r>
            <a:r>
              <a:rPr lang="en-US" altLang="en-US" sz="2133" b="0" dirty="0"/>
              <a:t> </a:t>
            </a:r>
            <a:r>
              <a:rPr lang="en-US" altLang="en-US" sz="2133" b="0" dirty="0">
                <a:solidFill>
                  <a:srgbClr val="002060"/>
                </a:solidFill>
              </a:rPr>
              <a:t>diagrams</a:t>
            </a:r>
            <a:r>
              <a:rPr lang="en-US" altLang="en-US" sz="2133" b="0" dirty="0"/>
              <a:t>, use symbols to represent devices within the network.</a:t>
            </a:r>
          </a:p>
          <a:p>
            <a:endParaRPr lang="en-US" altLang="en-US" sz="2133" b="0" dirty="0"/>
          </a:p>
          <a:p>
            <a:r>
              <a:rPr lang="en-US" altLang="en-US" sz="2133" b="0" dirty="0"/>
              <a:t>Important terms to know include:</a:t>
            </a:r>
            <a:endParaRPr lang="en-CA" altLang="en-US" sz="2133" b="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altLang="en-US" sz="2133" dirty="0"/>
              <a:t>Network Interface Card (</a:t>
            </a:r>
            <a:r>
              <a:rPr lang="en-CA" altLang="en-US" sz="2133" dirty="0">
                <a:solidFill>
                  <a:srgbClr val="002060"/>
                </a:solidFill>
              </a:rPr>
              <a:t>NIC</a:t>
            </a:r>
            <a:r>
              <a:rPr lang="en-CA" altLang="en-US" sz="2133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altLang="en-US" sz="2133" dirty="0">
                <a:solidFill>
                  <a:srgbClr val="002060"/>
                </a:solidFill>
              </a:rPr>
              <a:t>Physical 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altLang="en-US" sz="2133" dirty="0">
                <a:solidFill>
                  <a:srgbClr val="002060"/>
                </a:solidFill>
              </a:rPr>
              <a:t>Interface</a:t>
            </a:r>
          </a:p>
          <a:p>
            <a:pPr marL="349241" lvl="2"/>
            <a:endParaRPr lang="en-US" sz="2133" b="1" dirty="0"/>
          </a:p>
          <a:p>
            <a:pPr marL="349241" lvl="2"/>
            <a:r>
              <a:rPr lang="en-US" sz="2133" b="1" dirty="0"/>
              <a:t>Note</a:t>
            </a:r>
            <a:r>
              <a:rPr lang="en-US" sz="2133" dirty="0"/>
              <a:t>: Often, the terms port and interface are used interchangeably</a:t>
            </a:r>
            <a:endParaRPr lang="en-CA" altLang="en-US" sz="2133" dirty="0"/>
          </a:p>
          <a:p>
            <a:pPr lvl="2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96" y="1721770"/>
            <a:ext cx="6507081" cy="46013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56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13497" y="626606"/>
            <a:ext cx="13797732" cy="553998"/>
          </a:xfrm>
        </p:spPr>
        <p:txBody>
          <a:bodyPr/>
          <a:lstStyle/>
          <a:p>
            <a:r>
              <a:rPr lang="en-US" altLang="en-US" dirty="0"/>
              <a:t>Application of Computer Networks</a:t>
            </a:r>
            <a:endParaRPr lang="en-CA" altLang="en-US" dirty="0">
              <a:solidFill>
                <a:srgbClr val="00206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2823" y="1882908"/>
            <a:ext cx="6427359" cy="5601533"/>
          </a:xfrm>
        </p:spPr>
        <p:txBody>
          <a:bodyPr/>
          <a:lstStyle/>
          <a:p>
            <a:pPr marL="349241" lvl="2"/>
            <a:r>
              <a:rPr lang="en-US" sz="2800" dirty="0">
                <a:latin typeface="+mj-lt"/>
              </a:rPr>
              <a:t>Some application of computer networks</a:t>
            </a:r>
          </a:p>
          <a:p>
            <a:pPr marL="692141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File sharing</a:t>
            </a:r>
          </a:p>
          <a:p>
            <a:pPr marL="692141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Printer</a:t>
            </a:r>
            <a:r>
              <a:rPr lang="en-US" sz="2800" dirty="0">
                <a:latin typeface="+mj-lt"/>
              </a:rPr>
              <a:t> / </a:t>
            </a:r>
            <a:r>
              <a:rPr lang="en-US" sz="2800" dirty="0">
                <a:solidFill>
                  <a:srgbClr val="002060"/>
                </a:solidFill>
                <a:latin typeface="+mj-lt"/>
              </a:rPr>
              <a:t>peripheral sharing</a:t>
            </a:r>
            <a:endParaRPr lang="en-CA" sz="2800" dirty="0">
              <a:solidFill>
                <a:srgbClr val="002060"/>
              </a:solidFill>
              <a:latin typeface="+mj-lt"/>
            </a:endParaRPr>
          </a:p>
          <a:p>
            <a:pPr marL="692141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Internet connection sharing</a:t>
            </a:r>
          </a:p>
          <a:p>
            <a:pPr marL="692141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Multi-player games</a:t>
            </a:r>
          </a:p>
          <a:p>
            <a:pPr marL="349241" lvl="2"/>
            <a:endParaRPr lang="en-US" sz="2800" dirty="0">
              <a:latin typeface="+mj-lt"/>
            </a:endParaRPr>
          </a:p>
          <a:p>
            <a:pPr marL="692141" lvl="2" indent="-34290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0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5855" y="599137"/>
            <a:ext cx="12192000" cy="553998"/>
          </a:xfrm>
        </p:spPr>
        <p:txBody>
          <a:bodyPr/>
          <a:lstStyle/>
          <a:p>
            <a:r>
              <a:rPr lang="en-US" altLang="en-US" dirty="0"/>
              <a:t>Types of Computer Networks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11730" y="1652988"/>
            <a:ext cx="5521034" cy="5205012"/>
          </a:xfrm>
        </p:spPr>
        <p:txBody>
          <a:bodyPr/>
          <a:lstStyle/>
          <a:p>
            <a:r>
              <a:rPr lang="en-US" sz="2133" dirty="0"/>
              <a:t>Network infrastructures vary </a:t>
            </a:r>
            <a:r>
              <a:rPr lang="en-US" sz="2133" dirty="0">
                <a:solidFill>
                  <a:srgbClr val="002060"/>
                </a:solidFill>
              </a:rPr>
              <a:t>greatly</a:t>
            </a:r>
            <a:r>
              <a:rPr lang="en-US" sz="2133" dirty="0"/>
              <a:t> in terms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33" dirty="0"/>
              <a:t> Size of the </a:t>
            </a:r>
            <a:r>
              <a:rPr lang="en-US" sz="2133" dirty="0">
                <a:solidFill>
                  <a:srgbClr val="002060"/>
                </a:solidFill>
              </a:rPr>
              <a:t>area covered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33" dirty="0"/>
              <a:t> Number of </a:t>
            </a:r>
            <a:r>
              <a:rPr lang="en-US" sz="2133" dirty="0">
                <a:solidFill>
                  <a:srgbClr val="002060"/>
                </a:solidFill>
              </a:rPr>
              <a:t>users connected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33" dirty="0"/>
              <a:t> </a:t>
            </a:r>
            <a:r>
              <a:rPr lang="en-US" sz="2133" dirty="0">
                <a:solidFill>
                  <a:srgbClr val="002060"/>
                </a:solidFill>
              </a:rPr>
              <a:t>Number</a:t>
            </a:r>
            <a:r>
              <a:rPr lang="en-US" sz="2133" dirty="0"/>
              <a:t> and </a:t>
            </a:r>
            <a:r>
              <a:rPr lang="en-US" sz="2133" dirty="0">
                <a:solidFill>
                  <a:srgbClr val="002060"/>
                </a:solidFill>
              </a:rPr>
              <a:t>types</a:t>
            </a:r>
            <a:r>
              <a:rPr lang="en-US" sz="2133" dirty="0"/>
              <a:t> of services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33" dirty="0"/>
              <a:t> Area of </a:t>
            </a:r>
            <a:r>
              <a:rPr lang="en-US" sz="2133" dirty="0">
                <a:solidFill>
                  <a:srgbClr val="002060"/>
                </a:solidFill>
              </a:rPr>
              <a:t>responsibility</a:t>
            </a:r>
          </a:p>
          <a:p>
            <a:pPr lvl="1"/>
            <a:r>
              <a:rPr lang="en-US" altLang="en-US" sz="2133" b="1" dirty="0">
                <a:latin typeface="Arial" panose="020B0604020202020204" pitchFamily="34" charset="0"/>
                <a:cs typeface="Arial" panose="020B0604020202020204" pitchFamily="34" charset="0"/>
              </a:rPr>
              <a:t>From an </a:t>
            </a:r>
            <a:r>
              <a:rPr lang="en-US" altLang="en-US" sz="2133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user’s point of view </a:t>
            </a:r>
            <a:r>
              <a:rPr lang="en-US" altLang="en-US" sz="2133" b="1" dirty="0">
                <a:latin typeface="Arial" panose="020B0604020202020204" pitchFamily="34" charset="0"/>
                <a:cs typeface="Arial" panose="020B0604020202020204" pitchFamily="34" charset="0"/>
              </a:rPr>
              <a:t>there are three basic types</a:t>
            </a:r>
            <a:r>
              <a:rPr lang="en-US" altLang="en-US" sz="2133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04845" lvl="1" indent="-514350">
              <a:buFont typeface="+mj-lt"/>
              <a:buAutoNum type="romanLcPeriod"/>
            </a:pPr>
            <a:r>
              <a:rPr lang="en-US" altLang="en-US" sz="2133" dirty="0">
                <a:solidFill>
                  <a:srgbClr val="002060"/>
                </a:solidFill>
              </a:rPr>
              <a:t>Local Area Network</a:t>
            </a:r>
          </a:p>
          <a:p>
            <a:pPr marL="704845" lvl="1" indent="-514350">
              <a:buFont typeface="+mj-lt"/>
              <a:buAutoNum type="romanLcPeriod"/>
            </a:pPr>
            <a:r>
              <a:rPr lang="en-US" altLang="en-US" sz="2133" dirty="0">
                <a:solidFill>
                  <a:srgbClr val="002060"/>
                </a:solidFill>
              </a:rPr>
              <a:t>Wide Area Network</a:t>
            </a:r>
          </a:p>
          <a:p>
            <a:pPr marL="704845" lvl="1" indent="-514350">
              <a:buFont typeface="+mj-lt"/>
              <a:buAutoNum type="romanLcPeriod"/>
            </a:pPr>
            <a:r>
              <a:rPr lang="en-US" altLang="en-US" sz="2133" dirty="0">
                <a:solidFill>
                  <a:srgbClr val="002060"/>
                </a:solidFill>
              </a:rPr>
              <a:t>Metropolitan Area Network</a:t>
            </a:r>
          </a:p>
          <a:p>
            <a:r>
              <a:rPr lang="en-US" altLang="en-US" sz="2133" dirty="0"/>
              <a:t>Two most common types of networks: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33" dirty="0"/>
              <a:t> Local Area Network (</a:t>
            </a:r>
            <a:r>
              <a:rPr lang="en-US" altLang="en-US" sz="2133" dirty="0">
                <a:solidFill>
                  <a:srgbClr val="C00000"/>
                </a:solidFill>
              </a:rPr>
              <a:t>LAN</a:t>
            </a:r>
            <a:r>
              <a:rPr lang="en-US" altLang="en-US" sz="2133" dirty="0"/>
              <a:t>) and </a:t>
            </a:r>
            <a:r>
              <a:rPr lang="en-CA" altLang="en-US" sz="2133" dirty="0"/>
              <a:t>Wide Area Network (</a:t>
            </a:r>
            <a:r>
              <a:rPr lang="en-CA" altLang="en-US" sz="2133" dirty="0">
                <a:solidFill>
                  <a:srgbClr val="C00000"/>
                </a:solidFill>
              </a:rPr>
              <a:t>WAN</a:t>
            </a:r>
            <a:r>
              <a:rPr lang="en-CA" altLang="en-US" sz="2133" dirty="0"/>
              <a:t>). </a:t>
            </a:r>
            <a:endParaRPr lang="en-US" altLang="en-US" sz="2133" dirty="0"/>
          </a:p>
          <a:p>
            <a:r>
              <a:rPr lang="en-US" altLang="ja-JP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764" y="1652988"/>
            <a:ext cx="6319695" cy="48021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549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59752" y="598129"/>
            <a:ext cx="13797732" cy="553998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Types of Computer Networks (Cont.)</a:t>
            </a:r>
            <a:endParaRPr lang="en-CA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8774" y="1515145"/>
            <a:ext cx="5416003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A </a:t>
            </a:r>
            <a:r>
              <a:rPr lang="en-US" sz="2400" b="0" u="sng" dirty="0">
                <a:latin typeface="+mn-lt"/>
              </a:rPr>
              <a:t>LAN</a:t>
            </a:r>
            <a:r>
              <a:rPr lang="en-US" sz="2400" b="0" dirty="0">
                <a:latin typeface="+mn-lt"/>
              </a:rPr>
              <a:t> is a network infrastructure that spans a </a:t>
            </a:r>
            <a:r>
              <a:rPr lang="en-US" sz="2400" b="0" dirty="0">
                <a:solidFill>
                  <a:srgbClr val="002060"/>
                </a:solidFill>
                <a:latin typeface="+mn-lt"/>
              </a:rPr>
              <a:t>small geographical area</a:t>
            </a:r>
            <a:r>
              <a:rPr lang="en-US" sz="2400" b="0" dirty="0">
                <a:latin typeface="+mn-lt"/>
              </a:rPr>
              <a:t>. </a:t>
            </a:r>
            <a:endParaRPr lang="en-CA" altLang="en-US" sz="2400" b="0" dirty="0">
              <a:latin typeface="+mn-lt"/>
            </a:endParaRP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18" y="2486595"/>
            <a:ext cx="3408385" cy="1792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97414" y="1515145"/>
            <a:ext cx="564306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</a:rPr>
              <a:t>A </a:t>
            </a:r>
            <a:r>
              <a:rPr lang="en-US" sz="2133" u="sng" dirty="0">
                <a:solidFill>
                  <a:srgbClr val="000000"/>
                </a:solidFill>
              </a:rPr>
              <a:t>WAN</a:t>
            </a:r>
            <a:r>
              <a:rPr lang="en-US" sz="2133" dirty="0">
                <a:solidFill>
                  <a:srgbClr val="000000"/>
                </a:solidFill>
              </a:rPr>
              <a:t> is a network infrastructure </a:t>
            </a:r>
            <a:r>
              <a:rPr lang="en-US" sz="2133" dirty="0">
                <a:solidFill>
                  <a:srgbClr val="002060"/>
                </a:solidFill>
              </a:rPr>
              <a:t>that spans a wide geographical area.</a:t>
            </a:r>
            <a:endParaRPr lang="en-CA" altLang="en-US" sz="20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414" y="2455970"/>
            <a:ext cx="4667368" cy="18838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38354"/>
              </p:ext>
            </p:extLst>
          </p:nvPr>
        </p:nvGraphicFramePr>
        <p:xfrm>
          <a:off x="859752" y="4731303"/>
          <a:ext cx="11180725" cy="1813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LAN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41"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Interconnect end devices in a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area.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Interconnect LANs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wide geographical areas.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41"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Administered by a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organization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dministered by one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more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providers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841"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high-speed bandwidth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internal devices.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 provide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speed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links between LANs.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7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1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Types of Computer Networks (Cont.)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148" y="2212766"/>
            <a:ext cx="6461216" cy="2778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400" spc="95" dirty="0">
                <a:cs typeface="Arial"/>
              </a:rPr>
              <a:t>It </a:t>
            </a:r>
            <a:r>
              <a:rPr sz="2400" spc="-295" dirty="0">
                <a:cs typeface="Arial"/>
              </a:rPr>
              <a:t>is </a:t>
            </a:r>
            <a:r>
              <a:rPr lang="en-US" sz="2400" spc="-295" dirty="0">
                <a:cs typeface="Arial"/>
              </a:rPr>
              <a:t> </a:t>
            </a:r>
            <a:r>
              <a:rPr sz="2400" spc="-70" dirty="0">
                <a:cs typeface="Arial"/>
              </a:rPr>
              <a:t>in </a:t>
            </a:r>
            <a:r>
              <a:rPr sz="2400" spc="-90" dirty="0">
                <a:cs typeface="Arial"/>
              </a:rPr>
              <a:t>between </a:t>
            </a:r>
            <a:r>
              <a:rPr sz="2400" spc="-65" dirty="0">
                <a:solidFill>
                  <a:srgbClr val="C00000"/>
                </a:solidFill>
                <a:cs typeface="Arial"/>
              </a:rPr>
              <a:t>LAN</a:t>
            </a:r>
            <a:r>
              <a:rPr sz="2400" spc="-65" dirty="0">
                <a:cs typeface="Arial"/>
              </a:rPr>
              <a:t> &amp; </a:t>
            </a:r>
            <a:r>
              <a:rPr sz="2400" spc="-10" dirty="0">
                <a:solidFill>
                  <a:srgbClr val="C00000"/>
                </a:solidFill>
                <a:cs typeface="Arial"/>
              </a:rPr>
              <a:t>WAN</a:t>
            </a:r>
            <a:r>
              <a:rPr sz="2400" spc="-10" dirty="0">
                <a:cs typeface="Arial"/>
              </a:rPr>
              <a:t> </a:t>
            </a:r>
            <a:r>
              <a:rPr sz="2400" spc="-135" dirty="0">
                <a:cs typeface="Arial"/>
              </a:rPr>
              <a:t>technology</a:t>
            </a:r>
            <a:r>
              <a:rPr sz="2400" spc="-220" dirty="0">
                <a:cs typeface="Arial"/>
              </a:rPr>
              <a:t> </a:t>
            </a:r>
            <a:r>
              <a:rPr sz="2400" spc="55" dirty="0">
                <a:cs typeface="Arial"/>
              </a:rPr>
              <a:t>that</a:t>
            </a:r>
            <a:r>
              <a:rPr lang="en-US" sz="2400" spc="55" dirty="0">
                <a:cs typeface="Arial"/>
              </a:rPr>
              <a:t> </a:t>
            </a:r>
            <a:r>
              <a:rPr sz="2400" spc="-250" dirty="0">
                <a:cs typeface="Arial"/>
              </a:rPr>
              <a:t>covers </a:t>
            </a:r>
            <a:r>
              <a:rPr sz="2400" spc="-55" dirty="0">
                <a:cs typeface="Arial"/>
              </a:rPr>
              <a:t>the </a:t>
            </a:r>
            <a:r>
              <a:rPr sz="2400" spc="-60" dirty="0">
                <a:cs typeface="Arial"/>
              </a:rPr>
              <a:t>entire</a:t>
            </a:r>
            <a:r>
              <a:rPr sz="2400" spc="25" dirty="0">
                <a:cs typeface="Arial"/>
              </a:rPr>
              <a:t> </a:t>
            </a:r>
            <a:r>
              <a:rPr sz="2400" spc="-65" dirty="0">
                <a:cs typeface="Arial"/>
              </a:rPr>
              <a:t>city.</a:t>
            </a:r>
            <a:endParaRPr sz="2400" dirty="0">
              <a:cs typeface="Arial"/>
            </a:endParaRPr>
          </a:p>
          <a:p>
            <a:pPr marL="332740" indent="-320675">
              <a:spcBef>
                <a:spcPts val="69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400" spc="95" dirty="0">
                <a:cs typeface="Arial"/>
              </a:rPr>
              <a:t>It </a:t>
            </a:r>
            <a:r>
              <a:rPr sz="2400" spc="-350" dirty="0">
                <a:cs typeface="Arial"/>
              </a:rPr>
              <a:t>uses </a:t>
            </a:r>
            <a:r>
              <a:rPr lang="en-US" sz="2400" spc="-350" dirty="0">
                <a:cs typeface="Arial"/>
              </a:rPr>
              <a:t> </a:t>
            </a:r>
            <a:r>
              <a:rPr sz="2400" spc="-85" dirty="0">
                <a:cs typeface="Arial"/>
              </a:rPr>
              <a:t>similar </a:t>
            </a:r>
            <a:r>
              <a:rPr sz="2400" spc="-140" dirty="0">
                <a:cs typeface="Arial"/>
              </a:rPr>
              <a:t>technology </a:t>
            </a:r>
            <a:r>
              <a:rPr sz="2400" spc="-245" dirty="0">
                <a:cs typeface="Arial"/>
              </a:rPr>
              <a:t>as</a:t>
            </a:r>
            <a:r>
              <a:rPr sz="2400" spc="-425" dirty="0">
                <a:cs typeface="Arial"/>
              </a:rPr>
              <a:t> </a:t>
            </a:r>
            <a:r>
              <a:rPr lang="en-US" sz="2400" spc="-425" dirty="0">
                <a:cs typeface="Arial"/>
              </a:rPr>
              <a:t>    </a:t>
            </a:r>
            <a:r>
              <a:rPr sz="2400" spc="-50" dirty="0">
                <a:solidFill>
                  <a:srgbClr val="C00000"/>
                </a:solidFill>
                <a:cs typeface="Arial"/>
              </a:rPr>
              <a:t>LAN</a:t>
            </a:r>
            <a:r>
              <a:rPr sz="2400" spc="-50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332740" marR="601980" indent="-320675"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400" spc="95" dirty="0">
                <a:cs typeface="Arial"/>
              </a:rPr>
              <a:t>It </a:t>
            </a:r>
            <a:r>
              <a:rPr sz="2400" spc="-145" dirty="0">
                <a:cs typeface="Arial"/>
              </a:rPr>
              <a:t>can </a:t>
            </a:r>
            <a:r>
              <a:rPr sz="2400" spc="-110" dirty="0">
                <a:cs typeface="Arial"/>
              </a:rPr>
              <a:t>be </a:t>
            </a:r>
            <a:r>
              <a:rPr sz="2400" spc="95" dirty="0">
                <a:cs typeface="Arial"/>
              </a:rPr>
              <a:t>a </a:t>
            </a:r>
            <a:r>
              <a:rPr sz="2400" spc="-170" dirty="0">
                <a:cs typeface="Arial"/>
              </a:rPr>
              <a:t>single </a:t>
            </a:r>
            <a:r>
              <a:rPr sz="2400" spc="-50" dirty="0">
                <a:cs typeface="Arial"/>
              </a:rPr>
              <a:t>network </a:t>
            </a:r>
            <a:r>
              <a:rPr sz="2400" spc="-300" dirty="0">
                <a:cs typeface="Arial"/>
              </a:rPr>
              <a:t>such </a:t>
            </a:r>
            <a:r>
              <a:rPr lang="en-US" sz="2400" spc="-300" dirty="0">
                <a:cs typeface="Arial"/>
              </a:rPr>
              <a:t> </a:t>
            </a:r>
            <a:r>
              <a:rPr sz="2400" spc="-245" dirty="0">
                <a:cs typeface="Arial"/>
              </a:rPr>
              <a:t>as </a:t>
            </a:r>
            <a:r>
              <a:rPr lang="en-US" sz="2400" spc="-245" dirty="0">
                <a:cs typeface="Arial"/>
              </a:rPr>
              <a:t>  </a:t>
            </a:r>
            <a:r>
              <a:rPr sz="2400" spc="-114" dirty="0">
                <a:solidFill>
                  <a:srgbClr val="C00000"/>
                </a:solidFill>
                <a:cs typeface="Arial"/>
              </a:rPr>
              <a:t>cable </a:t>
            </a:r>
            <a:r>
              <a:rPr sz="2400" spc="-140" dirty="0">
                <a:solidFill>
                  <a:srgbClr val="C00000"/>
                </a:solidFill>
                <a:cs typeface="Arial"/>
              </a:rPr>
              <a:t>TV  </a:t>
            </a:r>
            <a:r>
              <a:rPr sz="2400" spc="-45" dirty="0">
                <a:solidFill>
                  <a:srgbClr val="C00000"/>
                </a:solidFill>
                <a:cs typeface="Arial"/>
              </a:rPr>
              <a:t>network</a:t>
            </a:r>
            <a:r>
              <a:rPr sz="2400" spc="-45" dirty="0">
                <a:cs typeface="Arial"/>
              </a:rPr>
              <a:t>, </a:t>
            </a:r>
            <a:r>
              <a:rPr sz="2400" spc="-130" dirty="0">
                <a:cs typeface="Arial"/>
              </a:rPr>
              <a:t>or </a:t>
            </a:r>
            <a:r>
              <a:rPr sz="2400" spc="90" dirty="0">
                <a:cs typeface="Arial"/>
              </a:rPr>
              <a:t>a </a:t>
            </a:r>
            <a:r>
              <a:rPr sz="2400" spc="-140" dirty="0">
                <a:cs typeface="Arial"/>
              </a:rPr>
              <a:t>measure </a:t>
            </a:r>
            <a:r>
              <a:rPr sz="2400" spc="-90" dirty="0">
                <a:cs typeface="Arial"/>
              </a:rPr>
              <a:t>of </a:t>
            </a:r>
            <a:r>
              <a:rPr sz="2400" spc="-165" dirty="0">
                <a:cs typeface="Arial"/>
              </a:rPr>
              <a:t>connecting</a:t>
            </a:r>
            <a:r>
              <a:rPr sz="2400" spc="-204" dirty="0">
                <a:cs typeface="Arial"/>
              </a:rPr>
              <a:t> </a:t>
            </a:r>
            <a:r>
              <a:rPr sz="2400" spc="90" dirty="0">
                <a:cs typeface="Arial"/>
              </a:rPr>
              <a:t>a</a:t>
            </a:r>
            <a:r>
              <a:rPr lang="en-US" sz="2400" dirty="0">
                <a:cs typeface="Arial"/>
              </a:rPr>
              <a:t> </a:t>
            </a:r>
            <a:r>
              <a:rPr sz="2400" spc="-85" dirty="0">
                <a:cs typeface="Arial"/>
              </a:rPr>
              <a:t>number </a:t>
            </a:r>
            <a:r>
              <a:rPr sz="2400" spc="-90" dirty="0">
                <a:cs typeface="Arial"/>
              </a:rPr>
              <a:t>of </a:t>
            </a:r>
            <a:r>
              <a:rPr sz="2400" spc="-155" dirty="0">
                <a:cs typeface="Arial"/>
              </a:rPr>
              <a:t>LAN’s </a:t>
            </a:r>
            <a:r>
              <a:rPr sz="2400" spc="-235" dirty="0">
                <a:cs typeface="Arial"/>
              </a:rPr>
              <a:t>o</a:t>
            </a:r>
            <a:r>
              <a:rPr lang="en-US" sz="2400" spc="-235" dirty="0">
                <a:cs typeface="Arial"/>
              </a:rPr>
              <a:t>n  </a:t>
            </a:r>
            <a:r>
              <a:rPr sz="2400" spc="95" dirty="0">
                <a:cs typeface="Arial"/>
              </a:rPr>
              <a:t>a </a:t>
            </a:r>
            <a:r>
              <a:rPr sz="2400" spc="-50" dirty="0">
                <a:cs typeface="Arial"/>
              </a:rPr>
              <a:t>large network </a:t>
            </a:r>
            <a:r>
              <a:rPr sz="2400" spc="-409" dirty="0">
                <a:cs typeface="Arial"/>
              </a:rPr>
              <a:t>s</a:t>
            </a:r>
            <a:r>
              <a:rPr lang="en-US" sz="2400" spc="-409" dirty="0">
                <a:cs typeface="Arial"/>
              </a:rPr>
              <a:t>   </a:t>
            </a:r>
            <a:r>
              <a:rPr sz="2400" spc="-409" dirty="0">
                <a:cs typeface="Arial"/>
              </a:rPr>
              <a:t>o </a:t>
            </a:r>
            <a:r>
              <a:rPr lang="en-US" sz="2400" spc="-409" dirty="0">
                <a:cs typeface="Arial"/>
              </a:rPr>
              <a:t>   </a:t>
            </a:r>
            <a:r>
              <a:rPr sz="2400" spc="55" dirty="0">
                <a:cs typeface="Arial"/>
              </a:rPr>
              <a:t>that </a:t>
            </a:r>
            <a:r>
              <a:rPr sz="2400" spc="-254" dirty="0">
                <a:cs typeface="Arial"/>
              </a:rPr>
              <a:t>resources </a:t>
            </a:r>
            <a:r>
              <a:rPr lang="en-US" sz="2400" spc="-254" dirty="0">
                <a:cs typeface="Arial"/>
              </a:rPr>
              <a:t>  </a:t>
            </a:r>
            <a:r>
              <a:rPr sz="2400" spc="-150" dirty="0">
                <a:cs typeface="Arial"/>
              </a:rPr>
              <a:t>can </a:t>
            </a:r>
            <a:r>
              <a:rPr sz="2400" spc="-110" dirty="0">
                <a:cs typeface="Arial"/>
              </a:rPr>
              <a:t>be </a:t>
            </a:r>
            <a:r>
              <a:rPr sz="2400" spc="-145" dirty="0">
                <a:cs typeface="Arial"/>
              </a:rPr>
              <a:t>shared </a:t>
            </a:r>
            <a:r>
              <a:rPr sz="2400" spc="-75" dirty="0">
                <a:cs typeface="Arial"/>
              </a:rPr>
              <a:t>LAN </a:t>
            </a:r>
            <a:r>
              <a:rPr sz="2400" spc="-55" dirty="0">
                <a:cs typeface="Arial"/>
              </a:rPr>
              <a:t>to </a:t>
            </a:r>
            <a:r>
              <a:rPr sz="2400" spc="-70" dirty="0">
                <a:cs typeface="Arial"/>
              </a:rPr>
              <a:t>LAN </a:t>
            </a:r>
            <a:r>
              <a:rPr sz="2400" spc="-250" dirty="0">
                <a:cs typeface="Arial"/>
              </a:rPr>
              <a:t>a</a:t>
            </a:r>
            <a:r>
              <a:rPr lang="en-US" sz="2400" spc="-250" dirty="0">
                <a:cs typeface="Arial"/>
              </a:rPr>
              <a:t> </a:t>
            </a:r>
            <a:r>
              <a:rPr sz="2400" spc="-250" dirty="0">
                <a:cs typeface="Arial"/>
              </a:rPr>
              <a:t>s </a:t>
            </a:r>
            <a:r>
              <a:rPr sz="2400" spc="-70" dirty="0">
                <a:cs typeface="Arial"/>
              </a:rPr>
              <a:t>well </a:t>
            </a:r>
            <a:r>
              <a:rPr sz="2400" spc="-250" dirty="0">
                <a:cs typeface="Arial"/>
              </a:rPr>
              <a:t>a</a:t>
            </a:r>
            <a:r>
              <a:rPr lang="en-US" sz="2400" spc="-250" dirty="0">
                <a:cs typeface="Arial"/>
              </a:rPr>
              <a:t> </a:t>
            </a:r>
            <a:r>
              <a:rPr sz="2400" spc="-250" dirty="0">
                <a:cs typeface="Arial"/>
              </a:rPr>
              <a:t>s  </a:t>
            </a:r>
            <a:r>
              <a:rPr sz="2400" spc="-140" dirty="0">
                <a:cs typeface="Arial"/>
              </a:rPr>
              <a:t>device </a:t>
            </a:r>
            <a:r>
              <a:rPr sz="2400" spc="-55" dirty="0">
                <a:cs typeface="Arial"/>
              </a:rPr>
              <a:t>to</a:t>
            </a:r>
            <a:r>
              <a:rPr sz="2400" spc="-60" dirty="0">
                <a:cs typeface="Arial"/>
              </a:rPr>
              <a:t> </a:t>
            </a:r>
            <a:r>
              <a:rPr sz="2400" spc="-120" dirty="0">
                <a:cs typeface="Arial"/>
              </a:rPr>
              <a:t>device.</a:t>
            </a:r>
            <a:endParaRPr sz="2400" dirty="0">
              <a:cs typeface="Arial"/>
            </a:endParaRPr>
          </a:p>
        </p:txBody>
      </p:sp>
      <p:pic>
        <p:nvPicPr>
          <p:cNvPr id="4" name="Picture 3" descr="Metropolitan Area Networks - an overview | ScienceDirect Topic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71" y="1907967"/>
            <a:ext cx="4451119" cy="368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743148" y="1650792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u="sng" kern="0" spc="-130" dirty="0"/>
              <a:t>MAN</a:t>
            </a:r>
            <a:endParaRPr lang="en-US" sz="3200" u="sng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9095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Basics of Data Communication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Data Transmission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Communication Mode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Computer Networks and Its Application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Types of Networks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Network Models and Topologies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Transmission Media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Internet and Web Concept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632829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Models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148" y="2212766"/>
            <a:ext cx="6655179" cy="33759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OSI stands for </a:t>
            </a:r>
            <a:r>
              <a:rPr lang="en-US" sz="2400" spc="95" dirty="0">
                <a:solidFill>
                  <a:srgbClr val="0070C0"/>
                </a:solidFill>
                <a:cs typeface="Arial"/>
              </a:rPr>
              <a:t>Open System Interconnection</a:t>
            </a:r>
            <a:r>
              <a:rPr lang="en-US" sz="2400" spc="95" dirty="0">
                <a:cs typeface="Arial"/>
              </a:rPr>
              <a:t>, which was developed in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1980s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It is a conceptual model used for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network communication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It is not implemented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entirely</a:t>
            </a:r>
            <a:r>
              <a:rPr lang="en-US" sz="2400" spc="95" dirty="0">
                <a:cs typeface="Arial"/>
              </a:rPr>
              <a:t>, but it is still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referenced today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model consists of seven layers, and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each layer is connected</a:t>
            </a:r>
            <a:r>
              <a:rPr lang="en-US" sz="2400" spc="95" dirty="0">
                <a:cs typeface="Arial"/>
              </a:rPr>
              <a:t> to the other. 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743148" y="1650792"/>
            <a:ext cx="75463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u="sng" kern="0" spc="-130" dirty="0"/>
              <a:t>The OSI Model</a:t>
            </a:r>
            <a:endParaRPr lang="en-US" sz="2800" u="sng" kern="0" dirty="0"/>
          </a:p>
        </p:txBody>
      </p:sp>
      <p:pic>
        <p:nvPicPr>
          <p:cNvPr id="1026" name="Picture 2" descr="The pyramid architecture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27" y="1650792"/>
            <a:ext cx="4715760" cy="42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612089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Models (Cont.)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148" y="1736926"/>
            <a:ext cx="11448852" cy="2650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data moves down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OSI model</a:t>
            </a:r>
            <a:r>
              <a:rPr lang="en-US" sz="2400" spc="95" dirty="0">
                <a:cs typeface="Arial"/>
              </a:rPr>
              <a:t>, and each layer adds additional information.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data moves down until it reaches the last layer of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OSI model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When the data is received at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last layer </a:t>
            </a:r>
            <a:r>
              <a:rPr lang="en-US" sz="2400" spc="95" dirty="0">
                <a:cs typeface="Arial"/>
              </a:rPr>
              <a:t>of the OSI model, then the data is transmitted over the network.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 Once the data is reached on the other side, then the process will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get reversed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endParaRPr lang="en-US" sz="2400" spc="95" dirty="0"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743148" y="4238892"/>
            <a:ext cx="75463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u="sng" kern="0" spc="-130" dirty="0"/>
              <a:t>TCP/IP Model</a:t>
            </a:r>
            <a:endParaRPr lang="en-US" sz="2800" u="sng" kern="0" dirty="0"/>
          </a:p>
        </p:txBody>
      </p:sp>
      <p:sp>
        <p:nvSpPr>
          <p:cNvPr id="7" name="object 3"/>
          <p:cNvSpPr txBox="1"/>
          <p:nvPr/>
        </p:nvSpPr>
        <p:spPr>
          <a:xfrm>
            <a:off x="743148" y="4683244"/>
            <a:ext cx="11448852" cy="2267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TCP model stands for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Transmission Control Protocol</a:t>
            </a:r>
            <a:r>
              <a:rPr lang="en-US" sz="2400" spc="95" dirty="0">
                <a:cs typeface="Arial"/>
              </a:rPr>
              <a:t>, whereas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IP</a:t>
            </a:r>
            <a:r>
              <a:rPr lang="en-US" sz="2400" spc="95" dirty="0">
                <a:cs typeface="Arial"/>
              </a:rPr>
              <a:t> stands for Internet Protocol.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 A number of protocols that make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internet </a:t>
            </a:r>
            <a:r>
              <a:rPr lang="en-US" sz="2400" spc="95" dirty="0">
                <a:cs typeface="Arial"/>
              </a:rPr>
              <a:t>possibly comes under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TCP/IP model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endParaRPr lang="en-US" sz="2400" spc="95" dirty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endParaRPr lang="en-US" sz="2400" spc="95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/>
              <a:t>TCP/IP Model (Cont.)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783275"/>
            <a:ext cx="11448852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Nowadays, we do not hear the name of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TCP/IP model </a:t>
            </a:r>
            <a:r>
              <a:rPr lang="en-US" sz="2400" spc="95" dirty="0">
                <a:cs typeface="Arial"/>
              </a:rPr>
              <a:t>much, we generally hear the name of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IPv4</a:t>
            </a:r>
            <a:r>
              <a:rPr lang="en-US" sz="2400" spc="95" dirty="0">
                <a:cs typeface="Arial"/>
              </a:rPr>
              <a:t> or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IPv6</a:t>
            </a:r>
            <a:r>
              <a:rPr lang="en-US" sz="2400" spc="95" dirty="0">
                <a:cs typeface="Arial"/>
              </a:rPr>
              <a:t>, but it is still valid.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This model consists of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4 layers</a:t>
            </a:r>
            <a:r>
              <a:rPr lang="en-US" sz="2400" spc="95" dirty="0">
                <a:cs typeface="Arial"/>
              </a:rPr>
              <a:t>. Now, we will look at the diagrammatic representation of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TCP/IP model</a:t>
            </a:r>
            <a:r>
              <a:rPr lang="en-US" sz="2400" spc="95" dirty="0">
                <a:cs typeface="Arial"/>
              </a:rPr>
              <a:t>.</a:t>
            </a:r>
          </a:p>
        </p:txBody>
      </p:sp>
      <p:pic>
        <p:nvPicPr>
          <p:cNvPr id="5" name="Picture 4" descr="TCP/IP Protocol Suite(Define Components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26" y="3233805"/>
            <a:ext cx="6973484" cy="3513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/>
              <a:t>Network </a:t>
            </a:r>
            <a:r>
              <a:rPr lang="en-US" sz="3200" spc="-130" dirty="0" smtClean="0"/>
              <a:t>Topologies 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783275"/>
            <a:ext cx="11448852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Computers in a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network have to be connected </a:t>
            </a:r>
            <a:r>
              <a:rPr lang="en-US" sz="2400" spc="95" dirty="0">
                <a:cs typeface="Arial"/>
              </a:rPr>
              <a:t>in some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logical manner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layout pattern of the interconnections between computers in a network is called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Network Topology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Some of the network topologies is mentioned below.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09" y="3673157"/>
            <a:ext cx="6791037" cy="25475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/>
              <a:t>Bus Topology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613980"/>
            <a:ext cx="10991652" cy="342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Uses one main cable to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which all nodes </a:t>
            </a:r>
            <a:r>
              <a:rPr lang="en-US" sz="2400" spc="95" dirty="0">
                <a:cs typeface="Arial"/>
              </a:rPr>
              <a:t>are directly connected.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main cable acts as a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backbone for the network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One of the computers in the network typically acts as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computer server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It is easy to connect a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computer</a:t>
            </a:r>
            <a:r>
              <a:rPr lang="en-US" sz="2400" spc="95" dirty="0">
                <a:cs typeface="Arial"/>
              </a:rPr>
              <a:t> or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peripheral device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cable requirements are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relatively small</a:t>
            </a:r>
            <a:r>
              <a:rPr lang="en-US" sz="2400" spc="95" dirty="0">
                <a:cs typeface="Arial"/>
              </a:rPr>
              <a:t>, resulting in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lower costs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 One of the disadvantages is that if the </a:t>
            </a:r>
            <a:r>
              <a:rPr lang="en-US" sz="2400" spc="95" dirty="0">
                <a:solidFill>
                  <a:srgbClr val="00B050"/>
                </a:solidFill>
                <a:cs typeface="Arial"/>
              </a:rPr>
              <a:t>main cable breaks</a:t>
            </a:r>
            <a:r>
              <a:rPr lang="en-US" sz="2400" spc="95" dirty="0">
                <a:cs typeface="Arial"/>
              </a:rPr>
              <a:t>, the entire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network goes down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This type of network is also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difficult to troubleshoot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For these reasons, this type of topology is </a:t>
            </a:r>
            <a:r>
              <a:rPr lang="en-US" sz="2400" spc="95" dirty="0">
                <a:solidFill>
                  <a:srgbClr val="FF0000"/>
                </a:solidFill>
                <a:cs typeface="Arial"/>
              </a:rPr>
              <a:t>not used </a:t>
            </a:r>
            <a:r>
              <a:rPr lang="en-US" sz="2400" spc="95" dirty="0">
                <a:cs typeface="Arial"/>
              </a:rPr>
              <a:t>for large networks.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22387" y="5142372"/>
            <a:ext cx="3408680" cy="15640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/>
              <a:t>Star Topology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503143"/>
            <a:ext cx="11448852" cy="3045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Each computer is connected to a central hub using a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point-to-point connection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central hub </a:t>
            </a:r>
            <a:r>
              <a:rPr lang="en-US" sz="2400" spc="95" dirty="0">
                <a:cs typeface="Arial"/>
              </a:rPr>
              <a:t>can be a computer server that manages the network.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It is very popular because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startup costs are low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It is also easy to add new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nodes to the network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network is robust in the sense that if one connection between a computer and the hub fails, the other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connections remain intact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If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central hub fails</a:t>
            </a:r>
            <a:r>
              <a:rPr lang="en-US" sz="2400" spc="95" dirty="0">
                <a:cs typeface="Arial"/>
              </a:rPr>
              <a:t>, however, the entire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network goes down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It also requires more cable than </a:t>
            </a:r>
            <a:r>
              <a:rPr lang="en-US" sz="2400" spc="95" dirty="0">
                <a:solidFill>
                  <a:srgbClr val="0070C0"/>
                </a:solidFill>
                <a:cs typeface="Arial"/>
              </a:rPr>
              <a:t>bus topology </a:t>
            </a:r>
            <a:r>
              <a:rPr lang="en-US" sz="2400" spc="95" dirty="0">
                <a:cs typeface="Arial"/>
              </a:rPr>
              <a:t>and is, therefore, more expensive.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92036" y="4548207"/>
            <a:ext cx="2851538" cy="2261279"/>
          </a:xfrm>
          <a:prstGeom prst="rect">
            <a:avLst/>
          </a:prstGeom>
        </p:spPr>
      </p:pic>
      <p:pic>
        <p:nvPicPr>
          <p:cNvPr id="3074" name="Picture 2" descr="hub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0" y="4548208"/>
            <a:ext cx="3048000" cy="2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/>
              <a:t>Ring  Topology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643245"/>
            <a:ext cx="11185616" cy="33887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computers in the network are connected in a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circular fashion</a:t>
            </a:r>
            <a:r>
              <a:rPr lang="en-US" sz="2400" spc="95" dirty="0">
                <a:cs typeface="Arial"/>
              </a:rPr>
              <a:t>, and the data travels in one direction.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This type of network is easy to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install</a:t>
            </a:r>
            <a:r>
              <a:rPr lang="en-US" sz="2400" spc="95" dirty="0">
                <a:cs typeface="Arial"/>
              </a:rPr>
              <a:t> and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manage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If there is a problem in the network, it is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easy to pinpoint </a:t>
            </a:r>
            <a:r>
              <a:rPr lang="en-US" sz="2400" spc="95" dirty="0">
                <a:cs typeface="Arial"/>
              </a:rPr>
              <a:t>which connection is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defective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 It is also good for handling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high-volume traffic </a:t>
            </a:r>
            <a:r>
              <a:rPr lang="en-US" sz="2400" spc="95" dirty="0">
                <a:cs typeface="Arial"/>
              </a:rPr>
              <a:t>over long distances since every computer can act as a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booster of the signal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On the downside, adding computers to this type of network is more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cumbersome</a:t>
            </a:r>
            <a:r>
              <a:rPr lang="en-US" sz="2400" spc="95" dirty="0">
                <a:cs typeface="Arial"/>
              </a:rPr>
              <a:t>, and if one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single computer </a:t>
            </a:r>
            <a:r>
              <a:rPr lang="en-US" sz="2400" spc="95" dirty="0">
                <a:cs typeface="Arial"/>
              </a:rPr>
              <a:t>fails, the entire network goes down.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46497" y="5142255"/>
            <a:ext cx="2178917" cy="15910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/>
              <a:t>Mesh  Topology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671170"/>
            <a:ext cx="10963943" cy="2267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In a mesh topology, every node has a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direct point-to-point connection </a:t>
            </a:r>
            <a:r>
              <a:rPr lang="en-US" sz="2400" spc="95" dirty="0">
                <a:cs typeface="Arial"/>
              </a:rPr>
              <a:t>to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every other node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Because all connections are direct, the network can handle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very high-volume traffic</a:t>
            </a:r>
            <a:r>
              <a:rPr lang="en-US" sz="2400" spc="95" dirty="0">
                <a:cs typeface="Arial"/>
              </a:rPr>
              <a:t>. 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It is also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robust</a:t>
            </a:r>
            <a:r>
              <a:rPr lang="en-US" sz="2400" spc="95" dirty="0">
                <a:cs typeface="Arial"/>
              </a:rPr>
              <a:t> because if one connection fails,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others remain intact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 Security is also high since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data travels along a dedicated connection</a:t>
            </a:r>
            <a:r>
              <a:rPr lang="en-US" sz="2400" spc="95" dirty="0">
                <a:cs typeface="Arial"/>
              </a:rPr>
              <a:t>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01119" y="4266898"/>
            <a:ext cx="3047999" cy="23694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630389"/>
            <a:ext cx="54394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en-US" spc="-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pc="-11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259" y="1672619"/>
            <a:ext cx="10041868" cy="41197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" indent="-26098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273685" algn="l"/>
              </a:tabLst>
            </a:pPr>
            <a:r>
              <a:rPr sz="2900" spc="-85" dirty="0">
                <a:solidFill>
                  <a:srgbClr val="C00000"/>
                </a:solidFill>
                <a:latin typeface="+mj-lt"/>
                <a:cs typeface="Times New Roman"/>
              </a:rPr>
              <a:t>Two </a:t>
            </a:r>
            <a:r>
              <a:rPr sz="2900" dirty="0">
                <a:solidFill>
                  <a:srgbClr val="C00000"/>
                </a:solidFill>
                <a:latin typeface="+mj-lt"/>
                <a:cs typeface="Times New Roman"/>
              </a:rPr>
              <a:t>main</a:t>
            </a:r>
            <a:r>
              <a:rPr sz="2900" spc="8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900" spc="-5" dirty="0">
                <a:solidFill>
                  <a:srgbClr val="C00000"/>
                </a:solidFill>
                <a:latin typeface="+mj-lt"/>
                <a:cs typeface="Times New Roman"/>
              </a:rPr>
              <a:t>categories</a:t>
            </a:r>
            <a:r>
              <a:rPr sz="2900" spc="-5" dirty="0">
                <a:latin typeface="+mj-lt"/>
                <a:cs typeface="Times New Roman"/>
              </a:rPr>
              <a:t>:</a:t>
            </a:r>
            <a:endParaRPr sz="2900" dirty="0">
              <a:latin typeface="+mj-lt"/>
              <a:cs typeface="Times New Roman"/>
            </a:endParaRPr>
          </a:p>
          <a:p>
            <a:pPr marL="760730" lvl="1" indent="-274955">
              <a:spcBef>
                <a:spcPts val="15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Guided </a:t>
            </a:r>
            <a:r>
              <a:rPr sz="2500" spc="-5" dirty="0">
                <a:latin typeface="+mj-lt"/>
                <a:cs typeface="Times New Roman"/>
              </a:rPr>
              <a:t>― </a:t>
            </a:r>
            <a:r>
              <a:rPr sz="2500" spc="-15" dirty="0">
                <a:latin typeface="+mj-lt"/>
                <a:cs typeface="Times New Roman"/>
              </a:rPr>
              <a:t>wires,</a:t>
            </a:r>
            <a:r>
              <a:rPr sz="2500" spc="20" dirty="0">
                <a:latin typeface="+mj-lt"/>
                <a:cs typeface="Times New Roman"/>
              </a:rPr>
              <a:t> </a:t>
            </a:r>
            <a:r>
              <a:rPr sz="2500" spc="-5" dirty="0">
                <a:latin typeface="+mj-lt"/>
                <a:cs typeface="Times New Roman"/>
              </a:rPr>
              <a:t>cables</a:t>
            </a:r>
            <a:endParaRPr sz="2500" dirty="0">
              <a:latin typeface="+mj-lt"/>
              <a:cs typeface="Times New Roman"/>
            </a:endParaRPr>
          </a:p>
          <a:p>
            <a:pPr marL="760730" marR="36195" lvl="1" indent="-274320">
              <a:lnSpc>
                <a:spcPts val="2700"/>
              </a:lnSpc>
              <a:spcBef>
                <a:spcPts val="340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Unguided </a:t>
            </a:r>
            <a:r>
              <a:rPr sz="2500" spc="-5" dirty="0">
                <a:latin typeface="+mj-lt"/>
                <a:cs typeface="Times New Roman"/>
              </a:rPr>
              <a:t>― </a:t>
            </a:r>
            <a:r>
              <a:rPr sz="2500" spc="-10" dirty="0">
                <a:latin typeface="+mj-lt"/>
                <a:cs typeface="Times New Roman"/>
              </a:rPr>
              <a:t>wireless </a:t>
            </a:r>
            <a:r>
              <a:rPr sz="2500" spc="-5" dirty="0">
                <a:latin typeface="+mj-lt"/>
                <a:cs typeface="Times New Roman"/>
              </a:rPr>
              <a:t>transmission, e.g. </a:t>
            </a:r>
            <a:r>
              <a:rPr sz="2500" spc="-95" dirty="0">
                <a:latin typeface="+mj-lt"/>
                <a:cs typeface="Times New Roman"/>
              </a:rPr>
              <a:t>radio,  </a:t>
            </a:r>
            <a:r>
              <a:rPr sz="2500" spc="-10" dirty="0">
                <a:latin typeface="+mj-lt"/>
                <a:cs typeface="Times New Roman"/>
              </a:rPr>
              <a:t>microwave, infrared, </a:t>
            </a:r>
            <a:r>
              <a:rPr sz="2500" spc="-5" dirty="0">
                <a:latin typeface="+mj-lt"/>
                <a:cs typeface="Times New Roman"/>
              </a:rPr>
              <a:t>sound,</a:t>
            </a:r>
            <a:r>
              <a:rPr sz="2500" spc="70" dirty="0">
                <a:latin typeface="+mj-lt"/>
                <a:cs typeface="Times New Roman"/>
              </a:rPr>
              <a:t> </a:t>
            </a:r>
            <a:r>
              <a:rPr sz="2500" spc="-5" dirty="0">
                <a:latin typeface="+mj-lt"/>
                <a:cs typeface="Times New Roman"/>
              </a:rPr>
              <a:t>sonar</a:t>
            </a:r>
            <a:endParaRPr sz="2500" dirty="0">
              <a:latin typeface="+mj-lt"/>
              <a:cs typeface="Times New Roman"/>
            </a:endParaRPr>
          </a:p>
          <a:p>
            <a:pPr marL="273050" indent="-260985">
              <a:spcBef>
                <a:spcPts val="3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273685" algn="l"/>
              </a:tabLst>
            </a:pPr>
            <a:r>
              <a:rPr sz="2900" spc="-75" dirty="0">
                <a:latin typeface="+mj-lt"/>
                <a:cs typeface="Times New Roman"/>
              </a:rPr>
              <a:t>We </a:t>
            </a:r>
            <a:r>
              <a:rPr sz="2900" spc="-10" dirty="0">
                <a:latin typeface="+mj-lt"/>
                <a:cs typeface="Times New Roman"/>
              </a:rPr>
              <a:t>will </a:t>
            </a:r>
            <a:r>
              <a:rPr sz="2900" dirty="0">
                <a:latin typeface="+mj-lt"/>
                <a:cs typeface="Times New Roman"/>
              </a:rPr>
              <a:t>concentrate on </a:t>
            </a:r>
            <a:r>
              <a:rPr sz="2900" dirty="0">
                <a:solidFill>
                  <a:srgbClr val="C00000"/>
                </a:solidFill>
                <a:latin typeface="+mj-lt"/>
                <a:cs typeface="Times New Roman"/>
              </a:rPr>
              <a:t>guided media</a:t>
            </a:r>
            <a:r>
              <a:rPr sz="2900" spc="-5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900" spc="-10" dirty="0">
                <a:latin typeface="+mj-lt"/>
                <a:cs typeface="Times New Roman"/>
              </a:rPr>
              <a:t>here:</a:t>
            </a:r>
            <a:endParaRPr sz="2900" dirty="0">
              <a:latin typeface="+mj-lt"/>
              <a:cs typeface="Times New Roman"/>
            </a:endParaRPr>
          </a:p>
          <a:p>
            <a:pPr marL="760730" lvl="1" indent="-274955">
              <a:spcBef>
                <a:spcPts val="320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20" dirty="0">
                <a:solidFill>
                  <a:srgbClr val="3333CC"/>
                </a:solidFill>
                <a:latin typeface="+mj-lt"/>
                <a:cs typeface="Times New Roman"/>
              </a:rPr>
              <a:t>Twisted-Pair</a:t>
            </a:r>
            <a:r>
              <a:rPr sz="2500" spc="-40" dirty="0">
                <a:solidFill>
                  <a:srgbClr val="3333CC"/>
                </a:solidFill>
                <a:latin typeface="+mj-lt"/>
                <a:cs typeface="Times New Roman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cables</a:t>
            </a:r>
            <a:r>
              <a:rPr sz="2500" spc="-5" dirty="0">
                <a:solidFill>
                  <a:srgbClr val="DA1F28"/>
                </a:solidFill>
                <a:latin typeface="+mj-lt"/>
                <a:cs typeface="Times New Roman"/>
              </a:rPr>
              <a:t>:</a:t>
            </a:r>
            <a:endParaRPr sz="2500" dirty="0">
              <a:latin typeface="+mj-lt"/>
              <a:cs typeface="Times New Roman"/>
            </a:endParaRPr>
          </a:p>
          <a:p>
            <a:pPr marL="1169670" lvl="2" indent="-228600">
              <a:spcBef>
                <a:spcPts val="210"/>
              </a:spcBef>
              <a:buClr>
                <a:srgbClr val="DA1F28"/>
              </a:buClr>
              <a:buSzPct val="75000"/>
              <a:buFont typeface="Wingdings"/>
              <a:buChar char=""/>
              <a:tabLst>
                <a:tab pos="1169670" algn="l"/>
              </a:tabLst>
            </a:pPr>
            <a:r>
              <a:rPr sz="2400" spc="-5" dirty="0">
                <a:solidFill>
                  <a:srgbClr val="FF8118"/>
                </a:solidFill>
                <a:latin typeface="+mj-lt"/>
                <a:cs typeface="Times New Roman"/>
              </a:rPr>
              <a:t>Unshielded </a:t>
            </a:r>
            <a:r>
              <a:rPr sz="2400" spc="-20" dirty="0">
                <a:solidFill>
                  <a:srgbClr val="FF8118"/>
                </a:solidFill>
                <a:latin typeface="+mj-lt"/>
                <a:cs typeface="Times New Roman"/>
              </a:rPr>
              <a:t>Twisted-Pair </a:t>
            </a:r>
            <a:r>
              <a:rPr sz="2400" spc="-5" dirty="0">
                <a:solidFill>
                  <a:srgbClr val="FF8118"/>
                </a:solidFill>
                <a:latin typeface="+mj-lt"/>
                <a:cs typeface="Times New Roman"/>
              </a:rPr>
              <a:t>(UTP)</a:t>
            </a:r>
            <a:r>
              <a:rPr sz="2400" spc="-75" dirty="0">
                <a:solidFill>
                  <a:srgbClr val="FF8118"/>
                </a:solidFill>
                <a:latin typeface="+mj-lt"/>
                <a:cs typeface="Times New Roman"/>
              </a:rPr>
              <a:t> </a:t>
            </a:r>
            <a:r>
              <a:rPr sz="2400" dirty="0">
                <a:solidFill>
                  <a:srgbClr val="FF8118"/>
                </a:solidFill>
                <a:latin typeface="+mj-lt"/>
                <a:cs typeface="Times New Roman"/>
              </a:rPr>
              <a:t>cables</a:t>
            </a:r>
            <a:endParaRPr sz="2400" dirty="0">
              <a:latin typeface="+mj-lt"/>
              <a:cs typeface="Times New Roman"/>
            </a:endParaRPr>
          </a:p>
          <a:p>
            <a:pPr marL="1169670" lvl="2" indent="-228600">
              <a:spcBef>
                <a:spcPts val="215"/>
              </a:spcBef>
              <a:buClr>
                <a:srgbClr val="DA1F28"/>
              </a:buClr>
              <a:buSzPct val="75000"/>
              <a:buFont typeface="Wingdings"/>
              <a:buChar char=""/>
              <a:tabLst>
                <a:tab pos="1169670" algn="l"/>
              </a:tabLst>
            </a:pPr>
            <a:r>
              <a:rPr sz="2400" spc="-5" dirty="0">
                <a:solidFill>
                  <a:srgbClr val="FF8118"/>
                </a:solidFill>
                <a:latin typeface="+mj-lt"/>
                <a:cs typeface="Times New Roman"/>
              </a:rPr>
              <a:t>Shielded </a:t>
            </a:r>
            <a:r>
              <a:rPr sz="2400" spc="-20" dirty="0">
                <a:solidFill>
                  <a:srgbClr val="FF8118"/>
                </a:solidFill>
                <a:latin typeface="+mj-lt"/>
                <a:cs typeface="Times New Roman"/>
              </a:rPr>
              <a:t>Twisted-Pair </a:t>
            </a:r>
            <a:r>
              <a:rPr sz="2400" dirty="0">
                <a:solidFill>
                  <a:srgbClr val="FF8118"/>
                </a:solidFill>
                <a:latin typeface="+mj-lt"/>
                <a:cs typeface="Times New Roman"/>
              </a:rPr>
              <a:t>(STP)</a:t>
            </a:r>
            <a:r>
              <a:rPr sz="2400" spc="-90" dirty="0">
                <a:solidFill>
                  <a:srgbClr val="FF8118"/>
                </a:solidFill>
                <a:latin typeface="+mj-lt"/>
                <a:cs typeface="Times New Roman"/>
              </a:rPr>
              <a:t> </a:t>
            </a:r>
            <a:r>
              <a:rPr sz="2400" dirty="0">
                <a:solidFill>
                  <a:srgbClr val="FF8118"/>
                </a:solidFill>
                <a:latin typeface="+mj-lt"/>
                <a:cs typeface="Times New Roman"/>
              </a:rPr>
              <a:t>cables</a:t>
            </a:r>
            <a:endParaRPr sz="2400" dirty="0">
              <a:latin typeface="+mj-lt"/>
              <a:cs typeface="Times New Roman"/>
            </a:endParaRPr>
          </a:p>
          <a:p>
            <a:pPr marL="760730" lvl="1" indent="-274955">
              <a:spcBef>
                <a:spcPts val="295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Coaxial</a:t>
            </a:r>
            <a:r>
              <a:rPr sz="2500" spc="-10" dirty="0">
                <a:solidFill>
                  <a:srgbClr val="3333CC"/>
                </a:solidFill>
                <a:latin typeface="+mj-lt"/>
                <a:cs typeface="Times New Roman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cables</a:t>
            </a:r>
            <a:endParaRPr sz="2500" dirty="0">
              <a:latin typeface="+mj-lt"/>
              <a:cs typeface="Times New Roman"/>
            </a:endParaRPr>
          </a:p>
          <a:p>
            <a:pPr marL="760730" lvl="1" indent="-274955">
              <a:spcBef>
                <a:spcPts val="305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15" dirty="0">
                <a:solidFill>
                  <a:srgbClr val="3333CC"/>
                </a:solidFill>
                <a:latin typeface="+mj-lt"/>
                <a:cs typeface="Times New Roman"/>
              </a:rPr>
              <a:t>Fiber-optic</a:t>
            </a:r>
            <a:r>
              <a:rPr sz="2500" spc="20" dirty="0">
                <a:solidFill>
                  <a:srgbClr val="3333CC"/>
                </a:solidFill>
                <a:latin typeface="+mj-lt"/>
                <a:cs typeface="Times New Roman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cables</a:t>
            </a:r>
            <a:endParaRPr sz="2500" dirty="0">
              <a:latin typeface="+mj-l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709" y="642291"/>
            <a:ext cx="795250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en-US" spc="-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pc="-11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 (Cont.)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709" y="1704108"/>
            <a:ext cx="9975273" cy="1452321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60960">
              <a:spcBef>
                <a:spcPts val="1025"/>
              </a:spcBef>
            </a:pPr>
            <a:r>
              <a:rPr sz="3200" u="sng" spc="-25" dirty="0">
                <a:solidFill>
                  <a:srgbClr val="002060"/>
                </a:solidFill>
                <a:latin typeface="+mj-lt"/>
                <a:cs typeface="Arial"/>
              </a:rPr>
              <a:t>Twisted-Pair</a:t>
            </a:r>
            <a:r>
              <a:rPr sz="3200" u="sng" spc="-45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200" u="sng" dirty="0">
                <a:solidFill>
                  <a:srgbClr val="002060"/>
                </a:solidFill>
                <a:latin typeface="+mj-lt"/>
                <a:cs typeface="Arial"/>
              </a:rPr>
              <a:t>Cables</a:t>
            </a:r>
          </a:p>
          <a:p>
            <a:pPr marL="274320" marR="5080" indent="-262255">
              <a:spcBef>
                <a:spcPts val="69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274955" algn="l"/>
              </a:tabLst>
            </a:pPr>
            <a:r>
              <a:rPr sz="2400" spc="-5" dirty="0">
                <a:latin typeface="+mj-lt"/>
                <a:cs typeface="Times New Roman"/>
              </a:rPr>
              <a:t>If the </a:t>
            </a:r>
            <a:r>
              <a:rPr sz="2400" dirty="0">
                <a:latin typeface="+mj-lt"/>
                <a:cs typeface="Times New Roman"/>
              </a:rPr>
              <a:t>pair of </a:t>
            </a:r>
            <a:r>
              <a:rPr sz="2400" spc="-15" dirty="0">
                <a:latin typeface="+mj-lt"/>
                <a:cs typeface="Times New Roman"/>
              </a:rPr>
              <a:t>wires are </a:t>
            </a:r>
            <a:r>
              <a:rPr sz="2400" spc="-5" dirty="0">
                <a:latin typeface="+mj-lt"/>
                <a:cs typeface="Times New Roman"/>
              </a:rPr>
              <a:t>not twisted, </a:t>
            </a:r>
            <a:r>
              <a:rPr sz="2400" spc="-5" dirty="0">
                <a:solidFill>
                  <a:srgbClr val="002060"/>
                </a:solidFill>
                <a:latin typeface="+mj-lt"/>
                <a:cs typeface="Times New Roman"/>
              </a:rPr>
              <a:t>electromagnetic  noises </a:t>
            </a:r>
            <a:r>
              <a:rPr sz="2400" spc="-10" dirty="0">
                <a:latin typeface="+mj-lt"/>
                <a:cs typeface="Times New Roman"/>
              </a:rPr>
              <a:t>from, </a:t>
            </a:r>
            <a:r>
              <a:rPr sz="2400" dirty="0">
                <a:latin typeface="+mj-lt"/>
                <a:cs typeface="Times New Roman"/>
              </a:rPr>
              <a:t>e.g., motors, </a:t>
            </a:r>
            <a:r>
              <a:rPr sz="2400" spc="-10" dirty="0">
                <a:latin typeface="+mj-lt"/>
                <a:cs typeface="Times New Roman"/>
              </a:rPr>
              <a:t>will </a:t>
            </a:r>
            <a:r>
              <a:rPr sz="2400" dirty="0">
                <a:latin typeface="+mj-lt"/>
                <a:cs typeface="Times New Roman"/>
              </a:rPr>
              <a:t>affect </a:t>
            </a:r>
            <a:r>
              <a:rPr sz="2400" spc="-5" dirty="0">
                <a:latin typeface="+mj-lt"/>
                <a:cs typeface="Times New Roman"/>
              </a:rPr>
              <a:t>the </a:t>
            </a:r>
            <a:r>
              <a:rPr sz="2400" dirty="0">
                <a:latin typeface="+mj-lt"/>
                <a:cs typeface="Times New Roman"/>
              </a:rPr>
              <a:t>closer </a:t>
            </a:r>
            <a:r>
              <a:rPr sz="2400" spc="-20" dirty="0">
                <a:latin typeface="+mj-lt"/>
                <a:cs typeface="Times New Roman"/>
              </a:rPr>
              <a:t>wire </a:t>
            </a:r>
            <a:r>
              <a:rPr sz="2400" spc="-15" dirty="0">
                <a:latin typeface="+mj-lt"/>
                <a:cs typeface="Times New Roman"/>
              </a:rPr>
              <a:t>more  </a:t>
            </a:r>
            <a:r>
              <a:rPr sz="2400" dirty="0">
                <a:latin typeface="+mj-lt"/>
                <a:cs typeface="Times New Roman"/>
              </a:rPr>
              <a:t>than the further one, </a:t>
            </a:r>
            <a:r>
              <a:rPr sz="2400" spc="-10" dirty="0">
                <a:latin typeface="+mj-lt"/>
                <a:cs typeface="Times New Roman"/>
              </a:rPr>
              <a:t>thereby </a:t>
            </a:r>
            <a:r>
              <a:rPr sz="2400" dirty="0">
                <a:latin typeface="+mj-lt"/>
                <a:cs typeface="Times New Roman"/>
              </a:rPr>
              <a:t>causing</a:t>
            </a:r>
            <a:r>
              <a:rPr sz="2400" spc="-85" dirty="0">
                <a:latin typeface="+mj-lt"/>
                <a:cs typeface="Times New Roman"/>
              </a:rPr>
              <a:t> </a:t>
            </a:r>
            <a:r>
              <a:rPr sz="2400" spc="-10" dirty="0">
                <a:latin typeface="+mj-lt"/>
                <a:cs typeface="Times New Roman"/>
              </a:rPr>
              <a:t>errors</a:t>
            </a:r>
            <a:endParaRPr sz="2400" dirty="0">
              <a:latin typeface="+mj-lt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5387" y="3364427"/>
            <a:ext cx="7664123" cy="3153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Data communication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term </a:t>
            </a:r>
            <a:r>
              <a:rPr lang="en-US" dirty="0">
                <a:solidFill>
                  <a:srgbClr val="C00000"/>
                </a:solidFill>
              </a:rPr>
              <a:t>telecommunication</a:t>
            </a:r>
            <a:r>
              <a:rPr lang="en-US" dirty="0"/>
              <a:t> means </a:t>
            </a:r>
            <a:r>
              <a:rPr lang="en-US" dirty="0">
                <a:solidFill>
                  <a:srgbClr val="002060"/>
                </a:solidFill>
              </a:rPr>
              <a:t>communication at a distance</a:t>
            </a:r>
          </a:p>
          <a:p>
            <a:pPr algn="just"/>
            <a:r>
              <a:rPr lang="en-US" dirty="0"/>
              <a:t>The word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refers to </a:t>
            </a:r>
            <a:r>
              <a:rPr lang="en-US" dirty="0">
                <a:solidFill>
                  <a:srgbClr val="002060"/>
                </a:solidFill>
              </a:rPr>
              <a:t>information presented in whatever form is agreed upon by the parties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creating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using the data</a:t>
            </a:r>
            <a:endParaRPr lang="en-US" dirty="0"/>
          </a:p>
          <a:p>
            <a:pPr algn="just"/>
            <a:r>
              <a:rPr lang="en-US" dirty="0">
                <a:solidFill>
                  <a:srgbClr val="C00000"/>
                </a:solidFill>
              </a:rPr>
              <a:t>Data communications </a:t>
            </a:r>
            <a:r>
              <a:rPr lang="en-US" dirty="0"/>
              <a:t>are the exchange of data between two devices via some form of transmission medium such as a </a:t>
            </a:r>
            <a:r>
              <a:rPr lang="en-US" dirty="0">
                <a:solidFill>
                  <a:srgbClr val="C00000"/>
                </a:solidFill>
              </a:rPr>
              <a:t>wire cable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Data Communication- OSI and TCP/IP model - Kickgadg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1" b="7838"/>
          <a:stretch/>
        </p:blipFill>
        <p:spPr bwMode="auto">
          <a:xfrm>
            <a:off x="2647083" y="4114800"/>
            <a:ext cx="69532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67" y="665621"/>
            <a:ext cx="842676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en-US" spc="-2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pc="-11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 (cont.)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327" y="1568576"/>
            <a:ext cx="11222182" cy="1622239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spcBef>
                <a:spcPts val="1630"/>
              </a:spcBef>
            </a:pPr>
            <a:r>
              <a:rPr sz="3200" u="sng" spc="-165" dirty="0">
                <a:solidFill>
                  <a:srgbClr val="002060"/>
                </a:solidFill>
                <a:latin typeface="+mj-lt"/>
                <a:cs typeface="Arial"/>
              </a:rPr>
              <a:t>Unshielded </a:t>
            </a:r>
            <a:r>
              <a:rPr sz="3200" u="sng" spc="-65" dirty="0">
                <a:solidFill>
                  <a:srgbClr val="002060"/>
                </a:solidFill>
                <a:latin typeface="+mj-lt"/>
                <a:cs typeface="Arial"/>
              </a:rPr>
              <a:t>Twisted-Pair</a:t>
            </a:r>
            <a:r>
              <a:rPr sz="3200" u="sng" spc="-55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200" u="sng" spc="-10" dirty="0">
                <a:solidFill>
                  <a:srgbClr val="002060"/>
                </a:solidFill>
                <a:latin typeface="+mj-lt"/>
                <a:cs typeface="Arial"/>
              </a:rPr>
              <a:t>(UTP)</a:t>
            </a:r>
            <a:endParaRPr sz="3200" u="sng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332740" indent="-320040">
              <a:lnSpc>
                <a:spcPts val="2735"/>
              </a:lnSpc>
              <a:spcBef>
                <a:spcPts val="115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0" dirty="0">
                <a:latin typeface="+mj-lt"/>
                <a:cs typeface="Times New Roman"/>
              </a:rPr>
              <a:t>Typically </a:t>
            </a:r>
            <a:r>
              <a:rPr sz="2400" spc="-5" dirty="0">
                <a:latin typeface="+mj-lt"/>
                <a:cs typeface="Times New Roman"/>
              </a:rPr>
              <a:t>wrapped </a:t>
            </a:r>
            <a:r>
              <a:rPr sz="2400" dirty="0">
                <a:latin typeface="+mj-lt"/>
                <a:cs typeface="Times New Roman"/>
              </a:rPr>
              <a:t>inside a </a:t>
            </a:r>
            <a:r>
              <a:rPr sz="2400" dirty="0">
                <a:solidFill>
                  <a:srgbClr val="C00000"/>
                </a:solidFill>
                <a:latin typeface="+mj-lt"/>
                <a:cs typeface="Times New Roman"/>
              </a:rPr>
              <a:t>plastic cover </a:t>
            </a:r>
            <a:r>
              <a:rPr sz="2400" dirty="0">
                <a:latin typeface="+mj-lt"/>
                <a:cs typeface="Times New Roman"/>
              </a:rPr>
              <a:t>(for</a:t>
            </a:r>
            <a:r>
              <a:rPr sz="2400" spc="-165" dirty="0">
                <a:latin typeface="+mj-lt"/>
                <a:cs typeface="Times New Roman"/>
              </a:rPr>
              <a:t> </a:t>
            </a:r>
            <a:r>
              <a:rPr sz="2400" dirty="0">
                <a:latin typeface="+mj-lt"/>
                <a:cs typeface="Times New Roman"/>
              </a:rPr>
              <a:t>mechanical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sz="2400" spc="-5" dirty="0">
                <a:latin typeface="+mj-lt"/>
                <a:cs typeface="Times New Roman"/>
              </a:rPr>
              <a:t>protection)</a:t>
            </a:r>
            <a:endParaRPr sz="2400" dirty="0">
              <a:latin typeface="+mj-lt"/>
              <a:cs typeface="Times New Roman"/>
            </a:endParaRPr>
          </a:p>
          <a:p>
            <a:pPr marL="332740" indent="-320040">
              <a:spcBef>
                <a:spcPts val="4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+mj-lt"/>
                <a:cs typeface="Times New Roman"/>
              </a:rPr>
              <a:t>A sample UTP </a:t>
            </a:r>
            <a:r>
              <a:rPr sz="2400" dirty="0">
                <a:latin typeface="+mj-lt"/>
                <a:cs typeface="Times New Roman"/>
              </a:rPr>
              <a:t>cable </a:t>
            </a:r>
            <a:r>
              <a:rPr sz="2400" spc="-5" dirty="0">
                <a:latin typeface="+mj-lt"/>
                <a:cs typeface="Times New Roman"/>
              </a:rPr>
              <a:t>with </a:t>
            </a:r>
            <a:r>
              <a:rPr sz="2400" dirty="0">
                <a:solidFill>
                  <a:srgbClr val="C00000"/>
                </a:solidFill>
                <a:latin typeface="+mj-lt"/>
                <a:cs typeface="Times New Roman"/>
              </a:rPr>
              <a:t>5 </a:t>
            </a:r>
            <a:r>
              <a:rPr sz="2400" spc="-5" dirty="0">
                <a:solidFill>
                  <a:srgbClr val="C00000"/>
                </a:solidFill>
                <a:latin typeface="+mj-lt"/>
                <a:cs typeface="Times New Roman"/>
              </a:rPr>
              <a:t>unshielded twisted pairs </a:t>
            </a:r>
            <a:r>
              <a:rPr sz="2400" dirty="0">
                <a:solidFill>
                  <a:srgbClr val="C00000"/>
                </a:solidFill>
                <a:latin typeface="+mj-lt"/>
                <a:cs typeface="Times New Roman"/>
              </a:rPr>
              <a:t>of</a:t>
            </a:r>
            <a:r>
              <a:rPr sz="2400" spc="-20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+mj-lt"/>
                <a:cs typeface="Times New Roman"/>
              </a:rPr>
              <a:t>wires</a:t>
            </a:r>
            <a:endParaRPr sz="2400" dirty="0">
              <a:solidFill>
                <a:srgbClr val="C00000"/>
              </a:solidFill>
              <a:latin typeface="+mj-lt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5050" y="3810038"/>
            <a:ext cx="7918450" cy="2854325"/>
            <a:chOff x="781050" y="3810037"/>
            <a:chExt cx="7918450" cy="2854325"/>
          </a:xfrm>
        </p:grpSpPr>
        <p:sp>
          <p:nvSpPr>
            <p:cNvPr id="5" name="object 5"/>
            <p:cNvSpPr/>
            <p:nvPr/>
          </p:nvSpPr>
          <p:spPr>
            <a:xfrm>
              <a:off x="781050" y="3810037"/>
              <a:ext cx="7264019" cy="28541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1529" y="5434202"/>
              <a:ext cx="1025525" cy="929640"/>
            </a:xfrm>
            <a:custGeom>
              <a:avLst/>
              <a:gdLst/>
              <a:ahLst/>
              <a:cxnLst/>
              <a:rect l="l" t="t" r="r" b="b"/>
              <a:pathLst>
                <a:path w="1025525" h="929639">
                  <a:moveTo>
                    <a:pt x="0" y="532371"/>
                  </a:moveTo>
                  <a:lnTo>
                    <a:pt x="6242" y="501447"/>
                  </a:lnTo>
                  <a:lnTo>
                    <a:pt x="23272" y="476197"/>
                  </a:lnTo>
                  <a:lnTo>
                    <a:pt x="48541" y="459174"/>
                  </a:lnTo>
                  <a:lnTo>
                    <a:pt x="79501" y="452932"/>
                  </a:lnTo>
                  <a:lnTo>
                    <a:pt x="170942" y="452932"/>
                  </a:lnTo>
                  <a:lnTo>
                    <a:pt x="339851" y="0"/>
                  </a:lnTo>
                  <a:lnTo>
                    <a:pt x="427227" y="452932"/>
                  </a:lnTo>
                  <a:lnTo>
                    <a:pt x="945896" y="452932"/>
                  </a:lnTo>
                  <a:lnTo>
                    <a:pt x="976782" y="459174"/>
                  </a:lnTo>
                  <a:lnTo>
                    <a:pt x="1002014" y="476197"/>
                  </a:lnTo>
                  <a:lnTo>
                    <a:pt x="1019030" y="501447"/>
                  </a:lnTo>
                  <a:lnTo>
                    <a:pt x="1025271" y="532371"/>
                  </a:lnTo>
                  <a:lnTo>
                    <a:pt x="1025271" y="651522"/>
                  </a:lnTo>
                  <a:lnTo>
                    <a:pt x="1025271" y="850112"/>
                  </a:lnTo>
                  <a:lnTo>
                    <a:pt x="1019030" y="881028"/>
                  </a:lnTo>
                  <a:lnTo>
                    <a:pt x="1002014" y="906275"/>
                  </a:lnTo>
                  <a:lnTo>
                    <a:pt x="976782" y="923296"/>
                  </a:lnTo>
                  <a:lnTo>
                    <a:pt x="945896" y="929538"/>
                  </a:lnTo>
                  <a:lnTo>
                    <a:pt x="427227" y="929538"/>
                  </a:lnTo>
                  <a:lnTo>
                    <a:pt x="170942" y="929538"/>
                  </a:lnTo>
                  <a:lnTo>
                    <a:pt x="79501" y="929538"/>
                  </a:lnTo>
                  <a:lnTo>
                    <a:pt x="48541" y="923296"/>
                  </a:lnTo>
                  <a:lnTo>
                    <a:pt x="23272" y="906275"/>
                  </a:lnTo>
                  <a:lnTo>
                    <a:pt x="6242" y="881028"/>
                  </a:lnTo>
                  <a:lnTo>
                    <a:pt x="0" y="850112"/>
                  </a:lnTo>
                  <a:lnTo>
                    <a:pt x="0" y="651522"/>
                  </a:lnTo>
                  <a:lnTo>
                    <a:pt x="0" y="5323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94063" y="5940348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3300"/>
                </a:solidFill>
                <a:latin typeface="Arial"/>
                <a:cs typeface="Arial"/>
              </a:rPr>
              <a:t>Metal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30110" y="5367146"/>
            <a:ext cx="1322705" cy="996950"/>
          </a:xfrm>
          <a:custGeom>
            <a:avLst/>
            <a:gdLst/>
            <a:ahLst/>
            <a:cxnLst/>
            <a:rect l="l" t="t" r="r" b="b"/>
            <a:pathLst>
              <a:path w="1322704" h="996950">
                <a:moveTo>
                  <a:pt x="0" y="599427"/>
                </a:moveTo>
                <a:lnTo>
                  <a:pt x="6242" y="568503"/>
                </a:lnTo>
                <a:lnTo>
                  <a:pt x="23272" y="543253"/>
                </a:lnTo>
                <a:lnTo>
                  <a:pt x="48541" y="526230"/>
                </a:lnTo>
                <a:lnTo>
                  <a:pt x="79501" y="519988"/>
                </a:lnTo>
                <a:lnTo>
                  <a:pt x="220471" y="519988"/>
                </a:lnTo>
                <a:lnTo>
                  <a:pt x="285876" y="0"/>
                </a:lnTo>
                <a:lnTo>
                  <a:pt x="551180" y="519988"/>
                </a:lnTo>
                <a:lnTo>
                  <a:pt x="1243330" y="519988"/>
                </a:lnTo>
                <a:lnTo>
                  <a:pt x="1274216" y="526230"/>
                </a:lnTo>
                <a:lnTo>
                  <a:pt x="1299448" y="543253"/>
                </a:lnTo>
                <a:lnTo>
                  <a:pt x="1316464" y="568503"/>
                </a:lnTo>
                <a:lnTo>
                  <a:pt x="1322705" y="599427"/>
                </a:lnTo>
                <a:lnTo>
                  <a:pt x="1322705" y="718578"/>
                </a:lnTo>
                <a:lnTo>
                  <a:pt x="1322705" y="917168"/>
                </a:lnTo>
                <a:lnTo>
                  <a:pt x="1316464" y="948084"/>
                </a:lnTo>
                <a:lnTo>
                  <a:pt x="1299448" y="973331"/>
                </a:lnTo>
                <a:lnTo>
                  <a:pt x="1274216" y="990352"/>
                </a:lnTo>
                <a:lnTo>
                  <a:pt x="1243330" y="996594"/>
                </a:lnTo>
                <a:lnTo>
                  <a:pt x="551180" y="996594"/>
                </a:lnTo>
                <a:lnTo>
                  <a:pt x="220471" y="996594"/>
                </a:lnTo>
                <a:lnTo>
                  <a:pt x="79501" y="996594"/>
                </a:lnTo>
                <a:lnTo>
                  <a:pt x="48541" y="990352"/>
                </a:lnTo>
                <a:lnTo>
                  <a:pt x="23272" y="973331"/>
                </a:lnTo>
                <a:lnTo>
                  <a:pt x="6242" y="948084"/>
                </a:lnTo>
                <a:lnTo>
                  <a:pt x="0" y="917168"/>
                </a:lnTo>
                <a:lnTo>
                  <a:pt x="0" y="718578"/>
                </a:lnTo>
                <a:lnTo>
                  <a:pt x="0" y="59942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29753" y="5940348"/>
            <a:ext cx="92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65" dirty="0">
                <a:solidFill>
                  <a:srgbClr val="FF3300"/>
                </a:solidFill>
                <a:latin typeface="Arial"/>
                <a:cs typeface="Arial"/>
              </a:rPr>
              <a:t>Insulator</a:t>
            </a:r>
            <a:endParaRPr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72" y="661287"/>
            <a:ext cx="80092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60" dirty="0"/>
              <a:t>Transmission</a:t>
            </a:r>
            <a:r>
              <a:rPr spc="-250" dirty="0"/>
              <a:t> </a:t>
            </a:r>
            <a:r>
              <a:rPr spc="-114" dirty="0"/>
              <a:t>M</a:t>
            </a:r>
            <a:r>
              <a:rPr lang="en-US" spc="-114" dirty="0"/>
              <a:t>edia (Cont.)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1782" y="1298031"/>
            <a:ext cx="11236035" cy="1817805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spcBef>
                <a:spcPts val="2495"/>
              </a:spcBef>
            </a:pPr>
            <a:r>
              <a:rPr sz="3600" u="sng" spc="-215" dirty="0">
                <a:solidFill>
                  <a:srgbClr val="002060"/>
                </a:solidFill>
                <a:latin typeface="+mj-lt"/>
                <a:cs typeface="Arial"/>
              </a:rPr>
              <a:t>Shielded </a:t>
            </a:r>
            <a:r>
              <a:rPr sz="3600" u="sng" spc="-75" dirty="0">
                <a:solidFill>
                  <a:srgbClr val="002060"/>
                </a:solidFill>
                <a:latin typeface="+mj-lt"/>
                <a:cs typeface="Arial"/>
              </a:rPr>
              <a:t>Twisted-Pair</a:t>
            </a:r>
            <a:r>
              <a:rPr sz="3600" u="sng" spc="1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u="sng" spc="-165" dirty="0">
                <a:solidFill>
                  <a:srgbClr val="002060"/>
                </a:solidFill>
                <a:latin typeface="+mj-lt"/>
                <a:cs typeface="Arial"/>
              </a:rPr>
              <a:t>(STP)</a:t>
            </a:r>
            <a:endParaRPr sz="3600" u="sng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332740" marR="5080" indent="-320040" algn="just">
              <a:spcBef>
                <a:spcPts val="15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285" dirty="0">
                <a:latin typeface="+mj-lt"/>
                <a:cs typeface="Arial"/>
              </a:rPr>
              <a:t>STP </a:t>
            </a:r>
            <a:r>
              <a:rPr sz="2400" spc="-165" dirty="0">
                <a:latin typeface="+mj-lt"/>
                <a:cs typeface="Arial"/>
              </a:rPr>
              <a:t>cables </a:t>
            </a:r>
            <a:r>
              <a:rPr sz="2400" spc="-30" dirty="0">
                <a:latin typeface="+mj-lt"/>
                <a:cs typeface="Arial"/>
              </a:rPr>
              <a:t>are </a:t>
            </a:r>
            <a:r>
              <a:rPr sz="2400" spc="-75" dirty="0">
                <a:latin typeface="+mj-lt"/>
                <a:cs typeface="Arial"/>
              </a:rPr>
              <a:t>similar </a:t>
            </a:r>
            <a:r>
              <a:rPr sz="2400" spc="-45" dirty="0">
                <a:latin typeface="+mj-lt"/>
                <a:cs typeface="Arial"/>
              </a:rPr>
              <a:t>to </a:t>
            </a:r>
            <a:r>
              <a:rPr sz="2400" spc="-114" dirty="0">
                <a:solidFill>
                  <a:srgbClr val="002060"/>
                </a:solidFill>
                <a:latin typeface="+mj-lt"/>
                <a:cs typeface="Arial"/>
              </a:rPr>
              <a:t>UTP </a:t>
            </a:r>
            <a:r>
              <a:rPr sz="2400" spc="-140" dirty="0">
                <a:solidFill>
                  <a:srgbClr val="002060"/>
                </a:solidFill>
                <a:latin typeface="+mj-lt"/>
                <a:cs typeface="Arial"/>
              </a:rPr>
              <a:t>cables</a:t>
            </a:r>
            <a:r>
              <a:rPr sz="2400" spc="-140" dirty="0">
                <a:latin typeface="+mj-lt"/>
                <a:cs typeface="Arial"/>
              </a:rPr>
              <a:t>, </a:t>
            </a:r>
            <a:r>
              <a:rPr sz="2400" spc="-120" dirty="0">
                <a:latin typeface="+mj-lt"/>
                <a:cs typeface="Arial"/>
              </a:rPr>
              <a:t>except </a:t>
            </a:r>
            <a:r>
              <a:rPr sz="2400" spc="-60" dirty="0">
                <a:latin typeface="+mj-lt"/>
                <a:cs typeface="Arial"/>
              </a:rPr>
              <a:t>there </a:t>
            </a:r>
            <a:r>
              <a:rPr sz="2400" spc="-245" dirty="0">
                <a:latin typeface="+mj-lt"/>
                <a:cs typeface="Arial"/>
              </a:rPr>
              <a:t>is </a:t>
            </a:r>
            <a:r>
              <a:rPr sz="2400" spc="75" dirty="0">
                <a:latin typeface="+mj-lt"/>
                <a:cs typeface="Arial"/>
              </a:rPr>
              <a:t>a  </a:t>
            </a:r>
            <a:r>
              <a:rPr sz="2400" spc="-10" dirty="0">
                <a:latin typeface="+mj-lt"/>
                <a:cs typeface="Arial"/>
              </a:rPr>
              <a:t>metal </a:t>
            </a:r>
            <a:r>
              <a:rPr sz="2400" spc="-50" dirty="0">
                <a:latin typeface="+mj-lt"/>
                <a:cs typeface="Arial"/>
              </a:rPr>
              <a:t>foil </a:t>
            </a:r>
            <a:r>
              <a:rPr sz="2400" spc="-110" dirty="0">
                <a:latin typeface="+mj-lt"/>
                <a:cs typeface="Arial"/>
              </a:rPr>
              <a:t>or </a:t>
            </a:r>
            <a:r>
              <a:rPr sz="2400" spc="-35" dirty="0">
                <a:latin typeface="+mj-lt"/>
                <a:cs typeface="Arial"/>
              </a:rPr>
              <a:t>braided-metal-mesh </a:t>
            </a:r>
            <a:r>
              <a:rPr sz="2400" spc="-150" dirty="0">
                <a:latin typeface="+mj-lt"/>
                <a:cs typeface="Arial"/>
              </a:rPr>
              <a:t>cover </a:t>
            </a:r>
            <a:r>
              <a:rPr sz="2400" spc="45" dirty="0">
                <a:latin typeface="+mj-lt"/>
                <a:cs typeface="Arial"/>
              </a:rPr>
              <a:t>that </a:t>
            </a:r>
            <a:r>
              <a:rPr sz="2400" spc="-229" dirty="0">
                <a:latin typeface="+mj-lt"/>
                <a:cs typeface="Arial"/>
              </a:rPr>
              <a:t>encases  </a:t>
            </a:r>
            <a:r>
              <a:rPr sz="2400" spc="-125" dirty="0">
                <a:latin typeface="+mj-lt"/>
                <a:cs typeface="Arial"/>
              </a:rPr>
              <a:t>each </a:t>
            </a:r>
            <a:r>
              <a:rPr sz="2400" dirty="0">
                <a:latin typeface="+mj-lt"/>
                <a:cs typeface="Arial"/>
              </a:rPr>
              <a:t>pair </a:t>
            </a:r>
            <a:r>
              <a:rPr sz="2400" spc="-75" dirty="0">
                <a:latin typeface="+mj-lt"/>
                <a:cs typeface="Arial"/>
              </a:rPr>
              <a:t>of </a:t>
            </a:r>
            <a:r>
              <a:rPr sz="2400" spc="-80" dirty="0">
                <a:latin typeface="+mj-lt"/>
                <a:cs typeface="Arial"/>
              </a:rPr>
              <a:t>insulated</a:t>
            </a:r>
            <a:r>
              <a:rPr sz="2400" spc="-75" dirty="0">
                <a:latin typeface="+mj-lt"/>
                <a:cs typeface="Arial"/>
              </a:rPr>
              <a:t> </a:t>
            </a:r>
            <a:r>
              <a:rPr sz="2400" spc="-140" dirty="0">
                <a:latin typeface="+mj-lt"/>
                <a:cs typeface="Arial"/>
              </a:rPr>
              <a:t>wires</a:t>
            </a:r>
            <a:endParaRPr sz="2400" dirty="0">
              <a:latin typeface="+mj-lt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3491" y="3468848"/>
            <a:ext cx="7924800" cy="2696210"/>
            <a:chOff x="609600" y="3884485"/>
            <a:chExt cx="7924800" cy="2696210"/>
          </a:xfrm>
        </p:grpSpPr>
        <p:sp>
          <p:nvSpPr>
            <p:cNvPr id="5" name="object 5"/>
            <p:cNvSpPr/>
            <p:nvPr/>
          </p:nvSpPr>
          <p:spPr>
            <a:xfrm>
              <a:off x="609600" y="3884485"/>
              <a:ext cx="7924800" cy="26957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4486" y="6466319"/>
              <a:ext cx="1485900" cy="0"/>
            </a:xfrm>
            <a:custGeom>
              <a:avLst/>
              <a:gdLst/>
              <a:ahLst/>
              <a:cxnLst/>
              <a:rect l="l" t="t" r="r" b="b"/>
              <a:pathLst>
                <a:path w="1485900">
                  <a:moveTo>
                    <a:pt x="0" y="0"/>
                  </a:moveTo>
                  <a:lnTo>
                    <a:pt x="1485900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436" y="645832"/>
            <a:ext cx="866059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/>
              <a:t>Transmission</a:t>
            </a:r>
            <a:r>
              <a:rPr lang="en-US" spc="-250" dirty="0"/>
              <a:t> </a:t>
            </a:r>
            <a:r>
              <a:rPr lang="en-US" spc="-114" dirty="0"/>
              <a:t>Media (Cont.)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0436" y="1510145"/>
            <a:ext cx="10986656" cy="2547492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spcBef>
                <a:spcPts val="2125"/>
              </a:spcBef>
            </a:pPr>
            <a:r>
              <a:rPr sz="3600" u="sng" spc="-120" dirty="0">
                <a:solidFill>
                  <a:srgbClr val="002060"/>
                </a:solidFill>
                <a:latin typeface="+mj-lt"/>
                <a:cs typeface="Arial"/>
              </a:rPr>
              <a:t>Coaxial</a:t>
            </a:r>
            <a:r>
              <a:rPr sz="3600" u="sng" spc="-15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u="sng" spc="-245" dirty="0">
                <a:solidFill>
                  <a:srgbClr val="002060"/>
                </a:solidFill>
                <a:latin typeface="+mj-lt"/>
                <a:cs typeface="Arial"/>
              </a:rPr>
              <a:t>Cables</a:t>
            </a:r>
            <a:endParaRPr sz="3600" u="sng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332105" marR="5080" indent="-320040">
              <a:spcBef>
                <a:spcPts val="121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0" dirty="0">
                <a:latin typeface="+mj-lt"/>
                <a:cs typeface="Arial"/>
              </a:rPr>
              <a:t>In </a:t>
            </a:r>
            <a:r>
              <a:rPr sz="2400" spc="-55" dirty="0">
                <a:latin typeface="+mj-lt"/>
                <a:cs typeface="Arial"/>
              </a:rPr>
              <a:t>general,</a:t>
            </a:r>
            <a:r>
              <a:rPr sz="2400" spc="-55" dirty="0">
                <a:solidFill>
                  <a:srgbClr val="FF8118"/>
                </a:solidFill>
                <a:latin typeface="+mj-lt"/>
                <a:cs typeface="Arial"/>
              </a:rPr>
              <a:t> </a:t>
            </a:r>
            <a:r>
              <a:rPr sz="2400" u="heavy" spc="-8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+mj-lt"/>
                <a:cs typeface="Arial"/>
              </a:rPr>
              <a:t>coaxial </a:t>
            </a:r>
            <a:r>
              <a:rPr sz="2400" u="heavy" spc="-13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+mj-lt"/>
                <a:cs typeface="Arial"/>
              </a:rPr>
              <a:t>cables</a:t>
            </a:r>
            <a:r>
              <a:rPr sz="2400" spc="-135" dirty="0">
                <a:latin typeface="+mj-lt"/>
                <a:cs typeface="Arial"/>
              </a:rPr>
              <a:t>, </a:t>
            </a:r>
            <a:r>
              <a:rPr sz="2400" spc="-110" dirty="0">
                <a:latin typeface="+mj-lt"/>
                <a:cs typeface="Arial"/>
              </a:rPr>
              <a:t>or</a:t>
            </a:r>
            <a:r>
              <a:rPr sz="2400" spc="-110" dirty="0">
                <a:solidFill>
                  <a:srgbClr val="FF8118"/>
                </a:solidFill>
                <a:latin typeface="+mj-lt"/>
                <a:cs typeface="Arial"/>
              </a:rPr>
              <a:t> </a:t>
            </a:r>
            <a:r>
              <a:rPr sz="2400" u="heavy" spc="-12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+mj-lt"/>
                <a:cs typeface="Arial"/>
              </a:rPr>
              <a:t>coax</a:t>
            </a:r>
            <a:r>
              <a:rPr sz="2400" spc="-125" dirty="0">
                <a:latin typeface="+mj-lt"/>
                <a:cs typeface="Arial"/>
              </a:rPr>
              <a:t>, </a:t>
            </a:r>
            <a:r>
              <a:rPr sz="2400" spc="-75" dirty="0">
                <a:latin typeface="+mj-lt"/>
                <a:cs typeface="Arial"/>
              </a:rPr>
              <a:t>carry </a:t>
            </a:r>
            <a:r>
              <a:rPr sz="2400" spc="-165" dirty="0">
                <a:latin typeface="+mj-lt"/>
                <a:cs typeface="Arial"/>
              </a:rPr>
              <a:t>signals </a:t>
            </a:r>
            <a:r>
              <a:rPr sz="2400" spc="-75" dirty="0">
                <a:latin typeface="+mj-lt"/>
                <a:cs typeface="Arial"/>
              </a:rPr>
              <a:t>of </a:t>
            </a:r>
            <a:r>
              <a:rPr sz="2400" spc="-80" dirty="0">
                <a:latin typeface="+mj-lt"/>
                <a:cs typeface="Arial"/>
              </a:rPr>
              <a:t>higher  </a:t>
            </a:r>
            <a:r>
              <a:rPr sz="2400" spc="-45" dirty="0">
                <a:latin typeface="+mj-lt"/>
                <a:cs typeface="Arial"/>
              </a:rPr>
              <a:t>freq </a:t>
            </a:r>
            <a:r>
              <a:rPr sz="2400" spc="20" dirty="0">
                <a:latin typeface="+mj-lt"/>
                <a:cs typeface="Arial"/>
              </a:rPr>
              <a:t>(100KHz</a:t>
            </a:r>
            <a:r>
              <a:rPr sz="2400" spc="20" dirty="0">
                <a:latin typeface="+mj-lt"/>
                <a:cs typeface="WenQuanYi Zen Hei Mono"/>
              </a:rPr>
              <a:t>–</a:t>
            </a:r>
            <a:r>
              <a:rPr sz="2400" spc="20" dirty="0">
                <a:latin typeface="+mj-lt"/>
                <a:cs typeface="Arial"/>
              </a:rPr>
              <a:t>500MHz) </a:t>
            </a:r>
            <a:r>
              <a:rPr sz="2400" spc="-10" dirty="0">
                <a:latin typeface="+mj-lt"/>
                <a:cs typeface="Arial"/>
              </a:rPr>
              <a:t>than </a:t>
            </a:r>
            <a:r>
              <a:rPr sz="2400" spc="-114" dirty="0">
                <a:latin typeface="+mj-lt"/>
                <a:cs typeface="Arial"/>
              </a:rPr>
              <a:t>UTP</a:t>
            </a:r>
            <a:r>
              <a:rPr sz="2400" spc="-254" dirty="0">
                <a:latin typeface="+mj-lt"/>
                <a:cs typeface="Arial"/>
              </a:rPr>
              <a:t> </a:t>
            </a:r>
            <a:r>
              <a:rPr sz="2400" spc="-160" dirty="0">
                <a:latin typeface="+mj-lt"/>
                <a:cs typeface="Arial"/>
              </a:rPr>
              <a:t>cables</a:t>
            </a:r>
            <a:endParaRPr sz="2400" dirty="0">
              <a:latin typeface="+mj-lt"/>
              <a:cs typeface="Arial"/>
            </a:endParaRPr>
          </a:p>
          <a:p>
            <a:pPr marL="332105" marR="174625" indent="-320040">
              <a:spcBef>
                <a:spcPts val="70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5" dirty="0">
                <a:latin typeface="+mj-lt"/>
                <a:cs typeface="Arial"/>
              </a:rPr>
              <a:t>Outer </a:t>
            </a:r>
            <a:r>
              <a:rPr sz="2400" spc="-55" dirty="0">
                <a:latin typeface="+mj-lt"/>
                <a:cs typeface="Arial"/>
              </a:rPr>
              <a:t>metallic </a:t>
            </a:r>
            <a:r>
              <a:rPr sz="2400" spc="-35" dirty="0">
                <a:latin typeface="+mj-lt"/>
                <a:cs typeface="Arial"/>
              </a:rPr>
              <a:t>wrapping </a:t>
            </a:r>
            <a:r>
              <a:rPr sz="2400" spc="-220" dirty="0">
                <a:latin typeface="+mj-lt"/>
                <a:cs typeface="Arial"/>
              </a:rPr>
              <a:t>serves </a:t>
            </a:r>
            <a:r>
              <a:rPr sz="2400" spc="-65" dirty="0">
                <a:latin typeface="+mj-lt"/>
                <a:cs typeface="Arial"/>
              </a:rPr>
              <a:t>both </a:t>
            </a:r>
            <a:r>
              <a:rPr sz="2400" spc="-204" dirty="0">
                <a:latin typeface="+mj-lt"/>
                <a:cs typeface="Arial"/>
              </a:rPr>
              <a:t>as </a:t>
            </a:r>
            <a:r>
              <a:rPr sz="2400" spc="75" dirty="0">
                <a:latin typeface="+mj-lt"/>
                <a:cs typeface="Arial"/>
              </a:rPr>
              <a:t>a </a:t>
            </a:r>
            <a:r>
              <a:rPr sz="2400" spc="-140" dirty="0">
                <a:latin typeface="+mj-lt"/>
                <a:cs typeface="Arial"/>
              </a:rPr>
              <a:t>shield </a:t>
            </a:r>
            <a:r>
              <a:rPr sz="2400" spc="-65" dirty="0">
                <a:latin typeface="+mj-lt"/>
                <a:cs typeface="Arial"/>
              </a:rPr>
              <a:t>against  </a:t>
            </a:r>
            <a:r>
              <a:rPr sz="2400" spc="-185" dirty="0">
                <a:latin typeface="+mj-lt"/>
                <a:cs typeface="Arial"/>
              </a:rPr>
              <a:t>noise </a:t>
            </a:r>
            <a:r>
              <a:rPr sz="2400" spc="-30" dirty="0">
                <a:latin typeface="+mj-lt"/>
                <a:cs typeface="Arial"/>
              </a:rPr>
              <a:t>and </a:t>
            </a:r>
            <a:r>
              <a:rPr sz="2400" spc="-204" dirty="0">
                <a:latin typeface="+mj-lt"/>
                <a:cs typeface="Arial"/>
              </a:rPr>
              <a:t>as </a:t>
            </a:r>
            <a:r>
              <a:rPr sz="2400" spc="-45" dirty="0">
                <a:latin typeface="+mj-lt"/>
                <a:cs typeface="Arial"/>
              </a:rPr>
              <a:t>the </a:t>
            </a:r>
            <a:r>
              <a:rPr sz="2400" spc="-220" dirty="0">
                <a:latin typeface="+mj-lt"/>
                <a:cs typeface="Arial"/>
              </a:rPr>
              <a:t>second </a:t>
            </a:r>
            <a:r>
              <a:rPr sz="2400" spc="-140" dirty="0">
                <a:latin typeface="+mj-lt"/>
                <a:cs typeface="Arial"/>
              </a:rPr>
              <a:t>conductor </a:t>
            </a:r>
            <a:r>
              <a:rPr sz="2400" spc="45" dirty="0">
                <a:latin typeface="+mj-lt"/>
                <a:cs typeface="Arial"/>
              </a:rPr>
              <a:t>that </a:t>
            </a:r>
            <a:r>
              <a:rPr sz="2400" spc="-145" dirty="0">
                <a:latin typeface="+mj-lt"/>
                <a:cs typeface="Arial"/>
              </a:rPr>
              <a:t>completes </a:t>
            </a:r>
            <a:r>
              <a:rPr sz="2400" spc="-45" dirty="0">
                <a:latin typeface="+mj-lt"/>
                <a:cs typeface="Arial"/>
              </a:rPr>
              <a:t>the  </a:t>
            </a:r>
            <a:r>
              <a:rPr sz="2400" spc="-100" dirty="0">
                <a:latin typeface="+mj-lt"/>
                <a:cs typeface="Arial"/>
              </a:rPr>
              <a:t>circuit</a:t>
            </a:r>
            <a:endParaRPr sz="2400" dirty="0">
              <a:latin typeface="+mj-lt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4083875"/>
            <a:ext cx="6705600" cy="2658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89" y="624120"/>
            <a:ext cx="767675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/>
              <a:t>Transmission</a:t>
            </a:r>
            <a:r>
              <a:rPr lang="en-US" spc="-250" dirty="0"/>
              <a:t> </a:t>
            </a:r>
            <a:r>
              <a:rPr lang="en-US" spc="-114" dirty="0"/>
              <a:t>Media (Cont.)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95368" y="2678049"/>
            <a:ext cx="1306195" cy="18415"/>
          </a:xfrm>
          <a:custGeom>
            <a:avLst/>
            <a:gdLst/>
            <a:ahLst/>
            <a:cxnLst/>
            <a:rect l="l" t="t" r="r" b="b"/>
            <a:pathLst>
              <a:path w="1306195" h="18414">
                <a:moveTo>
                  <a:pt x="1306068" y="0"/>
                </a:moveTo>
                <a:lnTo>
                  <a:pt x="0" y="0"/>
                </a:lnTo>
                <a:lnTo>
                  <a:pt x="0" y="18287"/>
                </a:lnTo>
                <a:lnTo>
                  <a:pt x="1306068" y="18287"/>
                </a:lnTo>
                <a:lnTo>
                  <a:pt x="1306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055" y="1301500"/>
            <a:ext cx="11582399" cy="4563429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75260">
              <a:spcBef>
                <a:spcPts val="2125"/>
              </a:spcBef>
            </a:pPr>
            <a:r>
              <a:rPr sz="3600" u="sng" spc="-70" dirty="0">
                <a:solidFill>
                  <a:srgbClr val="002060"/>
                </a:solidFill>
                <a:latin typeface="+mj-lt"/>
                <a:cs typeface="Arial"/>
              </a:rPr>
              <a:t>Fiber-Optic</a:t>
            </a:r>
            <a:r>
              <a:rPr sz="3600" u="sng" spc="-11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u="sng" spc="-245" dirty="0">
                <a:solidFill>
                  <a:srgbClr val="002060"/>
                </a:solidFill>
                <a:latin typeface="+mj-lt"/>
                <a:cs typeface="Arial"/>
              </a:rPr>
              <a:t>Cables</a:t>
            </a:r>
            <a:endParaRPr sz="3600" u="sng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370205" marR="43180" indent="-320040">
              <a:spcBef>
                <a:spcPts val="12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70205" algn="l"/>
                <a:tab pos="370840" algn="l"/>
              </a:tabLst>
            </a:pPr>
            <a:r>
              <a:rPr sz="2400" spc="-55" dirty="0">
                <a:latin typeface="+mj-lt"/>
                <a:cs typeface="Arial"/>
              </a:rPr>
              <a:t>Light </a:t>
            </a:r>
            <a:r>
              <a:rPr sz="2400" spc="-80" dirty="0">
                <a:latin typeface="+mj-lt"/>
                <a:cs typeface="Arial"/>
              </a:rPr>
              <a:t>travels </a:t>
            </a:r>
            <a:r>
              <a:rPr sz="2400" spc="90" dirty="0">
                <a:latin typeface="+mj-lt"/>
                <a:cs typeface="Arial"/>
              </a:rPr>
              <a:t>at </a:t>
            </a:r>
            <a:r>
              <a:rPr sz="2400" spc="-135" dirty="0">
                <a:latin typeface="+mj-lt"/>
                <a:cs typeface="Arial"/>
              </a:rPr>
              <a:t>3</a:t>
            </a:r>
            <a:r>
              <a:rPr lang="en-US" sz="2400" spc="-135" dirty="0">
                <a:latin typeface="+mj-lt"/>
                <a:cs typeface="Arial"/>
              </a:rPr>
              <a:t>x</a:t>
            </a:r>
            <a:r>
              <a:rPr sz="2400" spc="-135" dirty="0">
                <a:latin typeface="+mj-lt"/>
                <a:cs typeface="Arial"/>
              </a:rPr>
              <a:t>10</a:t>
            </a:r>
            <a:r>
              <a:rPr sz="2400" spc="-202" baseline="24305" dirty="0">
                <a:latin typeface="+mj-lt"/>
                <a:cs typeface="Arial"/>
              </a:rPr>
              <a:t>8 </a:t>
            </a:r>
            <a:r>
              <a:rPr sz="2400" spc="-195" dirty="0">
                <a:latin typeface="+mj-lt"/>
                <a:cs typeface="Arial"/>
              </a:rPr>
              <a:t>ms</a:t>
            </a:r>
            <a:r>
              <a:rPr sz="2400" spc="-292" baseline="24305" dirty="0">
                <a:latin typeface="+mj-lt"/>
                <a:cs typeface="Arial"/>
              </a:rPr>
              <a:t>-1 </a:t>
            </a:r>
            <a:r>
              <a:rPr sz="2400" spc="-60" dirty="0">
                <a:latin typeface="+mj-lt"/>
                <a:cs typeface="Arial"/>
              </a:rPr>
              <a:t>in </a:t>
            </a:r>
            <a:r>
              <a:rPr sz="2400" spc="-65" dirty="0">
                <a:latin typeface="+mj-lt"/>
                <a:cs typeface="Arial"/>
              </a:rPr>
              <a:t>free </a:t>
            </a:r>
            <a:r>
              <a:rPr sz="2400" spc="-185" dirty="0">
                <a:latin typeface="+mj-lt"/>
                <a:cs typeface="Arial"/>
              </a:rPr>
              <a:t>space </a:t>
            </a:r>
            <a:r>
              <a:rPr sz="2400" spc="-30" dirty="0">
                <a:latin typeface="+mj-lt"/>
                <a:cs typeface="Arial"/>
              </a:rPr>
              <a:t>and </a:t>
            </a:r>
            <a:r>
              <a:rPr sz="2400" spc="-245" dirty="0">
                <a:latin typeface="+mj-lt"/>
                <a:cs typeface="Arial"/>
              </a:rPr>
              <a:t>is </a:t>
            </a:r>
            <a:r>
              <a:rPr sz="2400" spc="-45" dirty="0">
                <a:latin typeface="+mj-lt"/>
                <a:cs typeface="Arial"/>
              </a:rPr>
              <a:t>the </a:t>
            </a:r>
            <a:r>
              <a:rPr sz="2400" spc="-110" dirty="0">
                <a:latin typeface="+mj-lt"/>
                <a:cs typeface="Arial"/>
              </a:rPr>
              <a:t>fastest  </a:t>
            </a:r>
            <a:r>
              <a:rPr sz="2400" spc="-180" dirty="0">
                <a:latin typeface="+mj-lt"/>
                <a:cs typeface="Arial"/>
              </a:rPr>
              <a:t>possible </a:t>
            </a:r>
            <a:r>
              <a:rPr sz="2400" spc="-170" dirty="0">
                <a:latin typeface="+mj-lt"/>
                <a:cs typeface="Arial"/>
              </a:rPr>
              <a:t>speed </a:t>
            </a:r>
            <a:r>
              <a:rPr sz="2400" spc="-60" dirty="0">
                <a:latin typeface="+mj-lt"/>
                <a:cs typeface="Arial"/>
              </a:rPr>
              <a:t>in </a:t>
            </a:r>
            <a:r>
              <a:rPr sz="2400" spc="-45" dirty="0">
                <a:latin typeface="+mj-lt"/>
                <a:cs typeface="Arial"/>
              </a:rPr>
              <a:t>the</a:t>
            </a:r>
            <a:r>
              <a:rPr sz="2400" spc="135" dirty="0">
                <a:latin typeface="+mj-lt"/>
                <a:cs typeface="Arial"/>
              </a:rPr>
              <a:t> </a:t>
            </a:r>
            <a:r>
              <a:rPr sz="2400" spc="-135" dirty="0">
                <a:latin typeface="+mj-lt"/>
                <a:cs typeface="Arial"/>
              </a:rPr>
              <a:t>Universe</a:t>
            </a:r>
            <a:endParaRPr sz="2400" dirty="0">
              <a:latin typeface="+mj-lt"/>
              <a:cs typeface="Arial"/>
            </a:endParaRPr>
          </a:p>
          <a:p>
            <a:pPr marL="370840" indent="-320040">
              <a:spcBef>
                <a:spcPts val="6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70205" algn="l"/>
                <a:tab pos="370840" algn="l"/>
              </a:tabLst>
            </a:pPr>
            <a:r>
              <a:rPr lang="en-US" sz="2400" spc="-55" dirty="0" smtClean="0">
                <a:latin typeface="+mj-lt"/>
                <a:cs typeface="Arial"/>
              </a:rPr>
              <a:t>Is a technology that transmit information as light pulses along a glass or plastic fibers.</a:t>
            </a:r>
          </a:p>
          <a:p>
            <a:pPr marL="50800">
              <a:spcBef>
                <a:spcPts val="695"/>
              </a:spcBef>
              <a:buClr>
                <a:srgbClr val="DA1F28"/>
              </a:buClr>
              <a:buSzPct val="60416"/>
              <a:tabLst>
                <a:tab pos="370205" algn="l"/>
                <a:tab pos="370840" algn="l"/>
              </a:tabLst>
            </a:pPr>
            <a:r>
              <a:rPr lang="en-US" sz="2400" spc="-55" dirty="0" smtClean="0">
                <a:latin typeface="+mj-lt"/>
                <a:cs typeface="Arial"/>
              </a:rPr>
              <a:t>This transmission medium has advantages like</a:t>
            </a:r>
          </a:p>
          <a:p>
            <a:pPr marL="393700" indent="-342900">
              <a:spcBef>
                <a:spcPts val="695"/>
              </a:spcBef>
              <a:buClr>
                <a:srgbClr val="DA1F28"/>
              </a:buClr>
              <a:buSzPct val="60416"/>
              <a:buFont typeface="Arial" panose="020B0604020202020204" pitchFamily="34" charset="0"/>
              <a:buChar char="•"/>
              <a:tabLst>
                <a:tab pos="370205" algn="l"/>
                <a:tab pos="370840" algn="l"/>
              </a:tabLst>
            </a:pPr>
            <a:r>
              <a:rPr lang="en-US" sz="2400" spc="-55" dirty="0" smtClean="0">
                <a:latin typeface="+mj-lt"/>
                <a:cs typeface="Arial"/>
              </a:rPr>
              <a:t>Support high bandwidth</a:t>
            </a:r>
          </a:p>
          <a:p>
            <a:pPr marL="393700" indent="-342900">
              <a:spcBef>
                <a:spcPts val="695"/>
              </a:spcBef>
              <a:buClr>
                <a:srgbClr val="DA1F28"/>
              </a:buClr>
              <a:buSzPct val="60416"/>
              <a:buFont typeface="Arial" panose="020B0604020202020204" pitchFamily="34" charset="0"/>
              <a:buChar char="•"/>
              <a:tabLst>
                <a:tab pos="370205" algn="l"/>
                <a:tab pos="370840" algn="l"/>
              </a:tabLst>
            </a:pPr>
            <a:r>
              <a:rPr lang="en-US" sz="2400" spc="-55" dirty="0" smtClean="0">
                <a:latin typeface="+mj-lt"/>
                <a:cs typeface="Arial"/>
              </a:rPr>
              <a:t>Less susceptible for interference</a:t>
            </a:r>
          </a:p>
          <a:p>
            <a:pPr marL="393700" indent="-342900">
              <a:spcBef>
                <a:spcPts val="695"/>
              </a:spcBef>
              <a:buClr>
                <a:srgbClr val="DA1F28"/>
              </a:buClr>
              <a:buSzPct val="60416"/>
              <a:buFont typeface="Arial" panose="020B0604020202020204" pitchFamily="34" charset="0"/>
              <a:buChar char="•"/>
              <a:tabLst>
                <a:tab pos="370205" algn="l"/>
                <a:tab pos="370840" algn="l"/>
              </a:tabLst>
            </a:pPr>
            <a:r>
              <a:rPr lang="en-US" sz="2400" spc="-55" dirty="0" smtClean="0">
                <a:latin typeface="+mj-lt"/>
                <a:cs typeface="Arial"/>
              </a:rPr>
              <a:t>Stronger compared to coper wire cable</a:t>
            </a:r>
          </a:p>
          <a:p>
            <a:pPr marL="393700" indent="-342900">
              <a:spcBef>
                <a:spcPts val="695"/>
              </a:spcBef>
              <a:buClr>
                <a:srgbClr val="DA1F28"/>
              </a:buClr>
              <a:buSzPct val="60416"/>
              <a:buFont typeface="Arial" panose="020B0604020202020204" pitchFamily="34" charset="0"/>
              <a:buChar char="•"/>
              <a:tabLst>
                <a:tab pos="370205" algn="l"/>
                <a:tab pos="370840" algn="l"/>
              </a:tabLst>
            </a:pPr>
            <a:r>
              <a:rPr lang="en-US" sz="2400" spc="-55" dirty="0" smtClean="0">
                <a:latin typeface="+mj-lt"/>
                <a:cs typeface="Arial"/>
              </a:rPr>
              <a:t>It can be submerged </a:t>
            </a:r>
            <a:r>
              <a:rPr lang="en-US" sz="2400" spc="-55" smtClean="0">
                <a:latin typeface="+mj-lt"/>
                <a:cs typeface="Arial"/>
              </a:rPr>
              <a:t>in water.</a:t>
            </a:r>
            <a:endParaRPr lang="en-US" sz="2400" spc="-55" dirty="0" smtClean="0">
              <a:latin typeface="+mj-lt"/>
              <a:cs typeface="Arial"/>
            </a:endParaRPr>
          </a:p>
          <a:p>
            <a:pPr marL="370840" indent="-320040">
              <a:spcBef>
                <a:spcPts val="6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70205" algn="l"/>
                <a:tab pos="370840" algn="l"/>
              </a:tabLst>
            </a:pPr>
            <a:endParaRPr sz="2400" dirty="0">
              <a:latin typeface="+mj-lt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794" y="600727"/>
            <a:ext cx="73788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60" dirty="0"/>
              <a:t>Transmission</a:t>
            </a:r>
            <a:r>
              <a:rPr spc="-250" dirty="0"/>
              <a:t> </a:t>
            </a:r>
            <a:r>
              <a:rPr spc="-114" dirty="0"/>
              <a:t>M</a:t>
            </a:r>
            <a:r>
              <a:rPr lang="en-US" spc="-114" dirty="0"/>
              <a:t>edia (Cont.)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01499"/>
            <a:ext cx="11526982" cy="3519553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37160">
              <a:spcBef>
                <a:spcPts val="2125"/>
              </a:spcBef>
            </a:pPr>
            <a:r>
              <a:rPr lang="en-US" sz="3600" u="sng" spc="-70" dirty="0">
                <a:solidFill>
                  <a:srgbClr val="002060"/>
                </a:solidFill>
                <a:latin typeface="Arial"/>
                <a:cs typeface="Arial"/>
              </a:rPr>
              <a:t>Unbounded/Unguided Transmission Media</a:t>
            </a:r>
            <a:endParaRPr lang="en-US" sz="3600" u="sng" dirty="0">
              <a:solidFill>
                <a:srgbClr val="002060"/>
              </a:solidFill>
            </a:endParaRPr>
          </a:p>
          <a:p>
            <a:pPr marL="480060" indent="-342900">
              <a:spcBef>
                <a:spcPts val="2125"/>
              </a:spcBef>
              <a:buFont typeface="Arial" panose="020B0604020202020204" pitchFamily="34" charset="0"/>
              <a:buChar char="•"/>
            </a:pPr>
            <a:r>
              <a:rPr lang="en-US" sz="2400" spc="-90" dirty="0">
                <a:latin typeface="Arial"/>
                <a:cs typeface="Arial"/>
              </a:rPr>
              <a:t>Unguided or wireless media sends the data through the air (or water), which is available to anyone who has a device </a:t>
            </a:r>
            <a:r>
              <a:rPr lang="en-US" sz="2400" spc="-90" dirty="0">
                <a:solidFill>
                  <a:srgbClr val="002060"/>
                </a:solidFill>
                <a:latin typeface="Arial"/>
                <a:cs typeface="Arial"/>
              </a:rPr>
              <a:t>capable of receiving </a:t>
            </a:r>
            <a:r>
              <a:rPr lang="en-US" sz="2400" spc="-90" dirty="0">
                <a:latin typeface="Arial"/>
                <a:cs typeface="Arial"/>
              </a:rPr>
              <a:t>them. </a:t>
            </a:r>
          </a:p>
          <a:p>
            <a:pPr marL="480060" indent="-342900">
              <a:spcBef>
                <a:spcPts val="2125"/>
              </a:spcBef>
              <a:buFont typeface="Arial" panose="020B0604020202020204" pitchFamily="34" charset="0"/>
              <a:buChar char="•"/>
            </a:pPr>
            <a:r>
              <a:rPr lang="en-US" sz="2400" spc="-90" dirty="0">
                <a:latin typeface="Arial"/>
                <a:cs typeface="Arial"/>
              </a:rPr>
              <a:t>Types of unguided/ unbounded media are</a:t>
            </a:r>
          </a:p>
          <a:p>
            <a:pPr marL="332105" marR="5080" indent="-320040">
              <a:spcBef>
                <a:spcPts val="12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407034" algn="l"/>
                <a:tab pos="407670" algn="l"/>
              </a:tabLst>
            </a:pPr>
            <a:r>
              <a:rPr lang="en-US" sz="2400" spc="-90" dirty="0">
                <a:solidFill>
                  <a:srgbClr val="C00000"/>
                </a:solidFill>
                <a:latin typeface="Arial"/>
                <a:cs typeface="Arial"/>
              </a:rPr>
              <a:t>Radio Transmission</a:t>
            </a:r>
          </a:p>
          <a:p>
            <a:pPr marL="332105" marR="5080" indent="-320040">
              <a:spcBef>
                <a:spcPts val="12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407034" algn="l"/>
                <a:tab pos="407670" algn="l"/>
              </a:tabLst>
            </a:pPr>
            <a:r>
              <a:rPr lang="en-US" sz="2400" spc="-90" dirty="0">
                <a:solidFill>
                  <a:srgbClr val="C00000"/>
                </a:solidFill>
                <a:latin typeface="Arial"/>
                <a:cs typeface="Arial"/>
              </a:rPr>
              <a:t>Microwave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85787" y="649748"/>
            <a:ext cx="13797732" cy="553998"/>
          </a:xfrm>
        </p:spPr>
        <p:txBody>
          <a:bodyPr/>
          <a:lstStyle/>
          <a:p>
            <a:r>
              <a:rPr lang="en-US" altLang="en-US" dirty="0"/>
              <a:t>The Internet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9425" y="1828800"/>
            <a:ext cx="5801266" cy="6740307"/>
          </a:xfrm>
        </p:spPr>
        <p:txBody>
          <a:bodyPr/>
          <a:lstStyle/>
          <a:p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internet is a worldwide collection of interconnected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are connected to each other using WANs.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may use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copper wires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 optic cables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transmissions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internet is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owned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by any individual or group.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following groups were developed to help maintain structure on the internet: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IETF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ICANN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IAB</a:t>
            </a: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661"/>
          <a:stretch/>
        </p:blipFill>
        <p:spPr>
          <a:xfrm>
            <a:off x="6331526" y="1828800"/>
            <a:ext cx="5860473" cy="40547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2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/>
              <a:t>The Internet-Based Service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91823" y="1801091"/>
            <a:ext cx="10893595" cy="3323987"/>
          </a:xfrm>
        </p:spPr>
        <p:txBody>
          <a:bodyPr/>
          <a:lstStyle/>
          <a:p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Some of the basic services available to Internet users are −</a:t>
            </a:r>
          </a:p>
          <a:p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− a fast, easy, and inexpensive way to communicate with other Internet users around the world.</a:t>
            </a:r>
          </a:p>
          <a:p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− allows a user to log into a remote computer as though it were a local system.</a:t>
            </a:r>
          </a:p>
          <a:p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− allows a user to transfer virtually every kind of file that can be stored on a computer from one Internet-connected computer to another.</a:t>
            </a:r>
          </a:p>
          <a:p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Wide Web (WWW)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− A hypertext interface to Internet information resources.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9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/>
              <a:t>Limitation of Internet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91823" y="1801091"/>
            <a:ext cx="10893595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Theft of Personal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Negative effects on family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Internet addiction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Children using the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Virus threat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Spamming</a:t>
            </a: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6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/>
              <a:t>The Web Concept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91823" y="1801091"/>
            <a:ext cx="10893595" cy="40010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Each page available on the website is called a web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first page of any website is called the home page for that site.</a:t>
            </a:r>
          </a:p>
          <a:p>
            <a:r>
              <a:rPr lang="en-US" sz="2400" b="0" u="sng" dirty="0">
                <a:solidFill>
                  <a:srgbClr val="002060"/>
                </a:solidFill>
              </a:rPr>
              <a:t>What is WWW?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WWW stands for World Wide Web.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 technical definition of the World Wide Web is − All the resources and users on the Internet that are using the Hypertext Transfer Protocol HTTP.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1" dirty="0"/>
              <a:t>The World Wide Web is a way of exchanging information between computers on the Internet, tying them together into a vast collection of interactive multimedia resources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/>
              <a:t>The Web Concept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91823" y="1801091"/>
            <a:ext cx="10893595" cy="5109091"/>
          </a:xfrm>
        </p:spPr>
        <p:txBody>
          <a:bodyPr/>
          <a:lstStyle/>
          <a:p>
            <a:pPr algn="just"/>
            <a:r>
              <a:rPr lang="en-US" sz="2400" b="0" u="sng" dirty="0">
                <a:solidFill>
                  <a:srgbClr val="002060"/>
                </a:solidFill>
              </a:rPr>
              <a:t>What is HTTP?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HTTP stands for Hypertext Transfer Protocol.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 This is the protocol being used to transfer hypertext documents that make the World Wide Web possible.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A standard web address such as </a:t>
            </a:r>
            <a:r>
              <a:rPr lang="en-US" sz="2400" b="0" dirty="0">
                <a:solidFill>
                  <a:srgbClr val="002060"/>
                </a:solidFill>
              </a:rPr>
              <a:t>Yahoo.com</a:t>
            </a:r>
            <a:r>
              <a:rPr lang="en-US" sz="2400" b="0" dirty="0"/>
              <a:t> is called a URL and here the prefix HTTP indicates its protocol.</a:t>
            </a:r>
          </a:p>
          <a:p>
            <a:r>
              <a:rPr lang="en-US" sz="2400" b="0" u="sng" dirty="0">
                <a:solidFill>
                  <a:srgbClr val="002060"/>
                </a:solidFill>
              </a:rPr>
              <a:t>What is a URL?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URL stands for Uniform Resource Locator.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Used to specify addresses on the World Wide Web.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 URL is the fundamental network identification for any resource connected to the web.</a:t>
            </a:r>
          </a:p>
          <a:p>
            <a:pPr algn="just"/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6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Data communication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9095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effectiveness</a:t>
            </a:r>
            <a:r>
              <a:rPr lang="en-US" dirty="0"/>
              <a:t> of a data communication system depends on four fundamental characteristics: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1. Delivery</a:t>
            </a:r>
            <a:r>
              <a:rPr lang="en-US" dirty="0">
                <a:solidFill>
                  <a:sysClr val="windowText" lastClr="000000"/>
                </a:solidFill>
              </a:rPr>
              <a:t>: The system must </a:t>
            </a:r>
            <a:r>
              <a:rPr lang="en-US" dirty="0">
                <a:solidFill>
                  <a:srgbClr val="002060"/>
                </a:solidFill>
              </a:rPr>
              <a:t>deliver data </a:t>
            </a:r>
            <a:r>
              <a:rPr lang="en-US" dirty="0">
                <a:solidFill>
                  <a:sysClr val="windowText" lastClr="000000"/>
                </a:solidFill>
              </a:rPr>
              <a:t>to the correct </a:t>
            </a:r>
            <a:r>
              <a:rPr lang="en-US" dirty="0">
                <a:solidFill>
                  <a:srgbClr val="002060"/>
                </a:solidFill>
              </a:rPr>
              <a:t>destination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ysClr val="windowText" lastClr="000000"/>
                </a:solidFill>
              </a:rPr>
              <a:t>Data must be received by the </a:t>
            </a:r>
            <a:r>
              <a:rPr lang="en-US" dirty="0">
                <a:solidFill>
                  <a:srgbClr val="002060"/>
                </a:solidFill>
              </a:rPr>
              <a:t>intended device </a:t>
            </a:r>
            <a:r>
              <a:rPr lang="en-US" dirty="0">
                <a:solidFill>
                  <a:sysClr val="windowText" lastClr="000000"/>
                </a:solidFill>
              </a:rPr>
              <a:t>or user and only by that device or user.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.   </a:t>
            </a:r>
            <a:r>
              <a:rPr lang="en-US" dirty="0">
                <a:solidFill>
                  <a:srgbClr val="C00000"/>
                </a:solidFill>
              </a:rPr>
              <a:t>Accuracy</a:t>
            </a:r>
            <a:r>
              <a:rPr lang="en-US" dirty="0">
                <a:solidFill>
                  <a:sysClr val="windowText" lastClr="000000"/>
                </a:solidFill>
              </a:rPr>
              <a:t>: The system must deliver the data accurately.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/>
              <a:t>The Web Concept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71933" y="1801092"/>
            <a:ext cx="10713485" cy="6217087"/>
          </a:xfrm>
        </p:spPr>
        <p:txBody>
          <a:bodyPr/>
          <a:lstStyle/>
          <a:p>
            <a:pPr algn="just"/>
            <a:r>
              <a:rPr lang="en-US" sz="2400" b="0" dirty="0"/>
              <a:t>A URL will have the following format </a:t>
            </a:r>
          </a:p>
          <a:p>
            <a:pPr algn="just"/>
            <a:endParaRPr lang="en-US" sz="2400" b="0" dirty="0"/>
          </a:p>
          <a:p>
            <a:pPr algn="just"/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 protocol specifies how information is </a:t>
            </a:r>
            <a:r>
              <a:rPr lang="en-US" sz="2400" b="0" dirty="0">
                <a:solidFill>
                  <a:srgbClr val="002060"/>
                </a:solidFill>
              </a:rPr>
              <a:t>transferred from a link</a:t>
            </a:r>
            <a:r>
              <a:rPr lang="en-US" sz="2400" b="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 protocol used for web resources is </a:t>
            </a:r>
            <a:r>
              <a:rPr lang="en-US" sz="2400" b="0" dirty="0" err="1">
                <a:solidFill>
                  <a:srgbClr val="002060"/>
                </a:solidFill>
              </a:rPr>
              <a:t>HyperText</a:t>
            </a:r>
            <a:r>
              <a:rPr lang="en-US" sz="2400" b="0" dirty="0">
                <a:solidFill>
                  <a:srgbClr val="002060"/>
                </a:solidFill>
              </a:rPr>
              <a:t> Transfer Protocol (</a:t>
            </a:r>
            <a:r>
              <a:rPr lang="en-US" sz="2400" b="0" dirty="0"/>
              <a:t>HTTP)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Other protocols compatible with most web browsers include </a:t>
            </a:r>
            <a:r>
              <a:rPr lang="en-US" sz="2400" b="0" dirty="0">
                <a:solidFill>
                  <a:srgbClr val="002060"/>
                </a:solidFill>
              </a:rPr>
              <a:t>FTP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002060"/>
                </a:solidFill>
              </a:rPr>
              <a:t>telnet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002060"/>
                </a:solidFill>
              </a:rPr>
              <a:t>newsgroups</a:t>
            </a:r>
            <a:r>
              <a:rPr lang="en-US" sz="2400" b="0" dirty="0"/>
              <a:t>, and </a:t>
            </a:r>
            <a:r>
              <a:rPr lang="en-US" sz="2400" b="0" dirty="0">
                <a:solidFill>
                  <a:srgbClr val="002060"/>
                </a:solidFill>
              </a:rPr>
              <a:t>Gopher</a:t>
            </a:r>
            <a:r>
              <a:rPr lang="en-US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protocol is followed by a colon, two slashes, and then the domain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domain name is the computer on which </a:t>
            </a:r>
            <a:r>
              <a:rPr lang="en-US" sz="2400" b="0" dirty="0">
                <a:solidFill>
                  <a:srgbClr val="002060"/>
                </a:solidFill>
              </a:rPr>
              <a:t>the resource is located</a:t>
            </a:r>
            <a:r>
              <a:rPr lang="en-US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2060"/>
                </a:solidFill>
              </a:rPr>
              <a:t>Links to particular files </a:t>
            </a:r>
            <a:r>
              <a:rPr lang="en-US" sz="2400" b="0" dirty="0"/>
              <a:t>or subdirectories may be further specified after the domain name.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directory names are </a:t>
            </a:r>
            <a:r>
              <a:rPr lang="en-US" sz="2400" b="0" dirty="0">
                <a:solidFill>
                  <a:srgbClr val="002060"/>
                </a:solidFill>
              </a:rPr>
              <a:t>separated by single forward slashes</a:t>
            </a:r>
            <a:r>
              <a:rPr lang="en-US" sz="2400" b="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40" y="2345279"/>
            <a:ext cx="6007100" cy="549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409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/>
              <a:t>The Web Concept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71933" y="1801092"/>
            <a:ext cx="10713485" cy="5478423"/>
          </a:xfrm>
        </p:spPr>
        <p:txBody>
          <a:bodyPr/>
          <a:lstStyle/>
          <a:p>
            <a:pPr algn="just"/>
            <a:r>
              <a:rPr lang="en-US" sz="2400" b="0" u="sng" dirty="0">
                <a:solidFill>
                  <a:srgbClr val="002060"/>
                </a:solidFill>
              </a:rPr>
              <a:t>What is a Web Server?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Every Website sits on a computer known as a </a:t>
            </a:r>
            <a:r>
              <a:rPr lang="en-US" sz="2400" b="0" dirty="0">
                <a:solidFill>
                  <a:srgbClr val="002060"/>
                </a:solidFill>
              </a:rPr>
              <a:t>Web Server</a:t>
            </a:r>
            <a:r>
              <a:rPr lang="en-US" sz="2400" b="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server is always connected to the </a:t>
            </a:r>
            <a:r>
              <a:rPr lang="en-US" sz="2400" b="0" dirty="0">
                <a:solidFill>
                  <a:srgbClr val="002060"/>
                </a:solidFill>
              </a:rPr>
              <a:t>Internet</a:t>
            </a:r>
            <a:r>
              <a:rPr lang="en-US" sz="2400" b="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Every Web server that is connected to the Internet is given a unique address made up of a series of four numbers between </a:t>
            </a:r>
            <a:r>
              <a:rPr lang="en-US" sz="2400" b="0" dirty="0">
                <a:solidFill>
                  <a:srgbClr val="00206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002060"/>
                </a:solidFill>
              </a:rPr>
              <a:t>256</a:t>
            </a:r>
            <a:r>
              <a:rPr lang="en-US" sz="2400" b="0" dirty="0"/>
              <a:t> separated by periods (IP address).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 For example, 68.178.157.132 or 68.122.35.127.</a:t>
            </a:r>
          </a:p>
          <a:p>
            <a:pPr algn="just"/>
            <a:r>
              <a:rPr lang="en-US" sz="2400" b="0" u="sng" dirty="0">
                <a:solidFill>
                  <a:srgbClr val="002060"/>
                </a:solidFill>
              </a:rPr>
              <a:t>What is a Web Browser?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Web Browsers are </a:t>
            </a:r>
            <a:r>
              <a:rPr lang="en-US" sz="2400" b="0" dirty="0">
                <a:solidFill>
                  <a:srgbClr val="002060"/>
                </a:solidFill>
              </a:rPr>
              <a:t>software</a:t>
            </a:r>
            <a:r>
              <a:rPr lang="en-US" sz="2400" b="0" dirty="0"/>
              <a:t> </a:t>
            </a:r>
            <a:r>
              <a:rPr lang="en-US" sz="2400" b="0" dirty="0">
                <a:solidFill>
                  <a:srgbClr val="002060"/>
                </a:solidFill>
              </a:rPr>
              <a:t>installed</a:t>
            </a:r>
            <a:r>
              <a:rPr lang="en-US" sz="2400" b="0" dirty="0"/>
              <a:t> on your PC.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To access the Web you need web browsers, such as Netscape Navigator, Microsoft Internet Explorer, or Mozilla Firefox.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7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/>
              <a:t>The Web Concept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71933" y="1801092"/>
            <a:ext cx="10713485" cy="5847755"/>
          </a:xfrm>
        </p:spPr>
        <p:txBody>
          <a:bodyPr/>
          <a:lstStyle/>
          <a:p>
            <a:pPr algn="just"/>
            <a:r>
              <a:rPr lang="en-US" sz="2400" b="0" u="sng" dirty="0">
                <a:solidFill>
                  <a:srgbClr val="002060"/>
                </a:solidFill>
              </a:rPr>
              <a:t>What is SMTP Server?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2060"/>
                </a:solidFill>
              </a:rPr>
              <a:t>SMTP</a:t>
            </a:r>
            <a:r>
              <a:rPr lang="en-US" sz="2400" b="0" dirty="0"/>
              <a:t> stands for Simple Mail Transfer Protocol Server.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C00000"/>
                </a:solidFill>
              </a:rPr>
              <a:t>This server takes care of delivering emails from one server to another server</a:t>
            </a:r>
            <a:r>
              <a:rPr lang="en-US" sz="2400" b="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 When you send an email to an email address, it is delivered to its recipient by an </a:t>
            </a:r>
            <a:r>
              <a:rPr lang="en-US" sz="2400" b="0" dirty="0">
                <a:solidFill>
                  <a:srgbClr val="002060"/>
                </a:solidFill>
              </a:rPr>
              <a:t>SMTP Server</a:t>
            </a:r>
            <a:r>
              <a:rPr lang="en-US" sz="2400" b="0" dirty="0"/>
              <a:t>.</a:t>
            </a:r>
          </a:p>
          <a:p>
            <a:pPr algn="just"/>
            <a:r>
              <a:rPr lang="en-US" sz="2400" b="0" u="sng" dirty="0">
                <a:solidFill>
                  <a:srgbClr val="002060"/>
                </a:solidFill>
              </a:rPr>
              <a:t>What is ISP?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ISP stands for </a:t>
            </a:r>
            <a:r>
              <a:rPr lang="en-US" sz="2400" b="0" dirty="0">
                <a:solidFill>
                  <a:srgbClr val="002060"/>
                </a:solidFill>
              </a:rPr>
              <a:t>Internet Service Provider</a:t>
            </a:r>
            <a:r>
              <a:rPr lang="en-US" sz="2400" b="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They are the </a:t>
            </a:r>
            <a:r>
              <a:rPr lang="en-US" sz="2400" b="0" dirty="0">
                <a:solidFill>
                  <a:srgbClr val="002060"/>
                </a:solidFill>
              </a:rPr>
              <a:t>companies who provide you service </a:t>
            </a:r>
            <a:r>
              <a:rPr lang="en-US" sz="2400" b="0" dirty="0"/>
              <a:t>in terms of internet connection to connect to the internet.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You will buy space on a Web Server from any Internet Service Provider.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space will be used to host your Website.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2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Data communication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9095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  <a:r>
              <a:rPr lang="en-US" dirty="0">
                <a:solidFill>
                  <a:srgbClr val="C00000"/>
                </a:solidFill>
              </a:rPr>
              <a:t>Timeliness</a:t>
            </a:r>
            <a:r>
              <a:rPr lang="en-US" dirty="0">
                <a:solidFill>
                  <a:sysClr val="windowText" lastClr="000000"/>
                </a:solidFill>
              </a:rPr>
              <a:t>: The system must </a:t>
            </a:r>
            <a:r>
              <a:rPr lang="en-US" dirty="0">
                <a:solidFill>
                  <a:srgbClr val="002060"/>
                </a:solidFill>
              </a:rPr>
              <a:t>deliver data in a timely </a:t>
            </a:r>
            <a:r>
              <a:rPr lang="en-US" dirty="0">
                <a:solidFill>
                  <a:sysClr val="windowText" lastClr="000000"/>
                </a:solidFill>
              </a:rPr>
              <a:t>manner. </a:t>
            </a:r>
          </a:p>
          <a:p>
            <a:pPr algn="just"/>
            <a:r>
              <a:rPr lang="en-US" dirty="0">
                <a:solidFill>
                  <a:sysClr val="windowText" lastClr="000000"/>
                </a:solidFill>
              </a:rPr>
              <a:t>Data delivered late are useless. </a:t>
            </a:r>
          </a:p>
          <a:p>
            <a:pPr marL="514350" indent="-514350" algn="just"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Jitter</a:t>
            </a:r>
            <a:r>
              <a:rPr lang="en-US" dirty="0">
                <a:solidFill>
                  <a:sysClr val="windowText" lastClr="000000"/>
                </a:solidFill>
              </a:rPr>
              <a:t>: Jitter refers to the </a:t>
            </a:r>
            <a:r>
              <a:rPr lang="en-US" dirty="0">
                <a:solidFill>
                  <a:srgbClr val="002060"/>
                </a:solidFill>
              </a:rPr>
              <a:t>variation in the packet arrival time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ysClr val="windowText" lastClr="000000"/>
                </a:solidFill>
              </a:rPr>
              <a:t>It is an </a:t>
            </a:r>
            <a:r>
              <a:rPr lang="en-US" dirty="0">
                <a:solidFill>
                  <a:srgbClr val="002060"/>
                </a:solidFill>
              </a:rPr>
              <a:t>uneven delay </a:t>
            </a:r>
            <a:r>
              <a:rPr lang="en-US" dirty="0">
                <a:solidFill>
                  <a:sysClr val="windowText" lastClr="000000"/>
                </a:solidFill>
              </a:rPr>
              <a:t>in the delivery of audio or video packets.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dirty="0"/>
              <a:t>For example, let us assume that </a:t>
            </a:r>
            <a:r>
              <a:rPr lang="en-US" dirty="0">
                <a:solidFill>
                  <a:srgbClr val="002060"/>
                </a:solidFill>
              </a:rPr>
              <a:t>video packets </a:t>
            </a:r>
            <a:r>
              <a:rPr lang="en-US" dirty="0"/>
              <a:t>are sent every </a:t>
            </a:r>
            <a:r>
              <a:rPr lang="en-US" dirty="0">
                <a:solidFill>
                  <a:srgbClr val="002060"/>
                </a:solidFill>
              </a:rPr>
              <a:t>30 </a:t>
            </a:r>
            <a:r>
              <a:rPr lang="en-US" dirty="0" err="1">
                <a:solidFill>
                  <a:srgbClr val="002060"/>
                </a:solidFill>
              </a:rPr>
              <a:t>ms</a:t>
            </a:r>
            <a:r>
              <a:rPr lang="en-US" dirty="0" err="1"/>
              <a:t>.</a:t>
            </a:r>
            <a:r>
              <a:rPr lang="en-US" dirty="0"/>
              <a:t> If some of the packets arrive with </a:t>
            </a:r>
            <a:r>
              <a:rPr lang="en-US" dirty="0">
                <a:solidFill>
                  <a:srgbClr val="002060"/>
                </a:solidFill>
              </a:rPr>
              <a:t>30-ms delay </a:t>
            </a:r>
            <a:r>
              <a:rPr lang="en-US" dirty="0"/>
              <a:t>and others with </a:t>
            </a:r>
            <a:r>
              <a:rPr lang="en-US" dirty="0">
                <a:solidFill>
                  <a:srgbClr val="002060"/>
                </a:solidFill>
              </a:rPr>
              <a:t>40-ms delay</a:t>
            </a:r>
            <a:r>
              <a:rPr lang="en-US" dirty="0"/>
              <a:t>, an uneven quality in the video is the result.</a:t>
            </a:r>
          </a:p>
          <a:p>
            <a:pPr marL="0" indent="0" algn="just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 Component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following are the basic components for working a communication system.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Transmitter (Sender), </a:t>
            </a:r>
          </a:p>
          <a:p>
            <a:pPr marL="514350" indent="-514350">
              <a:buAutoNum type="arabicPeriod"/>
            </a:pPr>
            <a:r>
              <a:rPr lang="en-US" dirty="0"/>
              <a:t>Receiver, </a:t>
            </a:r>
          </a:p>
          <a:p>
            <a:pPr marL="514350" indent="-514350">
              <a:buAutoNum type="arabicPeriod"/>
            </a:pPr>
            <a:r>
              <a:rPr lang="en-US" dirty="0"/>
              <a:t>Medium,</a:t>
            </a:r>
          </a:p>
          <a:p>
            <a:pPr marL="514350" indent="-514350">
              <a:buAutoNum type="arabicPeriod"/>
            </a:pPr>
            <a:r>
              <a:rPr lang="en-US" dirty="0"/>
              <a:t>Message, and</a:t>
            </a:r>
          </a:p>
          <a:p>
            <a:pPr marL="514350" indent="-514350">
              <a:buAutoNum type="arabicPeriod"/>
            </a:pPr>
            <a:r>
              <a:rPr lang="en-US" dirty="0"/>
              <a:t>Protocol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17" y="2340898"/>
            <a:ext cx="6197969" cy="15522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 Component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1.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Transmitter (Sender): </a:t>
            </a:r>
            <a:r>
              <a:rPr lang="en-US" dirty="0">
                <a:latin typeface="+mj-lt"/>
              </a:rPr>
              <a:t>is the device that sends the message. </a:t>
            </a:r>
          </a:p>
          <a:p>
            <a:r>
              <a:rPr lang="en-US" dirty="0">
                <a:latin typeface="+mj-lt"/>
              </a:rPr>
              <a:t>It can be a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computer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workstation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telephone handset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video camera</a:t>
            </a:r>
            <a:r>
              <a:rPr lang="en-US" dirty="0">
                <a:latin typeface="+mj-lt"/>
              </a:rPr>
              <a:t>, and so on.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2.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Receiver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+mj-lt"/>
              </a:rPr>
              <a:t>is the device that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receives the message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 It can be a computer, workstation, telephone handset, television, and so on.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3.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Medium</a:t>
            </a:r>
            <a:r>
              <a:rPr lang="en-US" dirty="0">
                <a:latin typeface="+mj-lt"/>
              </a:rPr>
              <a:t>: The transmission medium is the physical path by which a message travels from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sender</a:t>
            </a:r>
            <a:r>
              <a:rPr lang="en-US" dirty="0">
                <a:latin typeface="+mj-lt"/>
              </a:rPr>
              <a:t> to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receiver</a:t>
            </a:r>
            <a:r>
              <a:rPr lang="en-US" dirty="0">
                <a:latin typeface="+mj-lt"/>
              </a:rPr>
              <a:t>. </a:t>
            </a:r>
          </a:p>
          <a:p>
            <a:r>
              <a:rPr lang="en-US" dirty="0">
                <a:latin typeface="+mj-lt"/>
              </a:rPr>
              <a:t>It can consist of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twisted pair wire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coaxial cable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fiber-optic cable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laser</a:t>
            </a:r>
            <a:r>
              <a:rPr lang="en-US" dirty="0">
                <a:latin typeface="+mj-lt"/>
              </a:rPr>
              <a:t> or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radio waves </a:t>
            </a:r>
            <a:r>
              <a:rPr lang="en-US" dirty="0">
                <a:latin typeface="+mj-lt"/>
              </a:rPr>
              <a:t>(terrestrial or satellite microwave).</a:t>
            </a:r>
          </a:p>
          <a:p>
            <a:pPr algn="just"/>
            <a:endParaRPr lang="en-US" dirty="0">
              <a:latin typeface="+mj-lt"/>
            </a:endParaRPr>
          </a:p>
          <a:p>
            <a:pPr marL="0" indent="0" algn="just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 Component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4.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Message</a:t>
            </a:r>
            <a:r>
              <a:rPr lang="en-US" dirty="0">
                <a:latin typeface="+mj-lt"/>
              </a:rPr>
              <a:t>: The message is the transmission (data) to be communicated. </a:t>
            </a:r>
          </a:p>
          <a:p>
            <a:r>
              <a:rPr lang="en-US" dirty="0">
                <a:latin typeface="+mj-lt"/>
              </a:rPr>
              <a:t>It can consist of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text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number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pictures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sound</a:t>
            </a:r>
            <a:r>
              <a:rPr lang="en-US" dirty="0">
                <a:latin typeface="+mj-lt"/>
              </a:rPr>
              <a:t>, or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video</a:t>
            </a:r>
            <a:r>
              <a:rPr lang="en-US" dirty="0">
                <a:latin typeface="+mj-lt"/>
              </a:rPr>
              <a:t> or any combination of these.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5.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Protocol</a:t>
            </a:r>
            <a:r>
              <a:rPr lang="en-US" dirty="0">
                <a:latin typeface="+mj-lt"/>
              </a:rPr>
              <a:t>: A protocol is a set of rules that governs data communication. </a:t>
            </a:r>
          </a:p>
          <a:p>
            <a:r>
              <a:rPr lang="en-US" dirty="0">
                <a:latin typeface="+mj-lt"/>
              </a:rPr>
              <a:t>It represents an agreement between the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communicating devices</a:t>
            </a:r>
            <a:r>
              <a:rPr lang="en-US" dirty="0">
                <a:latin typeface="+mj-lt"/>
              </a:rPr>
              <a:t>. </a:t>
            </a:r>
          </a:p>
          <a:p>
            <a:r>
              <a:rPr lang="en-US" dirty="0">
                <a:latin typeface="+mj-lt"/>
              </a:rPr>
              <a:t>Without a protocol, two devices may be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connected</a:t>
            </a:r>
            <a:r>
              <a:rPr lang="en-US" dirty="0">
                <a:latin typeface="+mj-lt"/>
              </a:rPr>
              <a:t> but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not communicating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 Just as a person speaking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German</a:t>
            </a:r>
            <a:r>
              <a:rPr lang="en-US" dirty="0">
                <a:latin typeface="+mj-lt"/>
              </a:rPr>
              <a:t> cannot be understood by a person who speaks only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Japanese</a:t>
            </a:r>
            <a:r>
              <a:rPr lang="en-US" dirty="0">
                <a:latin typeface="+mj-lt"/>
              </a:rPr>
              <a:t>.</a:t>
            </a:r>
          </a:p>
          <a:p>
            <a:pPr algn="just"/>
            <a:endParaRPr lang="en-US" dirty="0">
              <a:latin typeface="+mj-lt"/>
            </a:endParaRPr>
          </a:p>
          <a:p>
            <a:pPr marL="0" indent="0" algn="just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mode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Communication mode refers to the how the data transfer between two devices. </a:t>
            </a:r>
          </a:p>
          <a:p>
            <a:r>
              <a:rPr lang="en-US" dirty="0">
                <a:latin typeface="+mj-lt"/>
              </a:rPr>
              <a:t>Communication between two devices can be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simplex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half-duplex</a:t>
            </a:r>
            <a:r>
              <a:rPr lang="en-US" dirty="0">
                <a:latin typeface="+mj-lt"/>
              </a:rPr>
              <a:t>, or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full-duplex.</a:t>
            </a:r>
          </a:p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4961" y="3561483"/>
            <a:ext cx="5771948" cy="29224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3100</Words>
  <Application>Microsoft Office PowerPoint</Application>
  <PresentationFormat>Widescreen</PresentationFormat>
  <Paragraphs>401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Times New Roman</vt:lpstr>
      <vt:lpstr>WenQuanYi Zen Hei Mono</vt:lpstr>
      <vt:lpstr>Wingdings</vt:lpstr>
      <vt:lpstr>Office Theme</vt:lpstr>
      <vt:lpstr>1_Office Theme</vt:lpstr>
      <vt:lpstr>PowerPoint Presentation</vt:lpstr>
      <vt:lpstr>Contents</vt:lpstr>
      <vt:lpstr>Basics of Data communication</vt:lpstr>
      <vt:lpstr>Basics of Data communication (Cont.)</vt:lpstr>
      <vt:lpstr>Basics of Data communication (Cont.)</vt:lpstr>
      <vt:lpstr>Data Communication Component</vt:lpstr>
      <vt:lpstr>Data Communication Component (Cont.)</vt:lpstr>
      <vt:lpstr>Data Communication Component (Cont.)</vt:lpstr>
      <vt:lpstr>Communication mode </vt:lpstr>
      <vt:lpstr>i. Simplex</vt:lpstr>
      <vt:lpstr>ii. Half-Duplex</vt:lpstr>
      <vt:lpstr>iii. Full-Duplex</vt:lpstr>
      <vt:lpstr>iii. Full-Duplex (Cont.)</vt:lpstr>
      <vt:lpstr>Computer Networks</vt:lpstr>
      <vt:lpstr> Network Representations</vt:lpstr>
      <vt:lpstr>Application of Computer Networks</vt:lpstr>
      <vt:lpstr>Types of Computer Networks</vt:lpstr>
      <vt:lpstr>Types of Computer Networks (Cont.)</vt:lpstr>
      <vt:lpstr>Types of Computer Networks (Cont.)</vt:lpstr>
      <vt:lpstr>Network Models</vt:lpstr>
      <vt:lpstr>Network Models (Cont.)</vt:lpstr>
      <vt:lpstr>TCP/IP Model (Cont.)</vt:lpstr>
      <vt:lpstr>Network Topologies </vt:lpstr>
      <vt:lpstr>Bus Topology</vt:lpstr>
      <vt:lpstr>Star Topology</vt:lpstr>
      <vt:lpstr>Ring  Topology</vt:lpstr>
      <vt:lpstr>Mesh  Topology</vt:lpstr>
      <vt:lpstr>Transmission Media</vt:lpstr>
      <vt:lpstr>Transmission Media (Cont.)</vt:lpstr>
      <vt:lpstr>Transmission Media (cont.)</vt:lpstr>
      <vt:lpstr>Transmission Media (Cont.)</vt:lpstr>
      <vt:lpstr>Transmission Media (Cont.)</vt:lpstr>
      <vt:lpstr>Transmission Media (Cont.)</vt:lpstr>
      <vt:lpstr>Transmission Media (Cont.)</vt:lpstr>
      <vt:lpstr>The Internet</vt:lpstr>
      <vt:lpstr>The Internet-Based Service</vt:lpstr>
      <vt:lpstr>Limitation of Internet</vt:lpstr>
      <vt:lpstr>The Web Concept</vt:lpstr>
      <vt:lpstr>The Web Concept (Cont.)</vt:lpstr>
      <vt:lpstr>The Web Concept (Cont.)</vt:lpstr>
      <vt:lpstr>The Web Concept (Cont.)</vt:lpstr>
      <vt:lpstr>The Web Concept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</dc:creator>
  <cp:lastModifiedBy>BINI</cp:lastModifiedBy>
  <cp:revision>263</cp:revision>
  <dcterms:created xsi:type="dcterms:W3CDTF">2021-05-21T10:26:40Z</dcterms:created>
  <dcterms:modified xsi:type="dcterms:W3CDTF">2022-04-05T09:42:43Z</dcterms:modified>
</cp:coreProperties>
</file>