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873C-68D1-44A1-9A8B-EE8BA5C062C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C928-19ED-4771-BDAA-EC2B5C92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1ED6-224D-4E0B-904E-3323D8B36613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A9-E8D9-48C0-B8A6-12081C630C1F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0B35-60A7-4A6C-A693-2A5B6043F89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1D69-F70F-4E18-8D26-2556437600C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1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708D-5F7A-433F-9232-8C2D2491DC72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46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63437" y="1539928"/>
            <a:ext cx="447802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A895-72B5-460C-80D6-70FE3BE2F78F}" type="datetime1">
              <a:rPr lang="en-US" smtClean="0"/>
              <a:t>4/14/2022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83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CAB0-7B84-45CB-87F7-A7ABC7A7783C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95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2811-AABA-4A4A-A2B7-1A95ECF834AB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43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DC51-7BA5-4C01-9C04-1A8564D560C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98CA-E988-48DC-A499-544BE2BAF2B7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89F-263A-48A9-8362-5DD7A5A61C18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0807-0139-4719-B3AD-62858E4AE066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7D7-D374-4767-AA53-E1FD88012335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BF4F-F63D-4C08-A719-E551A51820AD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F4C9-F020-4D1F-8318-65C6690840EE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26E2-8514-41C2-ADE8-457D7520EB5C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7E4F-2B9F-460A-AA35-7B25D3F48519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787400" y="1280160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849" y="92455"/>
            <a:ext cx="103482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308" y="1886839"/>
            <a:ext cx="107813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239A-BC47-4457-9CFA-CC37FE86B1C2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3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7083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12192000" cy="1022161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524000" y="1122363"/>
            <a:ext cx="9144000" cy="775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SIX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70364" y="236898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System 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Computer System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Computer security is mainly concerned with three main areas also known as </a:t>
            </a:r>
            <a:r>
              <a:rPr lang="en-US" dirty="0">
                <a:solidFill>
                  <a:srgbClr val="C00000"/>
                </a:solidFill>
              </a:rPr>
              <a:t>the CIA Triad</a:t>
            </a: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Confidentiality</a:t>
            </a:r>
            <a:r>
              <a:rPr lang="en-US" dirty="0">
                <a:solidFill>
                  <a:sysClr val="windowText" lastClr="000000"/>
                </a:solidFill>
              </a:rPr>
              <a:t> is ensuring that information is </a:t>
            </a:r>
            <a:r>
              <a:rPr lang="en-US" dirty="0">
                <a:solidFill>
                  <a:srgbClr val="C00000"/>
                </a:solidFill>
              </a:rPr>
              <a:t>available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only</a:t>
            </a:r>
            <a:r>
              <a:rPr lang="en-US" dirty="0">
                <a:solidFill>
                  <a:sysClr val="windowText" lastClr="000000"/>
                </a:solidFill>
              </a:rPr>
              <a:t> to the </a:t>
            </a:r>
            <a:r>
              <a:rPr lang="en-US" dirty="0">
                <a:solidFill>
                  <a:srgbClr val="002060"/>
                </a:solidFill>
              </a:rPr>
              <a:t>intended audience </a:t>
            </a:r>
            <a:r>
              <a:rPr lang="en-US" dirty="0">
                <a:solidFill>
                  <a:srgbClr val="C00000"/>
                </a:solidFill>
              </a:rPr>
              <a:t>(prevent </a:t>
            </a:r>
            <a:r>
              <a:rPr lang="en-US" dirty="0"/>
              <a:t>sensitive information from unauthorized access attempts.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Integrity</a:t>
            </a:r>
            <a:r>
              <a:rPr lang="en-US" dirty="0">
                <a:solidFill>
                  <a:sysClr val="windowText" lastClr="000000"/>
                </a:solidFill>
              </a:rPr>
              <a:t> involve maintaining consistency, accuracy and trustworthiness of data over its entire lifecycle (</a:t>
            </a:r>
            <a:r>
              <a:rPr lang="en-US" dirty="0"/>
              <a:t>data cannot be altered by unauthorized person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Availability</a:t>
            </a:r>
            <a:r>
              <a:rPr lang="en-US" dirty="0">
                <a:solidFill>
                  <a:sysClr val="windowText" lastClr="000000"/>
                </a:solidFill>
              </a:rPr>
              <a:t> i</a:t>
            </a:r>
            <a:r>
              <a:rPr lang="en-US" dirty="0"/>
              <a:t>nformation should be </a:t>
            </a:r>
            <a:r>
              <a:rPr lang="en-US" dirty="0">
                <a:solidFill>
                  <a:srgbClr val="C00000"/>
                </a:solidFill>
              </a:rPr>
              <a:t>consistently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readily</a:t>
            </a:r>
            <a:r>
              <a:rPr lang="en-US" dirty="0"/>
              <a:t> accessible for authorized parties.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IAtriad - Computer Security - Edurek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91" y="1989413"/>
            <a:ext cx="2612392" cy="2065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4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Threats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Computer security threats are </a:t>
            </a:r>
            <a:r>
              <a:rPr lang="en-US" dirty="0">
                <a:solidFill>
                  <a:srgbClr val="002060"/>
                </a:solidFill>
              </a:rPr>
              <a:t>possible dangers </a:t>
            </a:r>
            <a:r>
              <a:rPr lang="en-US" dirty="0">
                <a:solidFill>
                  <a:sysClr val="windowText" lastClr="000000"/>
                </a:solidFill>
              </a:rPr>
              <a:t>that can possibly hamper the </a:t>
            </a:r>
            <a:r>
              <a:rPr lang="en-US" dirty="0">
                <a:solidFill>
                  <a:srgbClr val="002060"/>
                </a:solidFill>
              </a:rPr>
              <a:t>normal functioning </a:t>
            </a:r>
            <a:r>
              <a:rPr lang="en-US" dirty="0">
                <a:solidFill>
                  <a:sysClr val="windowText" lastClr="000000"/>
                </a:solidFill>
              </a:rPr>
              <a:t>of your computer.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In the present age, cyber threats are constantly increasing as the world is going digital.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most harmful types of </a:t>
            </a:r>
            <a:r>
              <a:rPr lang="en-US" dirty="0">
                <a:solidFill>
                  <a:srgbClr val="C00000"/>
                </a:solidFill>
              </a:rPr>
              <a:t>computer security threats </a:t>
            </a:r>
            <a:r>
              <a:rPr lang="en-US" dirty="0">
                <a:solidFill>
                  <a:sysClr val="windowText" lastClr="000000"/>
                </a:solidFill>
              </a:rPr>
              <a:t>are:</a:t>
            </a:r>
          </a:p>
          <a:p>
            <a:pPr marL="0" lvl="0" indent="0">
              <a:buNone/>
              <a:defRPr/>
            </a:pPr>
            <a:r>
              <a:rPr lang="en-US" b="1" u="sng" dirty="0">
                <a:solidFill>
                  <a:srgbClr val="002060"/>
                </a:solidFill>
              </a:rPr>
              <a:t>Virus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Is a malicious program which is loaded into the user’s computer without </a:t>
            </a:r>
            <a:r>
              <a:rPr lang="en-US" dirty="0">
                <a:solidFill>
                  <a:srgbClr val="C00000"/>
                </a:solidFill>
              </a:rPr>
              <a:t>user’s knowledge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 replicates itself and infects the </a:t>
            </a:r>
            <a:r>
              <a:rPr lang="en-US" dirty="0">
                <a:solidFill>
                  <a:srgbClr val="C00000"/>
                </a:solidFill>
              </a:rPr>
              <a:t>files</a:t>
            </a:r>
            <a:r>
              <a:rPr lang="en-US" dirty="0">
                <a:solidFill>
                  <a:sysClr val="windowText" lastClr="000000"/>
                </a:solidFill>
              </a:rPr>
              <a:t> and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>
                <a:solidFill>
                  <a:sysClr val="windowText" lastClr="000000"/>
                </a:solidFill>
              </a:rPr>
              <a:t> on the user’s PC.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ultimate goal of a virus is to </a:t>
            </a:r>
            <a:r>
              <a:rPr lang="en-US" dirty="0">
                <a:solidFill>
                  <a:srgbClr val="0070C0"/>
                </a:solidFill>
              </a:rPr>
              <a:t>ensure that the victim’s computer will never be able to operate properly or even at all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Threats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b="1" u="sng" dirty="0">
                <a:solidFill>
                  <a:srgbClr val="002060"/>
                </a:solidFill>
              </a:rPr>
              <a:t>Computer Worm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 computer worm is a software program that can </a:t>
            </a:r>
            <a:r>
              <a:rPr lang="en-US" dirty="0">
                <a:solidFill>
                  <a:srgbClr val="0070C0"/>
                </a:solidFill>
              </a:rPr>
              <a:t>copy itself from one computer to another</a:t>
            </a:r>
            <a:r>
              <a:rPr lang="en-US" dirty="0">
                <a:solidFill>
                  <a:sysClr val="windowText" lastClr="000000"/>
                </a:solidFill>
              </a:rPr>
              <a:t>, without </a:t>
            </a:r>
            <a:r>
              <a:rPr lang="en-US" dirty="0">
                <a:solidFill>
                  <a:srgbClr val="0070C0"/>
                </a:solidFill>
              </a:rPr>
              <a:t>human interaction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potential risk here is that it will use up your computer </a:t>
            </a:r>
            <a:r>
              <a:rPr lang="en-US" dirty="0">
                <a:solidFill>
                  <a:srgbClr val="C00000"/>
                </a:solidFill>
              </a:rPr>
              <a:t>hard disk space </a:t>
            </a:r>
            <a:r>
              <a:rPr lang="en-US" dirty="0">
                <a:solidFill>
                  <a:sysClr val="windowText" lastClr="000000"/>
                </a:solidFill>
              </a:rPr>
              <a:t>because a worm can replicate in </a:t>
            </a:r>
            <a:r>
              <a:rPr lang="en-US" dirty="0">
                <a:solidFill>
                  <a:srgbClr val="C00000"/>
                </a:solidFill>
              </a:rPr>
              <a:t>greater volume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rgbClr val="C00000"/>
                </a:solidFill>
              </a:rPr>
              <a:t>with great speed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  <a:p>
            <a:pPr marL="0" lvl="0" indent="0">
              <a:buNone/>
              <a:defRPr/>
            </a:pPr>
            <a:r>
              <a:rPr lang="en-US" b="1" u="sng" dirty="0">
                <a:solidFill>
                  <a:srgbClr val="002060"/>
                </a:solidFill>
              </a:rPr>
              <a:t>Phishing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Disguising as a trustworthy person or business, phishers attempt to steal sensitive financial or personal information through </a:t>
            </a:r>
            <a:r>
              <a:rPr lang="en-US" dirty="0">
                <a:solidFill>
                  <a:srgbClr val="C00000"/>
                </a:solidFill>
              </a:rPr>
              <a:t>fraudulent email </a:t>
            </a:r>
            <a:r>
              <a:rPr lang="en-US" dirty="0">
                <a:solidFill>
                  <a:sysClr val="windowText" lastClr="000000"/>
                </a:solidFill>
              </a:rPr>
              <a:t>or </a:t>
            </a:r>
            <a:r>
              <a:rPr lang="en-US" dirty="0">
                <a:solidFill>
                  <a:srgbClr val="002060"/>
                </a:solidFill>
              </a:rPr>
              <a:t>instant messages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Phishing in unfortunately very easy to </a:t>
            </a:r>
            <a:r>
              <a:rPr lang="en-US" dirty="0">
                <a:solidFill>
                  <a:srgbClr val="002060"/>
                </a:solidFill>
              </a:rPr>
              <a:t>execute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You are deluded into thinking it’s the </a:t>
            </a:r>
            <a:r>
              <a:rPr lang="en-US" dirty="0">
                <a:solidFill>
                  <a:srgbClr val="002060"/>
                </a:solidFill>
              </a:rPr>
              <a:t>legitimate mail </a:t>
            </a:r>
            <a:r>
              <a:rPr lang="en-US" dirty="0">
                <a:solidFill>
                  <a:sysClr val="windowText" lastClr="000000"/>
                </a:solidFill>
              </a:rPr>
              <a:t>and you may enter </a:t>
            </a:r>
            <a:r>
              <a:rPr lang="en-US" dirty="0">
                <a:solidFill>
                  <a:srgbClr val="002060"/>
                </a:solidFill>
              </a:rPr>
              <a:t>your personal information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Threats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910454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b="1" u="sng" dirty="0">
                <a:solidFill>
                  <a:srgbClr val="002060"/>
                </a:solidFill>
              </a:rPr>
              <a:t>Rootkit</a:t>
            </a:r>
          </a:p>
          <a:p>
            <a:pPr>
              <a:defRPr/>
            </a:pPr>
            <a:r>
              <a:rPr lang="en-US" dirty="0"/>
              <a:t>A rootkit is a computer program designed to provide </a:t>
            </a:r>
            <a:r>
              <a:rPr lang="en-US" dirty="0">
                <a:solidFill>
                  <a:srgbClr val="002060"/>
                </a:solidFill>
              </a:rPr>
              <a:t>continued privileged</a:t>
            </a:r>
            <a:r>
              <a:rPr lang="en-US" dirty="0"/>
              <a:t> access to a computer while </a:t>
            </a:r>
            <a:r>
              <a:rPr lang="en-US" dirty="0">
                <a:solidFill>
                  <a:srgbClr val="002060"/>
                </a:solidFill>
              </a:rPr>
              <a:t>actively hiding its presence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Once a </a:t>
            </a:r>
            <a:r>
              <a:rPr lang="en-US" dirty="0">
                <a:solidFill>
                  <a:srgbClr val="002060"/>
                </a:solidFill>
              </a:rPr>
              <a:t>rootkit has been installed</a:t>
            </a:r>
            <a:r>
              <a:rPr lang="en-US" dirty="0"/>
              <a:t>, the controller of the rootkit will be able to </a:t>
            </a:r>
            <a:r>
              <a:rPr lang="en-US" dirty="0">
                <a:solidFill>
                  <a:srgbClr val="C00000"/>
                </a:solidFill>
              </a:rPr>
              <a:t>remotely execute files</a:t>
            </a:r>
            <a:r>
              <a:rPr lang="en-US" dirty="0"/>
              <a:t> and change system configurations on the </a:t>
            </a:r>
            <a:r>
              <a:rPr lang="en-US" dirty="0">
                <a:solidFill>
                  <a:srgbClr val="002060"/>
                </a:solidFill>
              </a:rPr>
              <a:t>host machine</a:t>
            </a:r>
            <a:r>
              <a:rPr lang="en-US" dirty="0"/>
              <a:t>.</a:t>
            </a:r>
          </a:p>
          <a:p>
            <a:pPr marL="0" lvl="0" indent="0">
              <a:buNone/>
              <a:defRPr/>
            </a:pPr>
            <a:r>
              <a:rPr lang="en-US" b="1" u="sng" dirty="0" err="1">
                <a:solidFill>
                  <a:srgbClr val="002060"/>
                </a:solidFill>
              </a:rPr>
              <a:t>Keylogger</a:t>
            </a:r>
            <a:endParaRPr lang="en-US" b="1" u="sng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/>
              <a:t>Also known as a </a:t>
            </a:r>
            <a:r>
              <a:rPr lang="en-US" dirty="0">
                <a:solidFill>
                  <a:srgbClr val="C00000"/>
                </a:solidFill>
              </a:rPr>
              <a:t>keystroke logger</a:t>
            </a:r>
          </a:p>
          <a:p>
            <a:pPr>
              <a:defRPr/>
            </a:pPr>
            <a:r>
              <a:rPr lang="en-US" dirty="0" err="1">
                <a:solidFill>
                  <a:srgbClr val="002060"/>
                </a:solidFill>
              </a:rPr>
              <a:t>Keyloggers</a:t>
            </a:r>
            <a:r>
              <a:rPr lang="en-US" dirty="0"/>
              <a:t> can track the </a:t>
            </a:r>
            <a:r>
              <a:rPr lang="en-US" dirty="0">
                <a:solidFill>
                  <a:srgbClr val="C00000"/>
                </a:solidFill>
              </a:rPr>
              <a:t>real-time</a:t>
            </a:r>
            <a:r>
              <a:rPr lang="en-US" dirty="0"/>
              <a:t> activity of a user on his computer.</a:t>
            </a:r>
          </a:p>
          <a:p>
            <a:pPr>
              <a:defRPr/>
            </a:pPr>
            <a:r>
              <a:rPr lang="en-US" dirty="0"/>
              <a:t>It keeps a record of all the </a:t>
            </a:r>
            <a:r>
              <a:rPr lang="en-US" dirty="0">
                <a:solidFill>
                  <a:srgbClr val="002060"/>
                </a:solidFill>
              </a:rPr>
              <a:t>keystrokes made by user keyboard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 err="1"/>
              <a:t>Keylogger</a:t>
            </a:r>
            <a:r>
              <a:rPr lang="en-US" dirty="0"/>
              <a:t> is also a very powerful threat to steal people’s login credential such as </a:t>
            </a:r>
            <a:r>
              <a:rPr lang="en-US" dirty="0">
                <a:solidFill>
                  <a:srgbClr val="002060"/>
                </a:solidFill>
              </a:rPr>
              <a:t>username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password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Policies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a way they are the </a:t>
            </a:r>
            <a:r>
              <a:rPr lang="en-US" dirty="0">
                <a:solidFill>
                  <a:srgbClr val="002060"/>
                </a:solidFill>
              </a:rPr>
              <a:t>regulatory of the behaviors </a:t>
            </a:r>
            <a:r>
              <a:rPr lang="en-US" dirty="0"/>
              <a:t>of your employees </a:t>
            </a:r>
            <a:r>
              <a:rPr lang="en-US" dirty="0">
                <a:solidFill>
                  <a:srgbClr val="C00000"/>
                </a:solidFill>
              </a:rPr>
              <a:t>towards the use of technology </a:t>
            </a:r>
            <a:r>
              <a:rPr lang="en-US" dirty="0"/>
              <a:t>in the workplace, </a:t>
            </a:r>
          </a:p>
          <a:p>
            <a:r>
              <a:rPr lang="en-US" dirty="0"/>
              <a:t>That can minimize the risk of </a:t>
            </a:r>
            <a:r>
              <a:rPr lang="en-US" dirty="0">
                <a:solidFill>
                  <a:srgbClr val="002060"/>
                </a:solidFill>
              </a:rPr>
              <a:t>being hacked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information leak</a:t>
            </a:r>
            <a:r>
              <a:rPr lang="en-US" dirty="0"/>
              <a:t>, internet bad usage and it also ensures </a:t>
            </a:r>
            <a:r>
              <a:rPr lang="en-US" dirty="0">
                <a:solidFill>
                  <a:srgbClr val="002060"/>
                </a:solidFill>
              </a:rPr>
              <a:t>safeguarding of company resources</a:t>
            </a:r>
            <a:r>
              <a:rPr lang="en-US" dirty="0"/>
              <a:t>.</a:t>
            </a:r>
          </a:p>
          <a:p>
            <a:r>
              <a:rPr lang="en-US" dirty="0"/>
              <a:t>In real life you will notice the employees of your organization will always tend to click on </a:t>
            </a:r>
            <a:r>
              <a:rPr lang="en-US" dirty="0">
                <a:solidFill>
                  <a:srgbClr val="002060"/>
                </a:solidFill>
              </a:rPr>
              <a:t>bad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virus infected URL’s</a:t>
            </a:r>
            <a:r>
              <a:rPr lang="en-US" dirty="0"/>
              <a:t> or email attachments with viruses.</a:t>
            </a:r>
          </a:p>
          <a:p>
            <a:r>
              <a:rPr lang="en-US" dirty="0"/>
              <a:t>Role of the Security Policy in Setting up </a:t>
            </a:r>
            <a:r>
              <a:rPr lang="en-US" dirty="0">
                <a:solidFill>
                  <a:srgbClr val="C00000"/>
                </a:solidFill>
              </a:rPr>
              <a:t>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Policies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Following are some pointers which help in </a:t>
            </a:r>
            <a:r>
              <a:rPr lang="en-US" dirty="0">
                <a:solidFill>
                  <a:srgbClr val="002060"/>
                </a:solidFill>
              </a:rPr>
              <a:t>setting you protocols </a:t>
            </a:r>
            <a:r>
              <a:rPr lang="en-US" dirty="0"/>
              <a:t>for the security policy of an organization.</a:t>
            </a:r>
          </a:p>
          <a:p>
            <a:r>
              <a:rPr lang="en-US" dirty="0">
                <a:solidFill>
                  <a:srgbClr val="C00000"/>
                </a:solidFill>
              </a:rPr>
              <a:t>Who should have access to the system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C00000"/>
                </a:solidFill>
              </a:rPr>
              <a:t>How it should be configured</a:t>
            </a:r>
            <a:r>
              <a:rPr lang="en-US" dirty="0"/>
              <a:t>?</a:t>
            </a:r>
          </a:p>
          <a:p>
            <a:r>
              <a:rPr lang="en-US" dirty="0"/>
              <a:t>How to </a:t>
            </a:r>
            <a:r>
              <a:rPr lang="en-US" dirty="0">
                <a:solidFill>
                  <a:srgbClr val="C00000"/>
                </a:solidFill>
              </a:rPr>
              <a:t>communicate with third parties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systems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Policies are divided in two categories −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solidFill>
                  <a:srgbClr val="002060"/>
                </a:solidFill>
              </a:rPr>
              <a:t>User policies</a:t>
            </a: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en-US" dirty="0">
                <a:solidFill>
                  <a:srgbClr val="002060"/>
                </a:solidFill>
              </a:rPr>
              <a:t>IT policies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7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Policies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2060"/>
                </a:solidFill>
              </a:rPr>
              <a:t>User policies </a:t>
            </a:r>
            <a:r>
              <a:rPr lang="en-US" dirty="0"/>
              <a:t>generally define the </a:t>
            </a:r>
            <a:r>
              <a:rPr lang="en-US" dirty="0">
                <a:solidFill>
                  <a:srgbClr val="002060"/>
                </a:solidFill>
              </a:rPr>
              <a:t>limit</a:t>
            </a:r>
            <a:r>
              <a:rPr lang="en-US" dirty="0"/>
              <a:t> of the users towards the computer resources in a workplace. </a:t>
            </a:r>
          </a:p>
          <a:p>
            <a:r>
              <a:rPr lang="en-US" dirty="0"/>
              <a:t>For example, what are they allowed to </a:t>
            </a:r>
            <a:r>
              <a:rPr lang="en-US" dirty="0">
                <a:solidFill>
                  <a:srgbClr val="002060"/>
                </a:solidFill>
              </a:rPr>
              <a:t>install in their computer</a:t>
            </a:r>
            <a:r>
              <a:rPr lang="en-US" dirty="0"/>
              <a:t>, if they can use </a:t>
            </a:r>
            <a:r>
              <a:rPr lang="en-US" dirty="0">
                <a:solidFill>
                  <a:srgbClr val="002060"/>
                </a:solidFill>
              </a:rPr>
              <a:t>removable storages</a:t>
            </a:r>
            <a:r>
              <a:rPr lang="en-US" dirty="0"/>
              <a:t>.</a:t>
            </a:r>
          </a:p>
          <a:p>
            <a:r>
              <a:rPr lang="en-US" dirty="0"/>
              <a:t>Whereas, </a:t>
            </a:r>
            <a:r>
              <a:rPr lang="en-US" u="sng" dirty="0">
                <a:solidFill>
                  <a:srgbClr val="002060"/>
                </a:solidFill>
              </a:rPr>
              <a:t>IT policies </a:t>
            </a:r>
            <a:r>
              <a:rPr lang="en-US" dirty="0"/>
              <a:t>are designed for IT department, to </a:t>
            </a:r>
            <a:r>
              <a:rPr lang="en-US" dirty="0">
                <a:solidFill>
                  <a:srgbClr val="C00000"/>
                </a:solidFill>
              </a:rPr>
              <a:t>secure the procedures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functions of IT fields</a:t>
            </a:r>
            <a:r>
              <a:rPr lang="en-US" dirty="0"/>
              <a:t>.</a:t>
            </a:r>
          </a:p>
          <a:p>
            <a:r>
              <a:rPr lang="en-US" dirty="0"/>
              <a:t>Some of the </a:t>
            </a:r>
            <a:r>
              <a:rPr lang="en-US" dirty="0">
                <a:solidFill>
                  <a:srgbClr val="C00000"/>
                </a:solidFill>
              </a:rPr>
              <a:t>IT policies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General Policies </a:t>
            </a:r>
            <a:r>
              <a:rPr lang="en-US" dirty="0"/>
              <a:t>− This is the policy which defines the rights of the staff and access level to the systems.</a:t>
            </a:r>
          </a:p>
          <a:p>
            <a:r>
              <a:rPr lang="en-US" dirty="0"/>
              <a:t>Generally, it is included even in the communication protocol as a preventive measure in case there are any disasters.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Server Policies </a:t>
            </a:r>
            <a:r>
              <a:rPr lang="en-US" dirty="0"/>
              <a:t>− This defines </a:t>
            </a:r>
            <a:r>
              <a:rPr lang="en-US" dirty="0">
                <a:solidFill>
                  <a:srgbClr val="C00000"/>
                </a:solidFill>
              </a:rPr>
              <a:t>who should have access to the specific server</a:t>
            </a:r>
            <a:r>
              <a:rPr lang="en-US" dirty="0"/>
              <a:t> and with what rights. </a:t>
            </a:r>
          </a:p>
          <a:p>
            <a:r>
              <a:rPr lang="en-US" dirty="0"/>
              <a:t>Which software’s should be </a:t>
            </a:r>
            <a:r>
              <a:rPr lang="en-US" dirty="0">
                <a:solidFill>
                  <a:srgbClr val="002060"/>
                </a:solidFill>
              </a:rPr>
              <a:t>installed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level of access to internet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how they should be updated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Policies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Firewall Access </a:t>
            </a:r>
            <a:r>
              <a:rPr lang="en-US" u="sng" dirty="0"/>
              <a:t>and </a:t>
            </a:r>
            <a:r>
              <a:rPr lang="en-US" u="sng" dirty="0">
                <a:solidFill>
                  <a:srgbClr val="002060"/>
                </a:solidFill>
              </a:rPr>
              <a:t>Configuration Policies </a:t>
            </a:r>
            <a:r>
              <a:rPr lang="en-US" dirty="0"/>
              <a:t>− It defines who should have access to the firewall and what type of access, like monitoring, rules change. </a:t>
            </a:r>
          </a:p>
          <a:p>
            <a:r>
              <a:rPr lang="en-US" dirty="0"/>
              <a:t>Which </a:t>
            </a:r>
            <a:r>
              <a:rPr lang="en-US" dirty="0">
                <a:solidFill>
                  <a:srgbClr val="002060"/>
                </a:solidFill>
              </a:rPr>
              <a:t>ports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services</a:t>
            </a:r>
            <a:r>
              <a:rPr lang="en-US" dirty="0"/>
              <a:t> should be allowed and if it should be inbound or outbound.</a:t>
            </a:r>
          </a:p>
          <a:p>
            <a:r>
              <a:rPr lang="en-US" dirty="0">
                <a:solidFill>
                  <a:srgbClr val="002060"/>
                </a:solidFill>
              </a:rPr>
              <a:t>Backup Policies </a:t>
            </a:r>
            <a:r>
              <a:rPr lang="en-US" dirty="0"/>
              <a:t>− It defines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Who is the </a:t>
            </a:r>
            <a:r>
              <a:rPr lang="en-US" dirty="0">
                <a:solidFill>
                  <a:srgbClr val="C00000"/>
                </a:solidFill>
              </a:rPr>
              <a:t>responsible</a:t>
            </a:r>
            <a:r>
              <a:rPr lang="en-US" dirty="0"/>
              <a:t> person for backup,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should be the </a:t>
            </a:r>
            <a:r>
              <a:rPr lang="en-US" dirty="0">
                <a:solidFill>
                  <a:srgbClr val="C00000"/>
                </a:solidFill>
              </a:rPr>
              <a:t>backup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Where it should be </a:t>
            </a:r>
            <a:r>
              <a:rPr lang="en-US" dirty="0">
                <a:solidFill>
                  <a:srgbClr val="C00000"/>
                </a:solidFill>
              </a:rPr>
              <a:t>backed up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long it should be </a:t>
            </a:r>
            <a:r>
              <a:rPr lang="en-US" dirty="0">
                <a:solidFill>
                  <a:srgbClr val="C00000"/>
                </a:solidFill>
              </a:rPr>
              <a:t>kept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frequency of the backup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VPN Policies </a:t>
            </a:r>
            <a:r>
              <a:rPr lang="en-US" dirty="0"/>
              <a:t>− These policies generally go with the </a:t>
            </a:r>
            <a:r>
              <a:rPr lang="en-US" dirty="0">
                <a:solidFill>
                  <a:srgbClr val="C00000"/>
                </a:solidFill>
              </a:rPr>
              <a:t>firewall policy</a:t>
            </a:r>
          </a:p>
          <a:p>
            <a:r>
              <a:rPr lang="en-US" dirty="0"/>
              <a:t> It defines those users who should have </a:t>
            </a:r>
            <a:r>
              <a:rPr lang="en-US" dirty="0">
                <a:solidFill>
                  <a:srgbClr val="002060"/>
                </a:solidFill>
              </a:rPr>
              <a:t>a VPN access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with what rights</a:t>
            </a:r>
            <a:r>
              <a:rPr lang="en-US" dirty="0"/>
              <a:t>. </a:t>
            </a:r>
          </a:p>
          <a:p>
            <a:r>
              <a:rPr lang="en-US" dirty="0"/>
              <a:t>For site-to-site connections with partners, it defines the access level of the partner to your network, type of encryption to be 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a Security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you compile a </a:t>
            </a:r>
            <a:r>
              <a:rPr lang="en-US" dirty="0">
                <a:solidFill>
                  <a:srgbClr val="002060"/>
                </a:solidFill>
              </a:rPr>
              <a:t>security policy </a:t>
            </a:r>
            <a:r>
              <a:rPr lang="en-US" dirty="0"/>
              <a:t>you should have in mind a basic structure in order to make something practical. </a:t>
            </a:r>
          </a:p>
          <a:p>
            <a:r>
              <a:rPr lang="en-US" dirty="0"/>
              <a:t>Some of the </a:t>
            </a:r>
            <a:r>
              <a:rPr lang="en-US" dirty="0">
                <a:solidFill>
                  <a:srgbClr val="002060"/>
                </a:solidFill>
              </a:rPr>
              <a:t>main points </a:t>
            </a:r>
            <a:r>
              <a:rPr lang="en-US" dirty="0"/>
              <a:t>which have to be taken into consideration are −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Description</a:t>
            </a:r>
            <a:r>
              <a:rPr lang="en-US" dirty="0"/>
              <a:t> of the </a:t>
            </a:r>
            <a:r>
              <a:rPr lang="en-US" dirty="0">
                <a:solidFill>
                  <a:srgbClr val="002060"/>
                </a:solidFill>
              </a:rPr>
              <a:t>Policy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what is the usage for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Where this </a:t>
            </a:r>
            <a:r>
              <a:rPr lang="en-US" dirty="0">
                <a:solidFill>
                  <a:srgbClr val="002060"/>
                </a:solidFill>
              </a:rPr>
              <a:t>policy should be applied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Functions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responsibilities</a:t>
            </a:r>
            <a:r>
              <a:rPr lang="en-US" dirty="0"/>
              <a:t> of the employees that are affected by this policy.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Procedures that are </a:t>
            </a:r>
            <a:r>
              <a:rPr lang="en-US" dirty="0">
                <a:solidFill>
                  <a:srgbClr val="002060"/>
                </a:solidFill>
              </a:rPr>
              <a:t>involved</a:t>
            </a:r>
            <a:r>
              <a:rPr lang="en-US" dirty="0"/>
              <a:t> in this </a:t>
            </a:r>
            <a:r>
              <a:rPr lang="en-US" dirty="0">
                <a:solidFill>
                  <a:srgbClr val="002060"/>
                </a:solidFill>
              </a:rPr>
              <a:t>policy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Consequences</a:t>
            </a:r>
            <a:r>
              <a:rPr lang="en-US" dirty="0"/>
              <a:t> if the policy is </a:t>
            </a:r>
            <a:r>
              <a:rPr lang="en-US" dirty="0">
                <a:solidFill>
                  <a:srgbClr val="002060"/>
                </a:solidFill>
              </a:rPr>
              <a:t>not compatible </a:t>
            </a:r>
            <a:r>
              <a:rPr lang="en-US" dirty="0"/>
              <a:t>with company standards.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Polices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Permissive Policy </a:t>
            </a:r>
            <a:r>
              <a:rPr lang="en-US" dirty="0"/>
              <a:t>− It is a </a:t>
            </a:r>
            <a:r>
              <a:rPr lang="en-US" dirty="0">
                <a:solidFill>
                  <a:srgbClr val="C00000"/>
                </a:solidFill>
              </a:rPr>
              <a:t>medium restriction policy </a:t>
            </a:r>
            <a:r>
              <a:rPr lang="en-US" dirty="0"/>
              <a:t>where we as an administrator </a:t>
            </a:r>
            <a:r>
              <a:rPr lang="en-US" dirty="0">
                <a:solidFill>
                  <a:srgbClr val="002060"/>
                </a:solidFill>
              </a:rPr>
              <a:t>block</a:t>
            </a:r>
            <a:r>
              <a:rPr lang="en-US" dirty="0"/>
              <a:t> just some well-known ports of malware regarding </a:t>
            </a:r>
            <a:r>
              <a:rPr lang="en-US" dirty="0">
                <a:solidFill>
                  <a:srgbClr val="002060"/>
                </a:solidFill>
              </a:rPr>
              <a:t>internet access</a:t>
            </a:r>
            <a:r>
              <a:rPr lang="en-US" dirty="0"/>
              <a:t> and just some exploits are taken in consideration.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Prudent Policy </a:t>
            </a:r>
            <a:r>
              <a:rPr lang="en-US" dirty="0"/>
              <a:t>− This is a </a:t>
            </a:r>
            <a:r>
              <a:rPr lang="en-US" dirty="0">
                <a:solidFill>
                  <a:srgbClr val="C00000"/>
                </a:solidFill>
              </a:rPr>
              <a:t>high restriction policy </a:t>
            </a:r>
            <a:r>
              <a:rPr lang="en-US" dirty="0"/>
              <a:t>where everything is blocked regarding the internet access, just a small list of websites are allowed, and now extra services are allowed in computers to be installed and logs are maintained for every user.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Acceptance User Policy </a:t>
            </a:r>
            <a:r>
              <a:rPr lang="en-US" dirty="0"/>
              <a:t>− This policy regulates the </a:t>
            </a:r>
            <a:r>
              <a:rPr lang="en-US" dirty="0">
                <a:solidFill>
                  <a:srgbClr val="C00000"/>
                </a:solidFill>
              </a:rPr>
              <a:t>behavior of the users towards a system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network</a:t>
            </a:r>
            <a:r>
              <a:rPr lang="en-US" dirty="0"/>
              <a:t> or even a </a:t>
            </a:r>
            <a:r>
              <a:rPr lang="en-US" dirty="0">
                <a:solidFill>
                  <a:srgbClr val="C00000"/>
                </a:solidFill>
              </a:rPr>
              <a:t>webpage</a:t>
            </a:r>
            <a:r>
              <a:rPr lang="en-US" dirty="0"/>
              <a:t>, so it is explicitly said what a user </a:t>
            </a:r>
            <a:r>
              <a:rPr lang="en-US" dirty="0">
                <a:solidFill>
                  <a:srgbClr val="C00000"/>
                </a:solidFill>
              </a:rPr>
              <a:t>can do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cannot in a system</a:t>
            </a:r>
            <a:r>
              <a:rPr lang="en-US" dirty="0"/>
              <a:t>. Like are they allowed to share access codes, can they share resources,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9095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Basics of Data privacy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An overview of computer system security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Types of security threats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Computer security Policies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Computer Security Practices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Polices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Information Protection Policy </a:t>
            </a:r>
            <a:r>
              <a:rPr lang="en-US" dirty="0"/>
              <a:t>− This policy is to regulate </a:t>
            </a:r>
            <a:r>
              <a:rPr lang="en-US" dirty="0">
                <a:solidFill>
                  <a:srgbClr val="C00000"/>
                </a:solidFill>
              </a:rPr>
              <a:t>access to information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hot to process information</a:t>
            </a:r>
            <a:r>
              <a:rPr lang="en-US" dirty="0"/>
              <a:t>, how to </a:t>
            </a:r>
            <a:r>
              <a:rPr lang="en-US" dirty="0">
                <a:solidFill>
                  <a:srgbClr val="C00000"/>
                </a:solidFill>
              </a:rPr>
              <a:t>store</a:t>
            </a:r>
            <a:r>
              <a:rPr lang="en-US" dirty="0"/>
              <a:t> and how it should be </a:t>
            </a:r>
            <a:r>
              <a:rPr lang="en-US" dirty="0">
                <a:solidFill>
                  <a:srgbClr val="C00000"/>
                </a:solidFill>
              </a:rPr>
              <a:t>transferred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Remote Access Policy </a:t>
            </a:r>
            <a:r>
              <a:rPr lang="en-US" dirty="0"/>
              <a:t>− This policy is mainly for big companies where the user and their branches are outside their headquarters. </a:t>
            </a:r>
          </a:p>
          <a:p>
            <a:r>
              <a:rPr lang="en-US" dirty="0"/>
              <a:t>It tells what should the users access, when they can work and on which software/ protocol like SSH, VPN, RDP.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3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Practices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910454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Computer security threats are becoming </a:t>
            </a:r>
            <a:r>
              <a:rPr lang="en-US" dirty="0">
                <a:solidFill>
                  <a:srgbClr val="C00000"/>
                </a:solidFill>
              </a:rPr>
              <a:t>relentlessly inventive these days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There is much need for one to arm </a:t>
            </a:r>
            <a:r>
              <a:rPr lang="en-US" dirty="0">
                <a:solidFill>
                  <a:srgbClr val="C00000"/>
                </a:solidFill>
              </a:rPr>
              <a:t>oneself with information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resources</a:t>
            </a:r>
            <a:r>
              <a:rPr lang="en-US" dirty="0"/>
              <a:t> to safeguard against these complex and growing computer security threats and stay safe online.</a:t>
            </a:r>
          </a:p>
          <a:p>
            <a:pPr marL="0" indent="0">
              <a:buNone/>
              <a:defRPr/>
            </a:pPr>
            <a:r>
              <a:rPr lang="en-US" dirty="0"/>
              <a:t>Some </a:t>
            </a:r>
            <a:r>
              <a:rPr lang="en-US" dirty="0">
                <a:solidFill>
                  <a:srgbClr val="C00000"/>
                </a:solidFill>
              </a:rPr>
              <a:t>preventive</a:t>
            </a:r>
            <a:r>
              <a:rPr lang="en-US" dirty="0"/>
              <a:t> steps you can take include:</a:t>
            </a:r>
          </a:p>
          <a:p>
            <a:pPr marL="0" lvl="0" indent="0">
              <a:buNone/>
              <a:defRPr/>
            </a:pPr>
            <a:r>
              <a:rPr lang="en-US" dirty="0"/>
              <a:t>• Installing </a:t>
            </a:r>
            <a:r>
              <a:rPr lang="en-US" dirty="0">
                <a:solidFill>
                  <a:srgbClr val="002060"/>
                </a:solidFill>
              </a:rPr>
              <a:t>reliable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reputable</a:t>
            </a:r>
            <a:r>
              <a:rPr lang="en-US" dirty="0"/>
              <a:t> security and </a:t>
            </a:r>
            <a:r>
              <a:rPr lang="en-US" dirty="0">
                <a:solidFill>
                  <a:srgbClr val="002060"/>
                </a:solidFill>
              </a:rPr>
              <a:t>anti-virus software</a:t>
            </a:r>
          </a:p>
          <a:p>
            <a:pPr marL="0" lvl="0" indent="0">
              <a:buNone/>
              <a:defRPr/>
            </a:pPr>
            <a:r>
              <a:rPr lang="en-US" dirty="0"/>
              <a:t>• </a:t>
            </a:r>
            <a:r>
              <a:rPr lang="en-US" dirty="0">
                <a:solidFill>
                  <a:srgbClr val="002060"/>
                </a:solidFill>
              </a:rPr>
              <a:t>Activating your firewall</a:t>
            </a:r>
            <a:r>
              <a:rPr lang="en-US" dirty="0"/>
              <a:t>, because a firewall acts as a </a:t>
            </a:r>
            <a:r>
              <a:rPr lang="en-US" dirty="0">
                <a:solidFill>
                  <a:srgbClr val="002060"/>
                </a:solidFill>
              </a:rPr>
              <a:t>security</a:t>
            </a:r>
            <a:r>
              <a:rPr lang="en-US" dirty="0"/>
              <a:t> guard between the internet and your local area network </a:t>
            </a:r>
          </a:p>
          <a:p>
            <a:pPr marL="0" lvl="0" indent="0">
              <a:buNone/>
              <a:defRPr/>
            </a:pPr>
            <a:r>
              <a:rPr lang="en-US" dirty="0"/>
              <a:t>• Stay </a:t>
            </a:r>
            <a:r>
              <a:rPr lang="en-US" dirty="0">
                <a:solidFill>
                  <a:srgbClr val="002060"/>
                </a:solidFill>
              </a:rPr>
              <a:t>up-to-date on the latest software </a:t>
            </a:r>
            <a:r>
              <a:rPr lang="en-US" dirty="0"/>
              <a:t>and news surrounding your devices and perform </a:t>
            </a:r>
            <a:r>
              <a:rPr lang="en-US" dirty="0">
                <a:solidFill>
                  <a:srgbClr val="002060"/>
                </a:solidFill>
              </a:rPr>
              <a:t>software updates </a:t>
            </a:r>
            <a:r>
              <a:rPr lang="en-US" dirty="0"/>
              <a:t>as soon as they become available</a:t>
            </a:r>
          </a:p>
          <a:p>
            <a:pPr marL="0" lvl="0" indent="0">
              <a:buNone/>
              <a:defRPr/>
            </a:pPr>
            <a:r>
              <a:rPr lang="en-US" dirty="0"/>
              <a:t>• Avoid clicking on </a:t>
            </a:r>
            <a:r>
              <a:rPr lang="en-US" dirty="0">
                <a:solidFill>
                  <a:srgbClr val="002060"/>
                </a:solidFill>
              </a:rPr>
              <a:t>email attachments unless you know the source </a:t>
            </a:r>
          </a:p>
          <a:p>
            <a:pPr marL="0" lvl="0" indent="0">
              <a:buNone/>
              <a:defRPr/>
            </a:pPr>
            <a:r>
              <a:rPr lang="en-US" dirty="0"/>
              <a:t>• Change </a:t>
            </a:r>
            <a:r>
              <a:rPr lang="en-US" dirty="0">
                <a:solidFill>
                  <a:srgbClr val="002060"/>
                </a:solidFill>
              </a:rPr>
              <a:t>passwords regularly</a:t>
            </a:r>
            <a:r>
              <a:rPr lang="en-US" dirty="0"/>
              <a:t>, using a unique combination of </a:t>
            </a:r>
            <a:r>
              <a:rPr lang="en-US" dirty="0">
                <a:solidFill>
                  <a:srgbClr val="002060"/>
                </a:solidFill>
              </a:rPr>
              <a:t>numbers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letters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case types</a:t>
            </a: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Practices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910454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Use the internet with </a:t>
            </a:r>
            <a:r>
              <a:rPr lang="en-US" dirty="0">
                <a:solidFill>
                  <a:srgbClr val="002060"/>
                </a:solidFill>
              </a:rPr>
              <a:t>caution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ignore pop-ups</a:t>
            </a:r>
            <a:r>
              <a:rPr lang="en-US" dirty="0"/>
              <a:t>, drive-by downloads while surfing</a:t>
            </a:r>
          </a:p>
          <a:p>
            <a:pPr>
              <a:defRPr/>
            </a:pPr>
            <a:r>
              <a:rPr lang="en-US" dirty="0"/>
              <a:t>Taking the time to research the basic </a:t>
            </a:r>
            <a:r>
              <a:rPr lang="en-US" dirty="0">
                <a:solidFill>
                  <a:srgbClr val="002060"/>
                </a:solidFill>
              </a:rPr>
              <a:t>aspects of computer security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educate yourself </a:t>
            </a:r>
            <a:r>
              <a:rPr lang="en-US" dirty="0"/>
              <a:t>on evolving </a:t>
            </a:r>
            <a:r>
              <a:rPr lang="en-US" dirty="0">
                <a:solidFill>
                  <a:srgbClr val="002060"/>
                </a:solidFill>
              </a:rPr>
              <a:t>cyber-threats</a:t>
            </a:r>
          </a:p>
          <a:p>
            <a:pPr>
              <a:defRPr/>
            </a:pPr>
            <a:r>
              <a:rPr lang="en-US" dirty="0"/>
              <a:t>Perform </a:t>
            </a:r>
            <a:r>
              <a:rPr lang="en-US" dirty="0">
                <a:solidFill>
                  <a:srgbClr val="002060"/>
                </a:solidFill>
              </a:rPr>
              <a:t>daily full system scans </a:t>
            </a:r>
            <a:r>
              <a:rPr lang="en-US" dirty="0"/>
              <a:t>and create a </a:t>
            </a:r>
            <a:r>
              <a:rPr lang="en-US" dirty="0">
                <a:solidFill>
                  <a:srgbClr val="002060"/>
                </a:solidFill>
              </a:rPr>
              <a:t>periodic system backup </a:t>
            </a:r>
            <a:r>
              <a:rPr lang="en-US" dirty="0"/>
              <a:t>schedule to ensure your data is </a:t>
            </a:r>
            <a:r>
              <a:rPr lang="en-US" dirty="0">
                <a:solidFill>
                  <a:srgbClr val="C00000"/>
                </a:solidFill>
              </a:rPr>
              <a:t>retrievable</a:t>
            </a:r>
            <a:r>
              <a:rPr lang="en-US" dirty="0"/>
              <a:t> should something happen to your computer.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Data Privacy?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Data privacy </a:t>
            </a:r>
            <a:r>
              <a:rPr lang="en-US" dirty="0">
                <a:solidFill>
                  <a:sysClr val="windowText" lastClr="000000"/>
                </a:solidFill>
              </a:rPr>
              <a:t>generally means the ability of a person to determine for themselves :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When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>
                <a:solidFill>
                  <a:sysClr val="windowText" lastClr="000000"/>
                </a:solidFill>
              </a:rPr>
              <a:t>, and 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To what extent personal information </a:t>
            </a:r>
            <a:r>
              <a:rPr lang="en-US" dirty="0">
                <a:solidFill>
                  <a:sysClr val="windowText" lastClr="000000"/>
                </a:solidFill>
              </a:rPr>
              <a:t>about them is shared with or communicated to others.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This personal information can be one's </a:t>
            </a:r>
            <a:r>
              <a:rPr lang="en-US" dirty="0">
                <a:solidFill>
                  <a:srgbClr val="002060"/>
                </a:solidFill>
              </a:rPr>
              <a:t>name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location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contact information</a:t>
            </a:r>
            <a:r>
              <a:rPr lang="en-US" dirty="0">
                <a:solidFill>
                  <a:sysClr val="windowText" lastClr="000000"/>
                </a:solidFill>
              </a:rPr>
              <a:t>, or online or </a:t>
            </a:r>
            <a:r>
              <a:rPr lang="en-US" dirty="0">
                <a:solidFill>
                  <a:srgbClr val="002060"/>
                </a:solidFill>
              </a:rPr>
              <a:t>real-world behavior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Just as someone may wish to exclude people from a </a:t>
            </a:r>
            <a:r>
              <a:rPr lang="en-US" dirty="0">
                <a:solidFill>
                  <a:srgbClr val="C00000"/>
                </a:solidFill>
              </a:rPr>
              <a:t>private conversation</a:t>
            </a:r>
            <a:r>
              <a:rPr lang="en-US" dirty="0">
                <a:solidFill>
                  <a:sysClr val="windowText" lastClr="000000"/>
                </a:solidFill>
              </a:rPr>
              <a:t>, many online users want to control or </a:t>
            </a:r>
            <a:r>
              <a:rPr lang="en-US" dirty="0">
                <a:solidFill>
                  <a:srgbClr val="C00000"/>
                </a:solidFill>
              </a:rPr>
              <a:t>prevent certain types of personal data collection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Data Privacy Important?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508672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Data privacy is also important because in order for individuals to be willing to </a:t>
            </a:r>
            <a:r>
              <a:rPr lang="en-US" dirty="0">
                <a:solidFill>
                  <a:srgbClr val="C00000"/>
                </a:solidFill>
              </a:rPr>
              <a:t>engage online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They have to trust that their personal data will be </a:t>
            </a:r>
            <a:r>
              <a:rPr lang="en-US" dirty="0">
                <a:solidFill>
                  <a:srgbClr val="002060"/>
                </a:solidFill>
              </a:rPr>
              <a:t>handled with care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Organizations use </a:t>
            </a:r>
            <a:r>
              <a:rPr lang="en-US" dirty="0">
                <a:solidFill>
                  <a:srgbClr val="002060"/>
                </a:solidFill>
              </a:rPr>
              <a:t>data protection practices </a:t>
            </a:r>
            <a:r>
              <a:rPr lang="en-US" dirty="0">
                <a:solidFill>
                  <a:sysClr val="windowText" lastClr="000000"/>
                </a:solidFill>
              </a:rPr>
              <a:t>to demonstrate to their </a:t>
            </a:r>
            <a:r>
              <a:rPr lang="en-US" dirty="0">
                <a:solidFill>
                  <a:srgbClr val="002060"/>
                </a:solidFill>
              </a:rPr>
              <a:t>customers</a:t>
            </a:r>
            <a:r>
              <a:rPr lang="en-US" dirty="0">
                <a:solidFill>
                  <a:sysClr val="windowText" lastClr="000000"/>
                </a:solidFill>
              </a:rPr>
              <a:t> and </a:t>
            </a:r>
            <a:r>
              <a:rPr lang="en-US" dirty="0">
                <a:solidFill>
                  <a:srgbClr val="002060"/>
                </a:solidFill>
              </a:rPr>
              <a:t>users</a:t>
            </a:r>
            <a:r>
              <a:rPr lang="en-US" dirty="0">
                <a:solidFill>
                  <a:sysClr val="windowText" lastClr="000000"/>
                </a:solidFill>
              </a:rPr>
              <a:t> that they can be trusted with their personal data.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Personal data can be </a:t>
            </a:r>
            <a:r>
              <a:rPr lang="en-US" dirty="0">
                <a:solidFill>
                  <a:srgbClr val="002060"/>
                </a:solidFill>
              </a:rPr>
              <a:t>misused</a:t>
            </a:r>
            <a:r>
              <a:rPr lang="en-US" dirty="0">
                <a:solidFill>
                  <a:sysClr val="windowText" lastClr="000000"/>
                </a:solidFill>
              </a:rPr>
              <a:t> in a number of ways if it is not kept private or if people don’t have the ability to control </a:t>
            </a:r>
            <a:r>
              <a:rPr lang="en-US" dirty="0">
                <a:solidFill>
                  <a:srgbClr val="002060"/>
                </a:solidFill>
              </a:rPr>
              <a:t>how their information</a:t>
            </a:r>
            <a:r>
              <a:rPr lang="en-US" dirty="0">
                <a:solidFill>
                  <a:sysClr val="windowText" lastClr="000000"/>
                </a:solidFill>
              </a:rPr>
              <a:t> is used: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Data Privacy Important?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Criminals can use personal data to </a:t>
            </a:r>
            <a:r>
              <a:rPr lang="en-US" dirty="0">
                <a:solidFill>
                  <a:srgbClr val="002060"/>
                </a:solidFill>
              </a:rPr>
              <a:t>defraud</a:t>
            </a:r>
            <a:r>
              <a:rPr lang="en-US" dirty="0">
                <a:solidFill>
                  <a:sysClr val="windowText" lastClr="000000"/>
                </a:solidFill>
              </a:rPr>
              <a:t> or </a:t>
            </a:r>
            <a:r>
              <a:rPr lang="en-US" dirty="0">
                <a:solidFill>
                  <a:srgbClr val="002060"/>
                </a:solidFill>
              </a:rPr>
              <a:t>harass</a:t>
            </a:r>
            <a:r>
              <a:rPr lang="en-US" dirty="0">
                <a:solidFill>
                  <a:sysClr val="windowText" lastClr="000000"/>
                </a:solidFill>
              </a:rPr>
              <a:t> users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Entities may sell personal data to </a:t>
            </a:r>
            <a:r>
              <a:rPr lang="en-US" dirty="0">
                <a:solidFill>
                  <a:srgbClr val="002060"/>
                </a:solidFill>
              </a:rPr>
              <a:t>advertisers</a:t>
            </a:r>
            <a:r>
              <a:rPr lang="en-US" dirty="0">
                <a:solidFill>
                  <a:sysClr val="windowText" lastClr="000000"/>
                </a:solidFill>
              </a:rPr>
              <a:t> or other </a:t>
            </a:r>
            <a:r>
              <a:rPr lang="en-US" dirty="0">
                <a:solidFill>
                  <a:srgbClr val="002060"/>
                </a:solidFill>
              </a:rPr>
              <a:t>outside parties without user consent</a:t>
            </a:r>
            <a:r>
              <a:rPr lang="en-US" dirty="0">
                <a:solidFill>
                  <a:sysClr val="windowText" lastClr="000000"/>
                </a:solidFill>
              </a:rPr>
              <a:t>, which can result in users receiving unwanted </a:t>
            </a:r>
            <a:r>
              <a:rPr lang="en-US" dirty="0">
                <a:solidFill>
                  <a:srgbClr val="C00000"/>
                </a:solidFill>
              </a:rPr>
              <a:t>marketing</a:t>
            </a:r>
            <a:r>
              <a:rPr lang="en-US" dirty="0">
                <a:solidFill>
                  <a:sysClr val="windowText" lastClr="000000"/>
                </a:solidFill>
              </a:rPr>
              <a:t> or </a:t>
            </a:r>
            <a:r>
              <a:rPr lang="en-US" dirty="0">
                <a:solidFill>
                  <a:srgbClr val="C00000"/>
                </a:solidFill>
              </a:rPr>
              <a:t>advertising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When a person's activities are tracked and monitored, this may restrict their 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- </a:t>
            </a:r>
            <a:r>
              <a:rPr lang="en-US" dirty="0">
                <a:solidFill>
                  <a:srgbClr val="002060"/>
                </a:solidFill>
              </a:rPr>
              <a:t>ability to express themselves freely</a:t>
            </a:r>
            <a:r>
              <a:rPr lang="en-US" dirty="0">
                <a:solidFill>
                  <a:sysClr val="windowText" lastClr="000000"/>
                </a:solidFill>
              </a:rPr>
              <a:t>, especially under repressive governments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Fair Information Practices?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Many of the existing data protection laws are based on foundational privacy principles and practices, such as those laid out in the </a:t>
            </a:r>
            <a:r>
              <a:rPr lang="en-US" dirty="0">
                <a:solidFill>
                  <a:srgbClr val="002060"/>
                </a:solidFill>
              </a:rPr>
              <a:t>Fair Information Practices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Fair Information Practices </a:t>
            </a:r>
            <a:r>
              <a:rPr lang="en-US" dirty="0">
                <a:solidFill>
                  <a:sysClr val="windowText" lastClr="000000"/>
                </a:solidFill>
              </a:rPr>
              <a:t>is a set of guidelines for </a:t>
            </a:r>
            <a:r>
              <a:rPr lang="en-US" dirty="0">
                <a:solidFill>
                  <a:srgbClr val="C00000"/>
                </a:solidFill>
              </a:rPr>
              <a:t>data collection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usage</a:t>
            </a:r>
            <a:r>
              <a:rPr lang="en-US" dirty="0">
                <a:solidFill>
                  <a:sysClr val="windowText" lastClr="000000"/>
                </a:solidFill>
              </a:rPr>
              <a:t>. Some of the practices are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Collection limitation</a:t>
            </a:r>
            <a:r>
              <a:rPr lang="en-US" dirty="0">
                <a:solidFill>
                  <a:sysClr val="windowText" lastClr="000000"/>
                </a:solidFill>
              </a:rPr>
              <a:t>: There should be limits to </a:t>
            </a:r>
            <a:r>
              <a:rPr lang="en-US" dirty="0">
                <a:solidFill>
                  <a:srgbClr val="002060"/>
                </a:solidFill>
              </a:rPr>
              <a:t>how much personal data can be collected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Data quality</a:t>
            </a:r>
            <a:r>
              <a:rPr lang="en-US" dirty="0">
                <a:solidFill>
                  <a:sysClr val="windowText" lastClr="000000"/>
                </a:solidFill>
              </a:rPr>
              <a:t>: Personal data, when collected, should be </a:t>
            </a:r>
            <a:r>
              <a:rPr lang="en-US" dirty="0">
                <a:solidFill>
                  <a:srgbClr val="002060"/>
                </a:solidFill>
              </a:rPr>
              <a:t>accurate</a:t>
            </a:r>
            <a:r>
              <a:rPr lang="en-US" dirty="0">
                <a:solidFill>
                  <a:sysClr val="windowText" lastClr="000000"/>
                </a:solidFill>
              </a:rPr>
              <a:t> and related to the </a:t>
            </a:r>
            <a:r>
              <a:rPr lang="en-US" dirty="0">
                <a:solidFill>
                  <a:srgbClr val="002060"/>
                </a:solidFill>
              </a:rPr>
              <a:t>purpose it is being used for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Purpose specification</a:t>
            </a:r>
            <a:r>
              <a:rPr lang="en-US" dirty="0">
                <a:solidFill>
                  <a:sysClr val="windowText" lastClr="000000"/>
                </a:solidFill>
              </a:rPr>
              <a:t>: The use for </a:t>
            </a:r>
            <a:r>
              <a:rPr lang="en-US" dirty="0">
                <a:solidFill>
                  <a:srgbClr val="002060"/>
                </a:solidFill>
              </a:rPr>
              <a:t>personal data should be specified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Fair Information Practices?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Use limitation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Data should not be used for purposes </a:t>
            </a:r>
            <a:r>
              <a:rPr lang="en-US" dirty="0">
                <a:solidFill>
                  <a:sysClr val="windowText" lastClr="000000"/>
                </a:solidFill>
              </a:rPr>
              <a:t>other than what was specified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Security safeguards</a:t>
            </a:r>
            <a:r>
              <a:rPr lang="en-US" dirty="0">
                <a:solidFill>
                  <a:sysClr val="windowText" lastClr="000000"/>
                </a:solidFill>
              </a:rPr>
              <a:t>: Data should be </a:t>
            </a:r>
            <a:r>
              <a:rPr lang="en-US" dirty="0">
                <a:solidFill>
                  <a:srgbClr val="C00000"/>
                </a:solidFill>
              </a:rPr>
              <a:t>kept secure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Openness</a:t>
            </a:r>
            <a:r>
              <a:rPr lang="en-US" dirty="0">
                <a:solidFill>
                  <a:sysClr val="windowText" lastClr="000000"/>
                </a:solidFill>
              </a:rPr>
              <a:t>: Personal </a:t>
            </a:r>
            <a:r>
              <a:rPr lang="en-US" dirty="0">
                <a:solidFill>
                  <a:srgbClr val="002060"/>
                </a:solidFill>
              </a:rPr>
              <a:t>data collection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usage should </a:t>
            </a:r>
            <a:r>
              <a:rPr lang="en-US" dirty="0">
                <a:solidFill>
                  <a:sysClr val="windowText" lastClr="000000"/>
                </a:solidFill>
              </a:rPr>
              <a:t>not be kept secret from individuals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Individual participation</a:t>
            </a:r>
            <a:r>
              <a:rPr lang="en-US" dirty="0">
                <a:solidFill>
                  <a:sysClr val="windowText" lastClr="000000"/>
                </a:solidFill>
              </a:rPr>
              <a:t>: Individuals have a number of rights, including the right to know </a:t>
            </a:r>
            <a:r>
              <a:rPr lang="en-US" dirty="0">
                <a:solidFill>
                  <a:srgbClr val="C00000"/>
                </a:solidFill>
              </a:rPr>
              <a:t>who has their personal data</a:t>
            </a:r>
            <a:r>
              <a:rPr lang="en-US" dirty="0">
                <a:solidFill>
                  <a:sysClr val="windowText" lastClr="000000"/>
                </a:solidFill>
              </a:rPr>
              <a:t>, to have their </a:t>
            </a:r>
            <a:r>
              <a:rPr lang="en-US" dirty="0">
                <a:solidFill>
                  <a:srgbClr val="C00000"/>
                </a:solidFill>
              </a:rPr>
              <a:t>data communicated to them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to know why a request for their data </a:t>
            </a:r>
            <a:r>
              <a:rPr lang="en-US" dirty="0">
                <a:solidFill>
                  <a:sysClr val="windowText" lastClr="000000"/>
                </a:solidFill>
              </a:rPr>
              <a:t>is denied, and </a:t>
            </a:r>
            <a:r>
              <a:rPr lang="en-US" dirty="0">
                <a:solidFill>
                  <a:srgbClr val="002060"/>
                </a:solidFill>
              </a:rPr>
              <a:t>to have their personal data corrected</a:t>
            </a:r>
            <a:r>
              <a:rPr lang="en-US" dirty="0">
                <a:solidFill>
                  <a:sysClr val="windowText" lastClr="000000"/>
                </a:solidFill>
              </a:rPr>
              <a:t> or </a:t>
            </a:r>
            <a:r>
              <a:rPr lang="en-US" dirty="0">
                <a:solidFill>
                  <a:srgbClr val="002060"/>
                </a:solidFill>
              </a:rPr>
              <a:t>erased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Accountability</a:t>
            </a:r>
            <a:r>
              <a:rPr lang="en-US" dirty="0">
                <a:solidFill>
                  <a:sysClr val="windowText" lastClr="000000"/>
                </a:solidFill>
              </a:rPr>
              <a:t>: Anyone who collects data should be held </a:t>
            </a:r>
            <a:r>
              <a:rPr lang="en-US" dirty="0">
                <a:solidFill>
                  <a:srgbClr val="002060"/>
                </a:solidFill>
              </a:rPr>
              <a:t>accountable</a:t>
            </a:r>
            <a:r>
              <a:rPr lang="en-US" dirty="0">
                <a:solidFill>
                  <a:sysClr val="windowText" lastClr="000000"/>
                </a:solidFill>
              </a:rPr>
              <a:t> for implementing these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Computer security </a:t>
            </a:r>
            <a:r>
              <a:rPr lang="en-US" dirty="0">
                <a:solidFill>
                  <a:sysClr val="windowText" lastClr="000000"/>
                </a:solidFill>
              </a:rPr>
              <a:t>basically is the protection of </a:t>
            </a:r>
            <a:r>
              <a:rPr lang="en-US" dirty="0">
                <a:solidFill>
                  <a:srgbClr val="002060"/>
                </a:solidFill>
              </a:rPr>
              <a:t>computer systems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information</a:t>
            </a:r>
            <a:r>
              <a:rPr lang="en-US" dirty="0">
                <a:solidFill>
                  <a:sysClr val="windowText" lastClr="000000"/>
                </a:solidFill>
              </a:rPr>
              <a:t> from harm, theft, and unauthorized use.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 It is the process of </a:t>
            </a:r>
            <a:r>
              <a:rPr lang="en-US" dirty="0">
                <a:solidFill>
                  <a:srgbClr val="002060"/>
                </a:solidFill>
              </a:rPr>
              <a:t>preventing</a:t>
            </a:r>
            <a:r>
              <a:rPr lang="en-US" dirty="0">
                <a:solidFill>
                  <a:sysClr val="windowText" lastClr="000000"/>
                </a:solidFill>
              </a:rPr>
              <a:t> and </a:t>
            </a:r>
            <a:r>
              <a:rPr lang="en-US" dirty="0">
                <a:solidFill>
                  <a:srgbClr val="002060"/>
                </a:solidFill>
              </a:rPr>
              <a:t>detecting</a:t>
            </a:r>
            <a:r>
              <a:rPr lang="en-US" dirty="0">
                <a:solidFill>
                  <a:sysClr val="windowText" lastClr="000000"/>
                </a:solidFill>
              </a:rPr>
              <a:t> unauthorized use of your computer system.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There are various types of computer security which is widely used to protect the valuable </a:t>
            </a:r>
            <a:r>
              <a:rPr lang="en-US" dirty="0">
                <a:solidFill>
                  <a:srgbClr val="002060"/>
                </a:solidFill>
              </a:rPr>
              <a:t>information of an organization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One way to ascertain the </a:t>
            </a:r>
            <a:r>
              <a:rPr lang="en-US" dirty="0">
                <a:solidFill>
                  <a:srgbClr val="C00000"/>
                </a:solidFill>
              </a:rPr>
              <a:t>similarities</a:t>
            </a:r>
            <a:r>
              <a:rPr lang="en-US" dirty="0">
                <a:solidFill>
                  <a:sysClr val="windowText" lastClr="000000"/>
                </a:solidFill>
              </a:rPr>
              <a:t> and </a:t>
            </a:r>
            <a:r>
              <a:rPr lang="en-US" dirty="0">
                <a:solidFill>
                  <a:srgbClr val="C00000"/>
                </a:solidFill>
              </a:rPr>
              <a:t>differences</a:t>
            </a:r>
            <a:r>
              <a:rPr lang="en-US" dirty="0">
                <a:solidFill>
                  <a:sysClr val="windowText" lastClr="000000"/>
                </a:solidFill>
              </a:rPr>
              <a:t> among Computer Security is by asking what is being </a:t>
            </a:r>
            <a:r>
              <a:rPr lang="en-US" dirty="0">
                <a:solidFill>
                  <a:srgbClr val="C00000"/>
                </a:solidFill>
              </a:rPr>
              <a:t>secured</a:t>
            </a:r>
            <a:r>
              <a:rPr lang="en-US" dirty="0">
                <a:solidFill>
                  <a:sysClr val="windowText" lastClr="000000"/>
                </a:solidFill>
              </a:rPr>
              <a:t>. For example,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Information security </a:t>
            </a:r>
            <a:r>
              <a:rPr lang="en-US" dirty="0">
                <a:solidFill>
                  <a:sysClr val="windowText" lastClr="000000"/>
                </a:solidFill>
              </a:rPr>
              <a:t>is securing information from </a:t>
            </a:r>
            <a:r>
              <a:rPr lang="en-US" dirty="0">
                <a:solidFill>
                  <a:srgbClr val="002060"/>
                </a:solidFill>
              </a:rPr>
              <a:t>unauthorized access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modification</a:t>
            </a:r>
            <a:r>
              <a:rPr lang="en-US" dirty="0">
                <a:solidFill>
                  <a:sysClr val="windowText" lastClr="000000"/>
                </a:solidFill>
              </a:rPr>
              <a:t> &amp; </a:t>
            </a:r>
            <a:r>
              <a:rPr lang="en-US" dirty="0">
                <a:solidFill>
                  <a:srgbClr val="002060"/>
                </a:solidFill>
              </a:rPr>
              <a:t>deletion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Application Security </a:t>
            </a:r>
            <a:r>
              <a:rPr lang="en-US" dirty="0">
                <a:solidFill>
                  <a:sysClr val="windowText" lastClr="000000"/>
                </a:solidFill>
              </a:rPr>
              <a:t>is securing an application by building security features to prevent from Cyber Threats such as </a:t>
            </a:r>
            <a:r>
              <a:rPr lang="en-US" dirty="0">
                <a:solidFill>
                  <a:srgbClr val="002060"/>
                </a:solidFill>
              </a:rPr>
              <a:t>SQL injection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DoS</a:t>
            </a:r>
            <a:r>
              <a:rPr lang="en-US" dirty="0">
                <a:solidFill>
                  <a:srgbClr val="002060"/>
                </a:solidFill>
              </a:rPr>
              <a:t> attacks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data breaches</a:t>
            </a:r>
            <a:r>
              <a:rPr lang="en-US" dirty="0">
                <a:solidFill>
                  <a:sysClr val="windowText" lastClr="000000"/>
                </a:solidFill>
              </a:rPr>
              <a:t> and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6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Computer Security </a:t>
            </a:r>
            <a:r>
              <a:rPr lang="en-US" dirty="0">
                <a:solidFill>
                  <a:sysClr val="windowText" lastClr="000000"/>
                </a:solidFill>
              </a:rPr>
              <a:t>means securing a standalone machine by keeping it updated and patched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Network Security </a:t>
            </a:r>
            <a:r>
              <a:rPr lang="en-US" dirty="0">
                <a:solidFill>
                  <a:sysClr val="windowText" lastClr="000000"/>
                </a:solidFill>
              </a:rPr>
              <a:t>is by securing both the software and hardware technologies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Cybersecurity</a:t>
            </a:r>
            <a:r>
              <a:rPr lang="en-US" dirty="0">
                <a:solidFill>
                  <a:sysClr val="windowText" lastClr="000000"/>
                </a:solidFill>
              </a:rPr>
              <a:t> is defined as protecting computer systems, which </a:t>
            </a:r>
            <a:r>
              <a:rPr lang="en-US" dirty="0">
                <a:solidFill>
                  <a:srgbClr val="002060"/>
                </a:solidFill>
              </a:rPr>
              <a:t>communicate over the computer networks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It’s important to understand the distinction between these words, though there isn’t necessarily a clear consensus on the meanings and the degree to which they </a:t>
            </a:r>
            <a:r>
              <a:rPr lang="en-US" dirty="0">
                <a:solidFill>
                  <a:srgbClr val="C00000"/>
                </a:solidFill>
              </a:rPr>
              <a:t>overlap</a:t>
            </a:r>
            <a:r>
              <a:rPr lang="en-US" dirty="0">
                <a:solidFill>
                  <a:sysClr val="windowText" lastClr="000000"/>
                </a:solidFill>
              </a:rPr>
              <a:t> or are </a:t>
            </a:r>
            <a:r>
              <a:rPr lang="en-US" dirty="0">
                <a:solidFill>
                  <a:srgbClr val="C00000"/>
                </a:solidFill>
              </a:rPr>
              <a:t>interchangeable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2024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Contents</vt:lpstr>
      <vt:lpstr>What is Data Privacy?</vt:lpstr>
      <vt:lpstr>Why is Data Privacy Important?</vt:lpstr>
      <vt:lpstr>Why is Data Privacy Important? (Cont.)</vt:lpstr>
      <vt:lpstr>What are Fair Information Practices?</vt:lpstr>
      <vt:lpstr>What are Fair Information Practices? (Cont.)</vt:lpstr>
      <vt:lpstr>Computer Security</vt:lpstr>
      <vt:lpstr>Computer Security (Cont.)</vt:lpstr>
      <vt:lpstr>Components of Computer System</vt:lpstr>
      <vt:lpstr>Computer Security Threats</vt:lpstr>
      <vt:lpstr>Computer Security Threats (Cont.)</vt:lpstr>
      <vt:lpstr>Computer Security Threats</vt:lpstr>
      <vt:lpstr>Computer Security Policies</vt:lpstr>
      <vt:lpstr>Computer Security Policies (Cont.)</vt:lpstr>
      <vt:lpstr>Computer Security Policies (Cont.)</vt:lpstr>
      <vt:lpstr>Computer Security Policies (Cont.)</vt:lpstr>
      <vt:lpstr>Structure of a Security Policy</vt:lpstr>
      <vt:lpstr>Types of Polices</vt:lpstr>
      <vt:lpstr>Types of Polices (Cont.)</vt:lpstr>
      <vt:lpstr>Computer Security Practices</vt:lpstr>
      <vt:lpstr>Computer Security Practices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</dc:creator>
  <cp:lastModifiedBy>natnael tilahun</cp:lastModifiedBy>
  <cp:revision>378</cp:revision>
  <dcterms:created xsi:type="dcterms:W3CDTF">2021-05-21T10:26:40Z</dcterms:created>
  <dcterms:modified xsi:type="dcterms:W3CDTF">2022-04-14T20:17:43Z</dcterms:modified>
</cp:coreProperties>
</file>