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88" r:id="rId22"/>
    <p:sldId id="275" r:id="rId23"/>
    <p:sldId id="276" r:id="rId24"/>
    <p:sldId id="286" r:id="rId25"/>
    <p:sldId id="274" r:id="rId26"/>
    <p:sldId id="277" r:id="rId27"/>
    <p:sldId id="285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F7239-1EFF-48B3-99EE-058F2D7F14E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3F15-364A-45D6-B4E5-65ED7D31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3F15-364A-45D6-B4E5-65ED7D31F5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73F15-364A-45D6-B4E5-65ED7D31F5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E3A6-9F5A-45E0-992B-35EF09DD284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B97-AB1B-4599-AFC9-35D9974F3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Overview of Computer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91000"/>
            <a:ext cx="7010400" cy="1905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 to Software Engineering and Computing</a:t>
            </a:r>
          </a:p>
          <a:p>
            <a:pPr algn="r"/>
            <a:endParaRPr lang="en-US" sz="2800" dirty="0"/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By  </a:t>
            </a:r>
            <a:r>
              <a:rPr lang="en-US" sz="2800" dirty="0" err="1" smtClean="0"/>
              <a:t>Natnael</a:t>
            </a:r>
            <a:r>
              <a:rPr lang="en-US" sz="2800" dirty="0" smtClean="0"/>
              <a:t> 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8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Limitations of Computer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1.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No IQ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Cannot</a:t>
            </a:r>
            <a:r>
              <a:rPr lang="en-US" sz="2400" dirty="0" smtClean="0">
                <a:latin typeface="+mj-lt"/>
              </a:rPr>
              <a:t> think, Need to be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instructed</a:t>
            </a:r>
            <a:r>
              <a:rPr lang="en-US" sz="2400" dirty="0" smtClean="0">
                <a:latin typeface="+mj-lt"/>
              </a:rPr>
              <a:t> by users</a:t>
            </a:r>
          </a:p>
          <a:p>
            <a:pPr lvl="1"/>
            <a:r>
              <a:rPr lang="en-US" sz="2400" dirty="0" smtClean="0">
                <a:latin typeface="+mj-lt"/>
              </a:rPr>
              <a:t>Cannot take its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own decision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2.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Not self directing</a:t>
            </a:r>
          </a:p>
          <a:p>
            <a:pPr lvl="1"/>
            <a:r>
              <a:rPr lang="en-GB" sz="2400" dirty="0" smtClean="0">
                <a:latin typeface="+mj-lt"/>
              </a:rPr>
              <a:t>Computers are not </a:t>
            </a:r>
            <a:r>
              <a:rPr lang="en-GB" sz="2400" dirty="0" smtClean="0">
                <a:solidFill>
                  <a:srgbClr val="002060"/>
                </a:solidFill>
                <a:latin typeface="+mj-lt"/>
              </a:rPr>
              <a:t>self-directing</a:t>
            </a:r>
            <a:r>
              <a:rPr lang="en-GB" sz="2400" dirty="0" smtClean="0">
                <a:latin typeface="+mj-lt"/>
              </a:rPr>
              <a:t> &amp; </a:t>
            </a:r>
            <a:r>
              <a:rPr lang="en-GB" sz="2400" dirty="0" smtClean="0">
                <a:solidFill>
                  <a:srgbClr val="002060"/>
                </a:solidFill>
                <a:latin typeface="+mj-lt"/>
              </a:rPr>
              <a:t>independent machines.</a:t>
            </a:r>
            <a:r>
              <a:rPr lang="en-GB" sz="2400" dirty="0" smtClean="0">
                <a:latin typeface="+mj-lt"/>
              </a:rPr>
              <a:t>  </a:t>
            </a:r>
            <a:endParaRPr lang="en-US" sz="2400" dirty="0" smtClean="0">
              <a:latin typeface="+mj-lt"/>
            </a:endParaRPr>
          </a:p>
          <a:p>
            <a:pPr lvl="2"/>
            <a:r>
              <a:rPr lang="en-GB" dirty="0" smtClean="0">
                <a:latin typeface="+mj-lt"/>
              </a:rPr>
              <a:t>Precise instructions are needed even for </a:t>
            </a:r>
            <a:r>
              <a:rPr lang="en-GB" dirty="0" smtClean="0">
                <a:solidFill>
                  <a:srgbClr val="002060"/>
                </a:solidFill>
                <a:latin typeface="+mj-lt"/>
              </a:rPr>
              <a:t>the simplest action.  </a:t>
            </a:r>
          </a:p>
          <a:p>
            <a:pPr lvl="2"/>
            <a:r>
              <a:rPr lang="en-GB" dirty="0" smtClean="0">
                <a:latin typeface="+mj-lt"/>
              </a:rPr>
              <a:t>However, once put in operation they </a:t>
            </a:r>
            <a:r>
              <a:rPr lang="en-GB" dirty="0" smtClean="0">
                <a:solidFill>
                  <a:srgbClr val="002060"/>
                </a:solidFill>
                <a:latin typeface="+mj-lt"/>
              </a:rPr>
              <a:t>hardly ever fail</a:t>
            </a: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9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GB" sz="2400" dirty="0" smtClean="0">
                <a:latin typeface="+mj-lt"/>
              </a:rPr>
              <a:t>3. </a:t>
            </a:r>
            <a:r>
              <a:rPr lang="en-GB" sz="2400" b="1" dirty="0" smtClean="0">
                <a:solidFill>
                  <a:srgbClr val="002060"/>
                </a:solidFill>
                <a:latin typeface="+mj-lt"/>
              </a:rPr>
              <a:t>No Feeling/Sympathy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Does not distinguish between what is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wrong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what is right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4.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No Accountability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Do not take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responsibility</a:t>
            </a:r>
            <a:r>
              <a:rPr lang="en-US" sz="2400" dirty="0" smtClean="0">
                <a:latin typeface="+mj-lt"/>
              </a:rPr>
              <a:t> to what they do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5.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No working through trial and error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Do not learn by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experience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6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. No </a:t>
            </a:r>
            <a:r>
              <a:rPr lang="en-GB" sz="2400" b="1" dirty="0" smtClean="0">
                <a:solidFill>
                  <a:srgbClr val="002060"/>
                </a:solidFill>
                <a:latin typeface="+mj-lt"/>
              </a:rPr>
              <a:t>Interpretation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>
                <a:latin typeface="+mj-lt"/>
              </a:rPr>
              <a:t>Do not know the </a:t>
            </a:r>
            <a:r>
              <a:rPr lang="en-GB" sz="2400" dirty="0" smtClean="0">
                <a:solidFill>
                  <a:srgbClr val="002060"/>
                </a:solidFill>
                <a:latin typeface="+mj-lt"/>
              </a:rPr>
              <a:t>interpretations</a:t>
            </a:r>
            <a:r>
              <a:rPr lang="en-GB" sz="2400" dirty="0" smtClean="0">
                <a:latin typeface="+mj-lt"/>
              </a:rPr>
              <a:t> of actions they take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Do what they are fed to do 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latin typeface="+mj-lt"/>
              </a:rPr>
              <a:t>1 and one are different for computers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In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general terms </a:t>
            </a:r>
            <a:r>
              <a:rPr lang="en-US" sz="2400" dirty="0">
                <a:latin typeface="+mj-lt"/>
              </a:rPr>
              <a:t>computers can use for the following purposes:-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make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work easy</a:t>
            </a:r>
            <a:r>
              <a:rPr lang="en-US" sz="2400" dirty="0">
                <a:latin typeface="+mj-lt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do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work efficiently </a:t>
            </a:r>
            <a:r>
              <a:rPr lang="en-US" sz="2400" dirty="0">
                <a:latin typeface="+mj-lt"/>
              </a:rPr>
              <a:t>(Efficiency).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improve the quality </a:t>
            </a:r>
            <a:r>
              <a:rPr lang="en-US" sz="2400" dirty="0">
                <a:latin typeface="+mj-lt"/>
              </a:rPr>
              <a:t>of the result of work (Quality).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assist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work</a:t>
            </a:r>
            <a:r>
              <a:rPr lang="en-US" sz="2400" dirty="0">
                <a:latin typeface="+mj-lt"/>
              </a:rPr>
              <a:t> (Assistance).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finish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task faster </a:t>
            </a:r>
            <a:r>
              <a:rPr lang="en-US" sz="2400" dirty="0">
                <a:latin typeface="+mj-lt"/>
              </a:rPr>
              <a:t>(Speed).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Types of Computer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0852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There </a:t>
            </a:r>
            <a:r>
              <a:rPr lang="en-US" sz="2400" dirty="0">
                <a:latin typeface="+mj-lt"/>
                <a:cs typeface="Times New Roman" pitchFamily="18" charset="0"/>
              </a:rPr>
              <a:t>are different types of computers.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400" dirty="0">
                <a:latin typeface="+mj-lt"/>
                <a:cs typeface="Times New Roman" pitchFamily="18" charset="0"/>
              </a:rPr>
              <a:t>classification depends on different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characteristics</a:t>
            </a:r>
            <a:r>
              <a:rPr lang="en-US" sz="2400" dirty="0">
                <a:latin typeface="+mj-lt"/>
                <a:cs typeface="Times New Roman" pitchFamily="18" charset="0"/>
              </a:rPr>
              <a:t> of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computers </a:t>
            </a:r>
            <a:r>
              <a:rPr lang="en-US" sz="2400" dirty="0">
                <a:latin typeface="+mj-lt"/>
                <a:cs typeface="Times New Roman" pitchFamily="18" charset="0"/>
              </a:rPr>
              <a:t>such as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: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Purpose</a:t>
            </a:r>
            <a:r>
              <a:rPr lang="en-US" dirty="0" smtClean="0">
                <a:latin typeface="+mj-lt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Functionality</a:t>
            </a:r>
            <a:endParaRPr lang="en-US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Type of </a:t>
            </a:r>
            <a:r>
              <a:rPr lang="en-US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data handled</a:t>
            </a:r>
            <a:endParaRPr lang="en-US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Physical </a:t>
            </a:r>
            <a:r>
              <a:rPr lang="en-US" dirty="0">
                <a:latin typeface="+mj-lt"/>
                <a:cs typeface="Times New Roman" pitchFamily="18" charset="0"/>
              </a:rPr>
              <a:t>size, price, </a:t>
            </a:r>
            <a:r>
              <a:rPr lang="en-US" dirty="0" smtClean="0">
                <a:latin typeface="+mj-lt"/>
                <a:cs typeface="Times New Roman" pitchFamily="18" charset="0"/>
              </a:rPr>
              <a:t>capacity, performance and processing power </a:t>
            </a:r>
            <a:r>
              <a:rPr lang="en-US" dirty="0">
                <a:latin typeface="+mj-lt"/>
                <a:cs typeface="Times New Roman" pitchFamily="18" charset="0"/>
              </a:rPr>
              <a:t>of computers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According to Purpose or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002060"/>
                </a:solidFill>
              </a:rPr>
              <a:t>Specific Purpose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esigned </a:t>
            </a:r>
            <a:r>
              <a:rPr lang="en-US" dirty="0">
                <a:latin typeface="+mj-lt"/>
              </a:rPr>
              <a:t>to perform a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single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specific task</a:t>
            </a:r>
            <a:r>
              <a:rPr lang="en-US" dirty="0">
                <a:latin typeface="+mj-lt"/>
              </a:rPr>
              <a:t>. 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They have set of instructions permanently programmed (pre-programmed instructions) into them that are designed to perform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only one major function</a:t>
            </a:r>
            <a:r>
              <a:rPr lang="en-US" dirty="0" smtClean="0">
                <a:latin typeface="+mj-lt"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latin typeface="+mj-lt"/>
              </a:rPr>
              <a:t>Often used as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training</a:t>
            </a:r>
            <a:r>
              <a:rPr lang="en-US" dirty="0" smtClean="0">
                <a:latin typeface="+mj-lt"/>
              </a:rPr>
              <a:t> simulator.</a:t>
            </a:r>
          </a:p>
          <a:p>
            <a:pPr marL="114300" lvl="2" indent="0" algn="just">
              <a:lnSpc>
                <a:spcPct val="150000"/>
              </a:lnSpc>
              <a:buNone/>
            </a:pPr>
            <a:r>
              <a:rPr lang="en-US" b="1" u="sng" dirty="0" smtClean="0">
                <a:latin typeface="+mj-lt"/>
              </a:rPr>
              <a:t>Examples</a:t>
            </a:r>
            <a:r>
              <a:rPr lang="en-US" b="1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The public telephone box, Traffic control system, Ticket machines (used in grocery, super market etc</a:t>
            </a:r>
            <a:r>
              <a:rPr lang="en-US" dirty="0" smtClean="0">
                <a:latin typeface="+mj-lt"/>
              </a:rPr>
              <a:t>.), ATM, Washing Machine etc...</a:t>
            </a:r>
            <a:endParaRPr lang="en-US" dirty="0">
              <a:latin typeface="+mj-lt"/>
            </a:endParaRPr>
          </a:p>
          <a:p>
            <a:pPr marL="114300" indent="0" algn="just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+mj-lt"/>
              </a:rPr>
              <a:t>2. General Purpose 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Computers</a:t>
            </a:r>
            <a:endParaRPr lang="en-US" sz="2800" b="1" dirty="0">
              <a:solidFill>
                <a:srgbClr val="002060"/>
              </a:solidFill>
              <a:latin typeface="+mj-lt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</a:t>
            </a:r>
            <a:r>
              <a:rPr lang="en-US" sz="2400" dirty="0" smtClean="0">
                <a:latin typeface="+mj-lt"/>
              </a:rPr>
              <a:t>esigned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handle variety </a:t>
            </a:r>
            <a:r>
              <a:rPr lang="en-US" sz="2400" dirty="0">
                <a:latin typeface="+mj-lt"/>
              </a:rPr>
              <a:t>of tasks. </a:t>
            </a:r>
            <a:endParaRPr lang="en-US" sz="2400" dirty="0" smtClean="0">
              <a:latin typeface="+mj-lt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Programmed </a:t>
            </a:r>
            <a:r>
              <a:rPr lang="en-US" sz="2400" dirty="0">
                <a:latin typeface="+mj-lt"/>
              </a:rPr>
              <a:t>to do many different kinds of tasks, rather than one that is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limited by design </a:t>
            </a:r>
            <a:r>
              <a:rPr lang="en-US" sz="2400" dirty="0">
                <a:latin typeface="+mj-lt"/>
              </a:rPr>
              <a:t>to a specific </a:t>
            </a:r>
            <a:r>
              <a:rPr lang="en-US" sz="2400" dirty="0" smtClean="0">
                <a:latin typeface="+mj-lt"/>
              </a:rPr>
              <a:t>task.</a:t>
            </a:r>
            <a:endParaRPr lang="en-US" sz="2400" dirty="0">
              <a:latin typeface="+mj-lt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ore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flexible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versatile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store large amount of data  </a:t>
            </a: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Can </a:t>
            </a:r>
            <a:r>
              <a:rPr lang="en-US" sz="2400" dirty="0">
                <a:latin typeface="+mj-lt"/>
              </a:rPr>
              <a:t>have software installed for many different uses. </a:t>
            </a:r>
          </a:p>
          <a:p>
            <a:pPr marL="514350" indent="-457200" algn="just">
              <a:lnSpc>
                <a:spcPct val="150000"/>
              </a:lnSpc>
              <a:buNone/>
            </a:pPr>
            <a:r>
              <a:rPr lang="en-US" sz="2400" b="1" u="sng" dirty="0" smtClean="0"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Desktop computer, Laptop </a:t>
            </a:r>
            <a:r>
              <a:rPr lang="en-US" sz="2400" dirty="0" smtClean="0">
                <a:latin typeface="+mj-lt"/>
              </a:rPr>
              <a:t>Computer, Smart phones 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9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According to Type of Data Handled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35" y="1417638"/>
            <a:ext cx="8686800" cy="505936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Analog Computers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+mj-lt"/>
                <a:cs typeface="Times New Roman" pitchFamily="18" charset="0"/>
              </a:rPr>
              <a:t>Recognize </a:t>
            </a:r>
            <a:r>
              <a:rPr lang="en-US" sz="2600" dirty="0">
                <a:latin typeface="+mj-lt"/>
                <a:cs typeface="Times New Roman" pitchFamily="18" charset="0"/>
              </a:rPr>
              <a:t>data as a </a:t>
            </a:r>
            <a:r>
              <a:rPr lang="en-US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continuous measurement </a:t>
            </a:r>
            <a:r>
              <a:rPr lang="en-US" sz="2600" dirty="0">
                <a:latin typeface="+mj-lt"/>
                <a:cs typeface="Times New Roman" pitchFamily="18" charset="0"/>
              </a:rPr>
              <a:t>of physical quantity.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Don’t</a:t>
            </a:r>
            <a:r>
              <a:rPr lang="en-US" sz="2600" dirty="0" smtClean="0">
                <a:latin typeface="+mj-lt"/>
                <a:cs typeface="Times New Roman" pitchFamily="18" charset="0"/>
              </a:rPr>
              <a:t> </a:t>
            </a:r>
            <a:r>
              <a:rPr lang="en-US" sz="2600" dirty="0">
                <a:latin typeface="+mj-lt"/>
                <a:cs typeface="Times New Roman" pitchFamily="18" charset="0"/>
              </a:rPr>
              <a:t>compute directly with numbers,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rather </a:t>
            </a:r>
            <a:r>
              <a:rPr lang="en-US" sz="2600" dirty="0">
                <a:latin typeface="+mj-lt"/>
                <a:cs typeface="Times New Roman" pitchFamily="18" charset="0"/>
              </a:rPr>
              <a:t>they use physical quantity such as </a:t>
            </a:r>
            <a:r>
              <a:rPr lang="en-US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electric current</a:t>
            </a:r>
            <a:r>
              <a:rPr lang="en-US" sz="2600" dirty="0">
                <a:latin typeface="+mj-lt"/>
                <a:cs typeface="Times New Roman" pitchFamily="18" charset="0"/>
              </a:rPr>
              <a:t>, </a:t>
            </a:r>
            <a:r>
              <a:rPr lang="en-US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voltage</a:t>
            </a:r>
            <a:r>
              <a:rPr lang="en-US" sz="2600" dirty="0">
                <a:latin typeface="+mj-lt"/>
                <a:cs typeface="Times New Roman" pitchFamily="18" charset="0"/>
              </a:rPr>
              <a:t>, 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mechanical </a:t>
            </a:r>
            <a:r>
              <a:rPr lang="en-US" sz="2600" dirty="0" smtClean="0">
                <a:solidFill>
                  <a:srgbClr val="002060"/>
                </a:solidFill>
                <a:latin typeface="+mj-lt"/>
              </a:rPr>
              <a:t>motion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and </a:t>
            </a:r>
            <a:r>
              <a:rPr lang="en-US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distance</a:t>
            </a:r>
            <a:r>
              <a:rPr lang="en-US" sz="2600" dirty="0">
                <a:latin typeface="+mj-lt"/>
                <a:cs typeface="Times New Roman" pitchFamily="18" charset="0"/>
              </a:rPr>
              <a:t> to represent and </a:t>
            </a:r>
            <a:r>
              <a:rPr lang="en-US" sz="2600" dirty="0" smtClean="0">
                <a:latin typeface="+mj-lt"/>
                <a:cs typeface="Times New Roman" pitchFamily="18" charset="0"/>
              </a:rPr>
              <a:t>process </a:t>
            </a:r>
            <a:r>
              <a:rPr lang="en-US" sz="2600" dirty="0">
                <a:latin typeface="+mj-lt"/>
                <a:cs typeface="Times New Roman" pitchFamily="18" charset="0"/>
              </a:rPr>
              <a:t>data.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cs typeface="Times New Roman" pitchFamily="18" charset="0"/>
              </a:rPr>
              <a:t>Most of them are </a:t>
            </a:r>
            <a:r>
              <a:rPr lang="en-US" sz="26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special purpose </a:t>
            </a:r>
            <a:r>
              <a:rPr lang="en-US" sz="2600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computers</a:t>
            </a:r>
            <a:endParaRPr lang="en-US" sz="3000" dirty="0">
              <a:solidFill>
                <a:srgbClr val="002060"/>
              </a:solidFill>
              <a:latin typeface="+mj-lt"/>
            </a:endParaRPr>
          </a:p>
          <a:p>
            <a:pPr marL="0" lvl="1" indent="0" algn="just">
              <a:lnSpc>
                <a:spcPct val="150000"/>
              </a:lnSpc>
              <a:buNone/>
            </a:pPr>
            <a:r>
              <a:rPr lang="en-US" sz="2400" b="1" u="sng" dirty="0" smtClean="0">
                <a:latin typeface="+mj-lt"/>
                <a:cs typeface="Times New Roman" pitchFamily="18" charset="0"/>
              </a:rPr>
              <a:t>Examples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: </a:t>
            </a:r>
            <a:r>
              <a:rPr lang="en-US" sz="2200" dirty="0" smtClean="0">
                <a:latin typeface="+mj-lt"/>
              </a:rPr>
              <a:t>Thermometer</a:t>
            </a:r>
            <a:r>
              <a:rPr lang="en-US" sz="2200" dirty="0">
                <a:latin typeface="+mj-lt"/>
              </a:rPr>
              <a:t>, voltmeter, </a:t>
            </a:r>
            <a:r>
              <a:rPr lang="en-US" sz="2200" dirty="0" smtClean="0">
                <a:latin typeface="+mj-lt"/>
              </a:rPr>
              <a:t>speedometer of a car, </a:t>
            </a:r>
            <a:r>
              <a:rPr lang="en-US" sz="2200" dirty="0">
                <a:latin typeface="+mj-lt"/>
              </a:rPr>
              <a:t>and </a:t>
            </a:r>
            <a:r>
              <a:rPr lang="en-US" sz="2200" dirty="0" smtClean="0">
                <a:latin typeface="+mj-lt"/>
              </a:rPr>
              <a:t>gasoline pump</a:t>
            </a:r>
            <a:r>
              <a:rPr lang="en-US" sz="2200" dirty="0">
                <a:latin typeface="+mj-lt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600" b="1" u="sng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" y="771832"/>
            <a:ext cx="8915400" cy="4876800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Handle </a:t>
            </a:r>
            <a:r>
              <a:rPr lang="en-US" sz="2400" dirty="0"/>
              <a:t>information that </a:t>
            </a:r>
            <a:r>
              <a:rPr lang="en-US" sz="2400" dirty="0">
                <a:solidFill>
                  <a:srgbClr val="002060"/>
                </a:solidFill>
              </a:rPr>
              <a:t>can be counted</a:t>
            </a:r>
            <a:r>
              <a:rPr lang="en-US" sz="2400" dirty="0"/>
              <a:t>. Uses digital circuits and are designed to operate on two states, namely </a:t>
            </a:r>
            <a:r>
              <a:rPr lang="en-US" sz="2400" dirty="0" smtClean="0">
                <a:solidFill>
                  <a:srgbClr val="002060"/>
                </a:solidFill>
              </a:rPr>
              <a:t>bits</a:t>
            </a:r>
            <a:r>
              <a:rPr lang="en-US" sz="2400" dirty="0" smtClean="0"/>
              <a:t> ( </a:t>
            </a:r>
            <a:r>
              <a:rPr lang="en-US" sz="2400" dirty="0"/>
              <a:t>0 </a:t>
            </a:r>
            <a:r>
              <a:rPr lang="en-US" sz="2400" dirty="0" smtClean="0"/>
              <a:t>or1). </a:t>
            </a:r>
          </a:p>
          <a:p>
            <a:pPr marL="857250" lvl="1" indent="-4572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These </a:t>
            </a:r>
            <a:r>
              <a:rPr lang="en-US" sz="2400" dirty="0">
                <a:solidFill>
                  <a:srgbClr val="002060"/>
                </a:solidFill>
              </a:rPr>
              <a:t>bits </a:t>
            </a:r>
            <a:r>
              <a:rPr lang="en-US" sz="2400" dirty="0"/>
              <a:t>can be combined to denote information such as </a:t>
            </a:r>
            <a:r>
              <a:rPr lang="en-US" sz="2400" dirty="0">
                <a:solidFill>
                  <a:srgbClr val="002060"/>
                </a:solidFill>
              </a:rPr>
              <a:t>numbers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letters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graphics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images</a:t>
            </a:r>
            <a:r>
              <a:rPr lang="en-US" sz="2400" dirty="0"/>
              <a:t> and program instructions. </a:t>
            </a:r>
            <a:endParaRPr lang="en-US" sz="2400" dirty="0" smtClean="0"/>
          </a:p>
          <a:p>
            <a:pPr marL="857250" lvl="1" indent="-4572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Are </a:t>
            </a:r>
            <a:r>
              <a:rPr lang="en-US" sz="2400" dirty="0"/>
              <a:t>suitable for </a:t>
            </a:r>
            <a:r>
              <a:rPr lang="en-US" sz="2400" dirty="0">
                <a:solidFill>
                  <a:srgbClr val="002060"/>
                </a:solidFill>
              </a:rPr>
              <a:t>complex computation </a:t>
            </a:r>
            <a:r>
              <a:rPr lang="en-US" sz="2400" dirty="0"/>
              <a:t>and have higher processing speeds. They are programmable. </a:t>
            </a:r>
            <a:endParaRPr lang="en-US" sz="2400" dirty="0" smtClean="0"/>
          </a:p>
          <a:p>
            <a:pPr marL="857250" lvl="1" indent="-4572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re </a:t>
            </a:r>
            <a:r>
              <a:rPr lang="en-US" sz="2400" dirty="0"/>
              <a:t>the most widely used, and </a:t>
            </a:r>
            <a:r>
              <a:rPr lang="en-US" sz="2400" dirty="0">
                <a:solidFill>
                  <a:srgbClr val="002060"/>
                </a:solidFill>
              </a:rPr>
              <a:t>have higher accuracy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speed than analog </a:t>
            </a:r>
            <a:r>
              <a:rPr lang="en-US" sz="2400" dirty="0" smtClean="0">
                <a:solidFill>
                  <a:srgbClr val="002060"/>
                </a:solidFill>
              </a:rPr>
              <a:t>computers</a:t>
            </a:r>
            <a:endParaRPr lang="en-US" sz="2400" dirty="0">
              <a:latin typeface="+mj-lt"/>
            </a:endParaRPr>
          </a:p>
          <a:p>
            <a:pPr marL="0" lvl="1" indent="0" algn="just">
              <a:buNone/>
            </a:pPr>
            <a:r>
              <a:rPr lang="en-US" sz="2400" b="1" u="sng" dirty="0" smtClean="0"/>
              <a:t>Examples</a:t>
            </a:r>
            <a:r>
              <a:rPr lang="en-US" sz="2400" dirty="0" smtClean="0"/>
              <a:t>: </a:t>
            </a:r>
            <a:r>
              <a:rPr lang="en-US" sz="2400" dirty="0">
                <a:latin typeface="+mj-lt"/>
              </a:rPr>
              <a:t>The general purpose computers </a:t>
            </a:r>
            <a:r>
              <a:rPr lang="en-US" sz="2400" dirty="0" smtClean="0">
                <a:latin typeface="+mj-lt"/>
              </a:rPr>
              <a:t>like Desktop, smart phones etc…</a:t>
            </a:r>
            <a:endParaRPr lang="en-US" sz="2400" dirty="0">
              <a:latin typeface="+mj-lt"/>
            </a:endParaRPr>
          </a:p>
          <a:p>
            <a:pPr marL="0" indent="0" algn="just">
              <a:buNone/>
            </a:pPr>
            <a:endParaRPr lang="en-US" sz="2400" b="1" u="sng" dirty="0" smtClean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54114"/>
            <a:ext cx="441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2. Digital Computers</a:t>
            </a:r>
          </a:p>
        </p:txBody>
      </p:sp>
    </p:spTree>
    <p:extLst>
      <p:ext uri="{BB962C8B-B14F-4D97-AF65-F5344CB8AC3E}">
        <p14:creationId xmlns:p14="http://schemas.microsoft.com/office/powerpoint/2010/main" val="6883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72435"/>
          </a:xfrm>
        </p:spPr>
        <p:txBody>
          <a:bodyPr/>
          <a:lstStyle/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combination of both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analog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digital computer</a:t>
            </a:r>
            <a:r>
              <a:rPr lang="en-US" sz="2400" dirty="0">
                <a:latin typeface="+mj-lt"/>
              </a:rPr>
              <a:t>. Can handle both analog and digital data. </a:t>
            </a:r>
            <a:endParaRPr lang="en-US" sz="2400" dirty="0" smtClean="0">
              <a:latin typeface="+mj-lt"/>
            </a:endParaRP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ombines </a:t>
            </a:r>
            <a:r>
              <a:rPr lang="en-US" sz="2400" dirty="0">
                <a:latin typeface="+mj-lt"/>
              </a:rPr>
              <a:t>the best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characteristics</a:t>
            </a:r>
            <a:r>
              <a:rPr lang="en-US" sz="2400" dirty="0">
                <a:latin typeface="+mj-lt"/>
              </a:rPr>
              <a:t> of both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analog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digital computer</a:t>
            </a:r>
            <a:r>
              <a:rPr lang="en-US" sz="2400" dirty="0">
                <a:latin typeface="+mj-lt"/>
              </a:rPr>
              <a:t>. It can accept data in both analog and digital form </a:t>
            </a:r>
            <a:endParaRPr lang="en-US" sz="2400" dirty="0" smtClean="0">
              <a:latin typeface="+mj-lt"/>
            </a:endParaRP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Applicable in area </a:t>
            </a:r>
            <a:r>
              <a:rPr lang="en-US" sz="2400" dirty="0">
                <a:latin typeface="+mj-lt"/>
              </a:rPr>
              <a:t>such as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manufacturing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transportation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power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systems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healthcare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 smtClean="0">
                <a:latin typeface="+mj-lt"/>
              </a:rPr>
              <a:t>others.</a:t>
            </a:r>
          </a:p>
          <a:p>
            <a:pPr marL="0" indent="0" algn="just">
              <a:buNone/>
            </a:pPr>
            <a:r>
              <a:rPr lang="en-US" sz="2400" b="1" u="sng" dirty="0" smtClean="0">
                <a:latin typeface="+mj-lt"/>
              </a:rPr>
              <a:t>Example</a:t>
            </a:r>
            <a:r>
              <a:rPr lang="en-US" sz="2400" dirty="0" smtClean="0">
                <a:latin typeface="+mj-lt"/>
              </a:rPr>
              <a:t>: Petrol pump                          ICU device in hospitals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                                                        </a:t>
            </a:r>
          </a:p>
          <a:p>
            <a:pPr marL="0" indent="0" algn="just">
              <a:buNone/>
            </a:pPr>
            <a:endParaRPr lang="en-US" b="1" u="sng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17334"/>
            <a:ext cx="2781646" cy="2188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267200"/>
            <a:ext cx="2476846" cy="20386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33182" y="130314"/>
            <a:ext cx="44776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3. Hybrid </a:t>
            </a:r>
            <a:r>
              <a:rPr lang="en-US" sz="4000" dirty="0" smtClean="0">
                <a:solidFill>
                  <a:srgbClr val="002060"/>
                </a:solidFill>
                <a:latin typeface="+mj-lt"/>
              </a:rPr>
              <a:t>Computers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3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12"/>
            <a:ext cx="8991600" cy="944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Based on Size </a:t>
            </a:r>
            <a:r>
              <a:rPr lang="en-US" sz="3600" dirty="0"/>
              <a:t>&amp; </a:t>
            </a:r>
            <a:r>
              <a:rPr lang="en-US" sz="3600" dirty="0" smtClean="0"/>
              <a:t>Processing Powers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993058"/>
            <a:ext cx="9355394" cy="5479027"/>
          </a:xfrm>
        </p:spPr>
        <p:txBody>
          <a:bodyPr>
            <a:normAutofit fontScale="25000" lnSpcReduction="20000"/>
          </a:bodyPr>
          <a:lstStyle/>
          <a:p>
            <a:pPr marL="514350" indent="-514350" algn="ctr">
              <a:buAutoNum type="arabicPeriod"/>
            </a:pPr>
            <a:r>
              <a:rPr lang="en-US" sz="11200" b="1" dirty="0" smtClean="0">
                <a:solidFill>
                  <a:srgbClr val="002060"/>
                </a:solidFill>
              </a:rPr>
              <a:t>Microcomputers ( Personal Computers)</a:t>
            </a:r>
          </a:p>
          <a:p>
            <a:pPr marL="1943100" lvl="2" indent="-1143000">
              <a:lnSpc>
                <a:spcPct val="170000"/>
              </a:lnSpc>
            </a:pPr>
            <a:r>
              <a:rPr lang="en-US" sz="8400" dirty="0"/>
              <a:t>They are relatively </a:t>
            </a:r>
            <a:r>
              <a:rPr lang="en-US" sz="8400" dirty="0">
                <a:solidFill>
                  <a:srgbClr val="002060"/>
                </a:solidFill>
              </a:rPr>
              <a:t>small</a:t>
            </a:r>
            <a:r>
              <a:rPr lang="en-US" sz="8400" dirty="0"/>
              <a:t> or </a:t>
            </a:r>
            <a:r>
              <a:rPr lang="en-US" sz="8400" dirty="0">
                <a:solidFill>
                  <a:srgbClr val="002060"/>
                </a:solidFill>
              </a:rPr>
              <a:t>compact in size </a:t>
            </a:r>
            <a:r>
              <a:rPr lang="en-US" sz="8400" dirty="0"/>
              <a:t>and are often found on a tabletop or desktop </a:t>
            </a:r>
          </a:p>
          <a:p>
            <a:pPr marL="1943100" lvl="2" indent="-1143000" algn="just">
              <a:lnSpc>
                <a:spcPct val="170000"/>
              </a:lnSpc>
            </a:pPr>
            <a:r>
              <a:rPr lang="en-US" sz="8400" dirty="0"/>
              <a:t>C</a:t>
            </a:r>
            <a:r>
              <a:rPr lang="en-US" sz="8400" dirty="0" smtClean="0"/>
              <a:t>ome </a:t>
            </a:r>
            <a:r>
              <a:rPr lang="en-US" sz="8400" dirty="0"/>
              <a:t>in a variety of sizes and shapes for a variety of purposes. Basically they can be grouped into three namely: </a:t>
            </a:r>
            <a:r>
              <a:rPr lang="en-US" sz="8400" dirty="0">
                <a:solidFill>
                  <a:srgbClr val="002060"/>
                </a:solidFill>
              </a:rPr>
              <a:t>Laptop</a:t>
            </a:r>
            <a:r>
              <a:rPr lang="en-US" sz="8400" dirty="0"/>
              <a:t>, </a:t>
            </a:r>
            <a:r>
              <a:rPr lang="en-US" sz="8400" dirty="0">
                <a:solidFill>
                  <a:srgbClr val="002060"/>
                </a:solidFill>
              </a:rPr>
              <a:t>Palmtop</a:t>
            </a:r>
            <a:r>
              <a:rPr lang="en-US" sz="8400" dirty="0"/>
              <a:t> and </a:t>
            </a:r>
            <a:r>
              <a:rPr lang="en-US" sz="8400" dirty="0">
                <a:solidFill>
                  <a:srgbClr val="002060"/>
                </a:solidFill>
              </a:rPr>
              <a:t>Desktop computers</a:t>
            </a:r>
            <a:r>
              <a:rPr lang="en-US" sz="8400" dirty="0"/>
              <a:t>. </a:t>
            </a:r>
          </a:p>
          <a:p>
            <a:pPr marL="1943100" lvl="2" indent="-1143000" algn="just">
              <a:lnSpc>
                <a:spcPct val="170000"/>
              </a:lnSpc>
            </a:pPr>
            <a:r>
              <a:rPr lang="en-US" sz="8400" dirty="0">
                <a:solidFill>
                  <a:srgbClr val="002060"/>
                </a:solidFill>
              </a:rPr>
              <a:t>Laptop computers </a:t>
            </a:r>
            <a:r>
              <a:rPr lang="en-US" sz="8400" dirty="0"/>
              <a:t>are smaller versions of microcomputers about the size of a briefcase designed for portability. </a:t>
            </a:r>
          </a:p>
          <a:p>
            <a:pPr marL="1943100" lvl="2" indent="-1143000" algn="just">
              <a:lnSpc>
                <a:spcPct val="170000"/>
              </a:lnSpc>
            </a:pPr>
            <a:r>
              <a:rPr lang="en-US" sz="8400" dirty="0" smtClean="0"/>
              <a:t>Unlike desktop PCs that have mostly detachable components, laptops </a:t>
            </a:r>
            <a:r>
              <a:rPr lang="en-US" sz="8400" dirty="0" smtClean="0">
                <a:solidFill>
                  <a:srgbClr val="002060"/>
                </a:solidFill>
              </a:rPr>
              <a:t>include all their components </a:t>
            </a:r>
            <a:r>
              <a:rPr lang="en-US" sz="8400" dirty="0" smtClean="0"/>
              <a:t>(except their </a:t>
            </a:r>
            <a:r>
              <a:rPr lang="en-US" sz="8400" dirty="0" smtClean="0">
                <a:solidFill>
                  <a:srgbClr val="002060"/>
                </a:solidFill>
              </a:rPr>
              <a:t>printer</a:t>
            </a:r>
            <a:r>
              <a:rPr lang="en-US" sz="8400" dirty="0" smtClean="0"/>
              <a:t>) in a single unit. </a:t>
            </a:r>
          </a:p>
          <a:p>
            <a:pPr marL="800100" lvl="2" indent="0" algn="just">
              <a:lnSpc>
                <a:spcPct val="170000"/>
              </a:lnSpc>
              <a:buNone/>
            </a:pPr>
            <a:endParaRPr lang="en-US" sz="8400" dirty="0"/>
          </a:p>
          <a:p>
            <a:pPr marL="857250" lvl="1" indent="-4572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491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What is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Computing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Definition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characteristics</a:t>
            </a:r>
            <a:r>
              <a:rPr lang="en-US" sz="2800" dirty="0" smtClean="0">
                <a:latin typeface="+mj-lt"/>
              </a:rPr>
              <a:t> of computer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Limitations</a:t>
            </a:r>
            <a:r>
              <a:rPr lang="en-US" sz="2800" dirty="0" smtClean="0">
                <a:latin typeface="+mj-lt"/>
              </a:rPr>
              <a:t> of computers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Types</a:t>
            </a:r>
            <a:r>
              <a:rPr lang="en-US" sz="2800" dirty="0" smtClean="0">
                <a:latin typeface="+mj-lt"/>
              </a:rPr>
              <a:t> of computer</a:t>
            </a:r>
          </a:p>
          <a:p>
            <a:r>
              <a:rPr lang="en-US" sz="2800" dirty="0" smtClean="0">
                <a:latin typeface="+mj-lt"/>
              </a:rPr>
              <a:t>Applications of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modern computers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future computing trend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54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Palmtop computer </a:t>
            </a:r>
            <a:r>
              <a:rPr lang="en-US" sz="2200" dirty="0"/>
              <a:t>is the smallest </a:t>
            </a:r>
            <a:r>
              <a:rPr lang="en-US" sz="2200" dirty="0">
                <a:solidFill>
                  <a:srgbClr val="002060"/>
                </a:solidFill>
              </a:rPr>
              <a:t>microcomputer</a:t>
            </a:r>
            <a:r>
              <a:rPr lang="en-US" sz="2200" dirty="0"/>
              <a:t> that is about the same size as a pocket calculator.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Palmtops are typically used for a limited number of functions, such as maintaining personal </a:t>
            </a:r>
            <a:r>
              <a:rPr lang="en-US" sz="2200" dirty="0">
                <a:solidFill>
                  <a:srgbClr val="002060"/>
                </a:solidFill>
              </a:rPr>
              <a:t>calendar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2060"/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2060"/>
                </a:solidFill>
              </a:rPr>
              <a:t>address files</a:t>
            </a:r>
            <a:r>
              <a:rPr lang="en-US" sz="2200" dirty="0"/>
              <a:t>, or </a:t>
            </a:r>
            <a:r>
              <a:rPr lang="en-US" sz="2200" dirty="0">
                <a:solidFill>
                  <a:srgbClr val="002060"/>
                </a:solidFill>
              </a:rPr>
              <a:t>electronic worksheets</a:t>
            </a:r>
            <a:r>
              <a:rPr lang="en-US" sz="2200" dirty="0"/>
              <a:t>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Desktop computer </a:t>
            </a:r>
            <a:r>
              <a:rPr lang="en-US" sz="2200" dirty="0"/>
              <a:t>is the most </a:t>
            </a:r>
            <a:r>
              <a:rPr lang="en-US" sz="2200" dirty="0">
                <a:solidFill>
                  <a:srgbClr val="002060"/>
                </a:solidFill>
              </a:rPr>
              <a:t>widely</a:t>
            </a:r>
            <a:r>
              <a:rPr lang="en-US" sz="2200" dirty="0"/>
              <a:t> used type of personal computer (</a:t>
            </a:r>
            <a:r>
              <a:rPr lang="en-US" sz="2200" dirty="0">
                <a:solidFill>
                  <a:srgbClr val="002060"/>
                </a:solidFill>
              </a:rPr>
              <a:t>microcomputers</a:t>
            </a:r>
            <a:r>
              <a:rPr lang="en-US" sz="2200" dirty="0"/>
              <a:t>).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Unlike laptop and personal computers, desktop computers have </a:t>
            </a:r>
            <a:r>
              <a:rPr lang="en-US" sz="2200" dirty="0">
                <a:solidFill>
                  <a:srgbClr val="002060"/>
                </a:solidFill>
              </a:rPr>
              <a:t>detachable parts</a:t>
            </a:r>
            <a:r>
              <a:rPr lang="en-US" sz="2200" dirty="0" smtClean="0"/>
              <a:t>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However, since its size is larger than the other types of personal computers, it is not easily portable.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13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Are </a:t>
            </a:r>
            <a:r>
              <a:rPr lang="en-US" sz="2400" dirty="0">
                <a:latin typeface="+mj-lt"/>
              </a:rPr>
              <a:t>midrange computers that are larger and more powerful than most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microcomputers</a:t>
            </a:r>
            <a:r>
              <a:rPr lang="en-US" sz="2400" dirty="0">
                <a:latin typeface="+mj-lt"/>
              </a:rPr>
              <a:t> but are smaller and less powerful than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mainframe</a:t>
            </a:r>
            <a:r>
              <a:rPr lang="en-US" sz="2400" dirty="0">
                <a:latin typeface="+mj-lt"/>
              </a:rPr>
              <a:t> computer systems.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size </a:t>
            </a:r>
            <a:r>
              <a:rPr lang="en-US" sz="2400" dirty="0">
                <a:latin typeface="+mj-lt"/>
              </a:rPr>
              <a:t>prevents it from being easily portable although it can be moved more easily than a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mainframe</a:t>
            </a:r>
            <a:r>
              <a:rPr lang="en-US" sz="2400" dirty="0">
                <a:latin typeface="+mj-lt"/>
              </a:rPr>
              <a:t> computer.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Most </a:t>
            </a:r>
            <a:r>
              <a:rPr lang="en-US" sz="2400" dirty="0">
                <a:latin typeface="+mj-lt"/>
              </a:rPr>
              <a:t>minicomputers can function in ordinary operating environments, as they do not need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special air conditioning </a:t>
            </a:r>
            <a:r>
              <a:rPr lang="en-US" sz="2400" dirty="0">
                <a:latin typeface="+mj-lt"/>
              </a:rPr>
              <a:t>or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electrical wiring</a:t>
            </a:r>
            <a:r>
              <a:rPr lang="en-US" sz="2400" dirty="0">
                <a:latin typeface="+mj-lt"/>
              </a:rPr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re </a:t>
            </a:r>
            <a:r>
              <a:rPr lang="en-US" sz="2400" dirty="0">
                <a:latin typeface="+mj-lt"/>
              </a:rPr>
              <a:t>being used for a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large number of business </a:t>
            </a:r>
            <a:r>
              <a:rPr lang="en-US" sz="2400" dirty="0">
                <a:latin typeface="+mj-lt"/>
              </a:rPr>
              <a:t>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scientific applications</a:t>
            </a:r>
            <a:r>
              <a:rPr lang="en-US" sz="2400" dirty="0">
                <a:latin typeface="+mj-lt"/>
              </a:rPr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They are popularly used in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scientific laboratories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research centers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universities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colleges</a:t>
            </a:r>
            <a:r>
              <a:rPr lang="en-US" sz="2400" dirty="0">
                <a:latin typeface="+mj-lt"/>
              </a:rPr>
              <a:t>, engineering firms, industrial process monitoring and control etc. </a:t>
            </a:r>
          </a:p>
          <a:p>
            <a:endParaRPr lang="en-US" sz="2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167" y="130314"/>
            <a:ext cx="3971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j-lt"/>
              </a:rPr>
              <a:t>2. Minicomputers </a:t>
            </a:r>
          </a:p>
        </p:txBody>
      </p:sp>
    </p:spTree>
    <p:extLst>
      <p:ext uri="{BB962C8B-B14F-4D97-AF65-F5344CB8AC3E}">
        <p14:creationId xmlns:p14="http://schemas.microsoft.com/office/powerpoint/2010/main" val="21021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cs typeface="Times New Roman" pitchFamily="18" charset="0"/>
              </a:rPr>
              <a:t>Are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large</a:t>
            </a:r>
            <a:r>
              <a:rPr lang="en-US" sz="2400" dirty="0">
                <a:latin typeface="+mj-lt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powerful computers </a:t>
            </a:r>
            <a:r>
              <a:rPr lang="en-US" sz="2400" dirty="0">
                <a:latin typeface="+mj-lt"/>
                <a:cs typeface="Times New Roman" pitchFamily="18" charset="0"/>
              </a:rPr>
              <a:t>that are physically larger than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micros</a:t>
            </a:r>
            <a:r>
              <a:rPr lang="en-US" sz="2400" dirty="0">
                <a:latin typeface="+mj-lt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minis</a:t>
            </a:r>
            <a:r>
              <a:rPr lang="en-US" sz="2400" dirty="0">
                <a:latin typeface="+mj-lt"/>
                <a:cs typeface="Times New Roman" pitchFamily="18" charset="0"/>
              </a:rPr>
              <a:t> and usually have processors with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faster</a:t>
            </a:r>
            <a:r>
              <a:rPr lang="en-US" sz="2400" dirty="0">
                <a:latin typeface="+mj-lt"/>
                <a:cs typeface="Times New Roman" pitchFamily="18" charset="0"/>
              </a:rPr>
              <a:t> instruction processing speeds. </a:t>
            </a:r>
            <a:endParaRPr lang="en-US" sz="2400" b="1" u="sng" dirty="0">
              <a:latin typeface="+mj-lt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A</a:t>
            </a:r>
            <a:r>
              <a:rPr lang="en-US" sz="2400" dirty="0" smtClean="0">
                <a:latin typeface="+mj-lt"/>
                <a:cs typeface="Times New Roman" pitchFamily="18" charset="0"/>
              </a:rPr>
              <a:t>ble </a:t>
            </a:r>
            <a:r>
              <a:rPr lang="en-US" sz="2400" dirty="0">
                <a:latin typeface="+mj-lt"/>
                <a:cs typeface="Times New Roman" pitchFamily="18" charset="0"/>
              </a:rPr>
              <a:t>to process from 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10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200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million </a:t>
            </a:r>
            <a:r>
              <a:rPr lang="en-US" sz="2400" dirty="0">
                <a:latin typeface="+mj-lt"/>
                <a:cs typeface="Times New Roman" pitchFamily="18" charset="0"/>
              </a:rPr>
              <a:t>instructions per second.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G</a:t>
            </a:r>
            <a:r>
              <a:rPr lang="en-US" sz="2400" dirty="0" smtClean="0">
                <a:latin typeface="+mj-lt"/>
                <a:cs typeface="Times New Roman" pitchFamily="18" charset="0"/>
              </a:rPr>
              <a:t>enerally </a:t>
            </a:r>
            <a:r>
              <a:rPr lang="en-US" sz="2400" dirty="0">
                <a:latin typeface="+mj-lt"/>
                <a:cs typeface="Times New Roman" pitchFamily="18" charset="0"/>
              </a:rPr>
              <a:t>found in a special computer room where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environmental</a:t>
            </a:r>
            <a:r>
              <a:rPr lang="en-US" sz="2400" dirty="0">
                <a:latin typeface="+mj-lt"/>
                <a:cs typeface="Times New Roman" pitchFamily="18" charset="0"/>
              </a:rPr>
              <a:t> factors such as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temperature</a:t>
            </a:r>
            <a:r>
              <a:rPr lang="en-US" sz="2400" dirty="0">
                <a:latin typeface="+mj-lt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humidity</a:t>
            </a:r>
            <a:r>
              <a:rPr lang="en-US" sz="2400" dirty="0">
                <a:latin typeface="+mj-lt"/>
                <a:cs typeface="Times New Roman" pitchFamily="18" charset="0"/>
              </a:rPr>
              <a:t>, dust and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air conditions </a:t>
            </a:r>
            <a:r>
              <a:rPr lang="en-US" sz="2400" dirty="0">
                <a:latin typeface="+mj-lt"/>
                <a:cs typeface="Times New Roman" pitchFamily="18" charset="0"/>
              </a:rPr>
              <a:t>are closely monitored.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Because of the computer’s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cost</a:t>
            </a:r>
            <a:r>
              <a:rPr lang="en-US" sz="2400" dirty="0">
                <a:latin typeface="+mj-lt"/>
                <a:cs typeface="Times New Roman" pitchFamily="18" charset="0"/>
              </a:rPr>
              <a:t> and the value of the information stored there, the rooms in which mainframes are located have security systems allowing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only authorized personnel to enter. 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06514"/>
            <a:ext cx="5395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3. Mainframe Computers</a:t>
            </a:r>
          </a:p>
        </p:txBody>
      </p:sp>
    </p:spTree>
    <p:extLst>
      <p:ext uri="{BB962C8B-B14F-4D97-AF65-F5344CB8AC3E}">
        <p14:creationId xmlns:p14="http://schemas.microsoft.com/office/powerpoint/2010/main" val="385797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ave </a:t>
            </a:r>
            <a:r>
              <a:rPr lang="en-US" sz="2400" dirty="0">
                <a:latin typeface="+mj-lt"/>
              </a:rPr>
              <a:t>the capacities 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host multiple operating systems </a:t>
            </a:r>
            <a:r>
              <a:rPr lang="en-US" sz="2400" dirty="0">
                <a:latin typeface="+mj-lt"/>
              </a:rPr>
              <a:t>and can handle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hundreds of users </a:t>
            </a:r>
            <a:r>
              <a:rPr lang="en-US" sz="2400" dirty="0">
                <a:latin typeface="+mj-lt"/>
              </a:rPr>
              <a:t>(can serve up 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50,000 </a:t>
            </a:r>
            <a:r>
              <a:rPr lang="en-US" sz="2400" dirty="0">
                <a:latin typeface="+mj-lt"/>
              </a:rPr>
              <a:t>users simultaneously)</a:t>
            </a:r>
            <a:endParaRPr lang="en-US" sz="2400" dirty="0" smtClean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Designed </a:t>
            </a:r>
            <a:r>
              <a:rPr lang="en-US" sz="2400" dirty="0">
                <a:latin typeface="+mj-lt"/>
              </a:rPr>
              <a:t>to handle the information processing need of organization with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many employees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customers</a:t>
            </a:r>
            <a:r>
              <a:rPr lang="en-US" sz="2400" dirty="0">
                <a:latin typeface="+mj-lt"/>
              </a:rPr>
              <a:t> or with complex computational problems.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To give some example, mainframes can handle the processing of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thousands of customer inquiries</a:t>
            </a:r>
            <a:r>
              <a:rPr lang="en-US" sz="2400" dirty="0">
                <a:latin typeface="+mj-lt"/>
              </a:rPr>
              <a:t>, employee paychecks, student registrations, sale transactions, and inventory changes.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They are also used as the center of computer networking. These computers are used by organizations that have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enormous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complex data processing assignments</a:t>
            </a:r>
            <a:r>
              <a:rPr lang="en-US" sz="2400" dirty="0">
                <a:latin typeface="+mj-lt"/>
              </a:rPr>
              <a:t>.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9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25000" lnSpcReduction="20000"/>
          </a:bodyPr>
          <a:lstStyle/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>
                <a:latin typeface="+mj-lt"/>
              </a:rPr>
              <a:t>The </a:t>
            </a:r>
            <a:r>
              <a:rPr lang="en-US" sz="9600" dirty="0">
                <a:solidFill>
                  <a:srgbClr val="002060"/>
                </a:solidFill>
                <a:latin typeface="+mj-lt"/>
              </a:rPr>
              <a:t>fastest</a:t>
            </a:r>
            <a:r>
              <a:rPr lang="en-US" sz="9600" dirty="0">
                <a:latin typeface="+mj-lt"/>
              </a:rPr>
              <a:t> and </a:t>
            </a:r>
            <a:r>
              <a:rPr lang="en-US" sz="9600" dirty="0">
                <a:solidFill>
                  <a:srgbClr val="002060"/>
                </a:solidFill>
                <a:latin typeface="+mj-lt"/>
              </a:rPr>
              <a:t>most expensive type </a:t>
            </a:r>
            <a:r>
              <a:rPr lang="en-US" sz="9600" dirty="0">
                <a:latin typeface="+mj-lt"/>
              </a:rPr>
              <a:t>of computers </a:t>
            </a:r>
            <a:endParaRPr lang="en-US" sz="9600" dirty="0" smtClean="0">
              <a:latin typeface="+mj-lt"/>
            </a:endParaRP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 smtClean="0">
                <a:latin typeface="+mj-lt"/>
              </a:rPr>
              <a:t>Operates 4 to 10 times faster than </a:t>
            </a:r>
            <a:r>
              <a:rPr lang="en-US" sz="9600" dirty="0" smtClean="0">
                <a:solidFill>
                  <a:srgbClr val="002060"/>
                </a:solidFill>
                <a:latin typeface="+mj-lt"/>
              </a:rPr>
              <a:t>mainframe computers</a:t>
            </a: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>
                <a:latin typeface="+mj-lt"/>
              </a:rPr>
              <a:t>C</a:t>
            </a:r>
            <a:r>
              <a:rPr lang="en-US" sz="9600" dirty="0" smtClean="0">
                <a:latin typeface="+mj-lt"/>
              </a:rPr>
              <a:t>an </a:t>
            </a:r>
            <a:r>
              <a:rPr lang="en-US" sz="9600" dirty="0">
                <a:latin typeface="+mj-lt"/>
              </a:rPr>
              <a:t>take inputs from over </a:t>
            </a:r>
            <a:r>
              <a:rPr lang="en-US" sz="9600" dirty="0">
                <a:solidFill>
                  <a:srgbClr val="002060"/>
                </a:solidFill>
                <a:latin typeface="+mj-lt"/>
              </a:rPr>
              <a:t>10,000 individual computers </a:t>
            </a:r>
            <a:r>
              <a:rPr lang="en-US" sz="9600" dirty="0">
                <a:latin typeface="+mj-lt"/>
              </a:rPr>
              <a:t>and users at the same time. </a:t>
            </a:r>
            <a:endParaRPr lang="en-US" sz="9600" dirty="0" smtClean="0">
              <a:latin typeface="+mj-lt"/>
            </a:endParaRP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>
                <a:latin typeface="+mj-lt"/>
              </a:rPr>
              <a:t>H</a:t>
            </a:r>
            <a:r>
              <a:rPr lang="en-US" sz="9600" dirty="0" smtClean="0">
                <a:latin typeface="+mj-lt"/>
              </a:rPr>
              <a:t>ighly </a:t>
            </a:r>
            <a:r>
              <a:rPr lang="en-US" sz="9600" dirty="0">
                <a:latin typeface="+mj-lt"/>
              </a:rPr>
              <a:t>trained </a:t>
            </a:r>
            <a:r>
              <a:rPr lang="en-US" sz="9600" dirty="0">
                <a:solidFill>
                  <a:srgbClr val="002060"/>
                </a:solidFill>
                <a:latin typeface="+mj-lt"/>
              </a:rPr>
              <a:t>data processing professionals </a:t>
            </a:r>
            <a:r>
              <a:rPr lang="en-US" sz="9600" dirty="0">
                <a:latin typeface="+mj-lt"/>
              </a:rPr>
              <a:t>are required to operate supercomputers. </a:t>
            </a:r>
          </a:p>
          <a:p>
            <a:pPr marL="857250" lvl="1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>
                <a:latin typeface="+mj-lt"/>
              </a:rPr>
              <a:t>L</a:t>
            </a:r>
            <a:r>
              <a:rPr lang="en-US" sz="9600" dirty="0" smtClean="0">
                <a:latin typeface="+mj-lt"/>
              </a:rPr>
              <a:t>argely </a:t>
            </a:r>
            <a:r>
              <a:rPr lang="en-US" sz="9600" dirty="0">
                <a:latin typeface="+mj-lt"/>
              </a:rPr>
              <a:t>used by highly </a:t>
            </a:r>
            <a:r>
              <a:rPr lang="en-US" sz="9600" dirty="0">
                <a:solidFill>
                  <a:srgbClr val="002060"/>
                </a:solidFill>
                <a:latin typeface="+mj-lt"/>
              </a:rPr>
              <a:t>calculation-intensive </a:t>
            </a:r>
            <a:r>
              <a:rPr lang="en-US" sz="9600" dirty="0" smtClean="0">
                <a:solidFill>
                  <a:srgbClr val="002060"/>
                </a:solidFill>
                <a:latin typeface="+mj-lt"/>
              </a:rPr>
              <a:t>tasks </a:t>
            </a:r>
            <a:r>
              <a:rPr lang="en-US" sz="9600" dirty="0" smtClean="0">
                <a:latin typeface="+mj-lt"/>
              </a:rPr>
              <a:t>and research </a:t>
            </a:r>
            <a:r>
              <a:rPr lang="en-US" sz="9600" dirty="0">
                <a:latin typeface="+mj-lt"/>
              </a:rPr>
              <a:t>organizations, military defense systems, national weather </a:t>
            </a:r>
            <a:r>
              <a:rPr lang="en-US" sz="9600" dirty="0" smtClean="0">
                <a:latin typeface="+mj-lt"/>
              </a:rPr>
              <a:t>forecasting </a:t>
            </a:r>
            <a:r>
              <a:rPr lang="en-US" sz="9600" dirty="0">
                <a:latin typeface="+mj-lt"/>
              </a:rPr>
              <a:t>agencies, large corporations, aircraft </a:t>
            </a:r>
            <a:r>
              <a:rPr lang="en-US" sz="9600" dirty="0" smtClean="0">
                <a:latin typeface="+mj-lt"/>
              </a:rPr>
              <a:t>manufacturer </a:t>
            </a:r>
            <a:r>
              <a:rPr lang="en-US" sz="9600" dirty="0" err="1" smtClean="0">
                <a:latin typeface="+mj-lt"/>
              </a:rPr>
              <a:t>etc</a:t>
            </a:r>
            <a:r>
              <a:rPr lang="en-US" sz="9600" dirty="0" smtClean="0">
                <a:latin typeface="+mj-lt"/>
              </a:rPr>
              <a:t> …</a:t>
            </a:r>
            <a:endParaRPr lang="en-US" sz="9600" dirty="0">
              <a:latin typeface="+mj-lt"/>
            </a:endParaRPr>
          </a:p>
          <a:p>
            <a:pPr marL="857250" lvl="1" indent="-457200" algn="just">
              <a:buFont typeface="Wingdings" pitchFamily="2" charset="2"/>
              <a:buChar char="Ø"/>
            </a:pP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+mj-lt"/>
              </a:rPr>
              <a:t>4.  Super Computers </a:t>
            </a:r>
            <a:endParaRPr lang="en-US" sz="40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6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Some </a:t>
            </a:r>
            <a:r>
              <a:rPr lang="en-US" sz="2400" dirty="0">
                <a:latin typeface="+mj-lt"/>
              </a:rPr>
              <a:t>supercomputers require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extra floor support </a:t>
            </a:r>
            <a:r>
              <a:rPr lang="en-US" sz="2400" dirty="0">
                <a:latin typeface="+mj-lt"/>
              </a:rPr>
              <a:t>to hold the extreme weight of the complete system that includes storage units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                                  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2847975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90800"/>
            <a:ext cx="2743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Applications of Modern Computers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Now </a:t>
            </a:r>
            <a:r>
              <a:rPr lang="en-US" sz="2400" dirty="0">
                <a:latin typeface="+mj-lt"/>
              </a:rPr>
              <a:t>a days every field or discipline either directly or indirectly uses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computer in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order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to process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information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+mj-lt"/>
              </a:rPr>
              <a:t>Here </a:t>
            </a:r>
            <a:r>
              <a:rPr lang="en-US" sz="2400" dirty="0">
                <a:latin typeface="+mj-lt"/>
              </a:rPr>
              <a:t>are some of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application</a:t>
            </a:r>
            <a:r>
              <a:rPr lang="en-US" sz="2400" dirty="0">
                <a:latin typeface="+mj-lt"/>
              </a:rPr>
              <a:t> areas of computer: 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Science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Engineering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pPr lvl="2"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+mj-lt"/>
              </a:rPr>
              <a:t>Education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+mj-lt"/>
              </a:rPr>
              <a:t>Medicine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health care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Entertainment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2" algn="just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Communication</a:t>
            </a:r>
            <a:r>
              <a:rPr lang="en-US" dirty="0" smtClean="0">
                <a:latin typeface="+mj-lt"/>
              </a:rPr>
              <a:t> and etc.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9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</a:t>
            </a:r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Write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briefly discuss 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evolutions of  computers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</a:rPr>
              <a:t>What are the different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computer generations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</a:rPr>
              <a:t>Briefly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discuss</a:t>
            </a:r>
            <a:r>
              <a:rPr lang="en-US" sz="2400" dirty="0" smtClean="0">
                <a:latin typeface="+mj-lt"/>
              </a:rPr>
              <a:t> the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technology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programming language </a:t>
            </a:r>
            <a:r>
              <a:rPr lang="en-US" sz="2400" dirty="0" smtClean="0">
                <a:latin typeface="+mj-lt"/>
              </a:rPr>
              <a:t>used in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each generation</a:t>
            </a:r>
            <a:r>
              <a:rPr lang="en-US" sz="2400" dirty="0" smtClean="0">
                <a:latin typeface="+mj-lt"/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Compare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contrast</a:t>
            </a:r>
            <a:r>
              <a:rPr lang="en-US" sz="2400" dirty="0" smtClean="0">
                <a:latin typeface="+mj-lt"/>
              </a:rPr>
              <a:t> each computer generation.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8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2400" cy="1666875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rgbClr val="002060"/>
                </a:solidFill>
              </a:rPr>
              <a:t>Components </a:t>
            </a:r>
            <a:r>
              <a:rPr lang="en-US" b="0" cap="none" dirty="0">
                <a:solidFill>
                  <a:srgbClr val="002060"/>
                </a:solidFill>
              </a:rPr>
              <a:t>o</a:t>
            </a:r>
            <a:r>
              <a:rPr lang="en-US" b="0" cap="none" dirty="0" smtClean="0">
                <a:solidFill>
                  <a:srgbClr val="002060"/>
                </a:solidFill>
              </a:rPr>
              <a:t>f Computing System</a:t>
            </a:r>
            <a:endParaRPr lang="en-US" b="0" cap="none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7772400" cy="15113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+mj-lt"/>
              </a:rPr>
              <a:t>Next Class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42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computing?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en-US" sz="2400" dirty="0" smtClean="0">
                <a:latin typeface="+mj-lt"/>
              </a:rPr>
              <a:t>The activity of using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computers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or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computer software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 order to do a task</a:t>
            </a:r>
          </a:p>
          <a:p>
            <a:pPr algn="just"/>
            <a:r>
              <a:rPr lang="en-US" sz="2400" dirty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ny </a:t>
            </a:r>
            <a:r>
              <a:rPr lang="en-US" sz="2400" dirty="0">
                <a:latin typeface="+mj-lt"/>
              </a:rPr>
              <a:t>activity that uses computers 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manage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process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communicate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information </a:t>
            </a:r>
            <a:r>
              <a:rPr lang="en-US" sz="2400" dirty="0" smtClean="0">
                <a:latin typeface="+mj-lt"/>
              </a:rPr>
              <a:t>that includes </a:t>
            </a:r>
            <a:r>
              <a:rPr lang="en-US" sz="2400" dirty="0">
                <a:latin typeface="+mj-lt"/>
              </a:rPr>
              <a:t>development of both hardware and </a:t>
            </a:r>
            <a:r>
              <a:rPr lang="en-US" sz="2400" dirty="0" smtClean="0">
                <a:latin typeface="+mj-lt"/>
              </a:rPr>
              <a:t>software.</a:t>
            </a:r>
          </a:p>
          <a:p>
            <a:pPr algn="just"/>
            <a:r>
              <a:rPr lang="en-US" sz="2400" dirty="0" smtClean="0">
                <a:latin typeface="+mj-lt"/>
              </a:rPr>
              <a:t>Software Engineering is one of the major discipline of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 and Characteristics of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What is Computer?</a:t>
            </a:r>
            <a:endParaRPr lang="en-US" sz="28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91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b="1" dirty="0" smtClean="0"/>
              <a:t>omputer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</a:rPr>
              <a:t>The word computer is derived from the word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compute</a:t>
            </a:r>
            <a:r>
              <a:rPr lang="en-US" sz="2400" dirty="0" smtClean="0">
                <a:latin typeface="+mj-lt"/>
              </a:rPr>
              <a:t>. Compute means to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calculate</a:t>
            </a:r>
            <a:r>
              <a:rPr lang="en-US" sz="2400" dirty="0" smtClean="0">
                <a:latin typeface="+mj-lt"/>
              </a:rPr>
              <a:t>. The computer was originally defined as a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super fast calculator</a:t>
            </a:r>
            <a:r>
              <a:rPr lang="en-US" sz="2400" dirty="0" smtClean="0">
                <a:latin typeface="+mj-lt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</a:rPr>
              <a:t>An electronic device that perform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diverse operation</a:t>
            </a:r>
            <a:r>
              <a:rPr lang="en-US" sz="2400" dirty="0" smtClean="0">
                <a:latin typeface="+mj-lt"/>
              </a:rPr>
              <a:t> with the help of predefined instruction called a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program </a:t>
            </a:r>
            <a:r>
              <a:rPr lang="en-US" sz="2400" dirty="0" smtClean="0">
                <a:latin typeface="+mj-lt"/>
              </a:rPr>
              <a:t>to process the information in order to archive desired results</a:t>
            </a:r>
            <a:r>
              <a:rPr lang="en-US" dirty="0" smtClean="0"/>
              <a:t>.</a:t>
            </a:r>
          </a:p>
          <a:p>
            <a:pPr algn="just"/>
            <a:r>
              <a:rPr lang="en-US" sz="2400" dirty="0">
                <a:latin typeface="+mj-lt"/>
              </a:rPr>
              <a:t>It is an electronic device, operating under the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control of instructions stored </a:t>
            </a:r>
            <a:r>
              <a:rPr lang="en-US" sz="2400" dirty="0">
                <a:latin typeface="+mj-lt"/>
              </a:rPr>
              <a:t>in its own memory that can accept data (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input</a:t>
            </a:r>
            <a:r>
              <a:rPr lang="en-US" sz="2400" dirty="0">
                <a:latin typeface="+mj-lt"/>
              </a:rPr>
              <a:t>) from user,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process</a:t>
            </a:r>
            <a:r>
              <a:rPr lang="en-US" sz="2400" dirty="0">
                <a:latin typeface="+mj-lt"/>
              </a:rPr>
              <a:t> the data according to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specified rules</a:t>
            </a:r>
            <a:r>
              <a:rPr lang="en-US" sz="2400" dirty="0">
                <a:latin typeface="+mj-lt"/>
              </a:rPr>
              <a:t>, produce information (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output</a:t>
            </a:r>
            <a:r>
              <a:rPr lang="en-US" sz="2400" dirty="0">
                <a:latin typeface="+mj-lt"/>
              </a:rPr>
              <a:t>), and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store</a:t>
            </a:r>
            <a:r>
              <a:rPr lang="en-US" sz="2400" dirty="0">
                <a:latin typeface="+mj-lt"/>
              </a:rPr>
              <a:t> the information for future use.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Functionalities of Computer-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teps</a:t>
            </a:r>
          </a:p>
          <a:p>
            <a:pPr lvl="2"/>
            <a:r>
              <a:rPr lang="en-US" dirty="0" smtClean="0">
                <a:latin typeface="+mj-lt"/>
              </a:rPr>
              <a:t>Accepts input/data</a:t>
            </a:r>
          </a:p>
          <a:p>
            <a:pPr lvl="2"/>
            <a:r>
              <a:rPr lang="en-US" dirty="0" smtClean="0">
                <a:latin typeface="+mj-lt"/>
              </a:rPr>
              <a:t>Process data and convert it into useful information </a:t>
            </a:r>
          </a:p>
          <a:p>
            <a:pPr lvl="2"/>
            <a:r>
              <a:rPr lang="en-US" dirty="0" smtClean="0">
                <a:latin typeface="+mj-lt"/>
              </a:rPr>
              <a:t>Produces output</a:t>
            </a:r>
          </a:p>
          <a:p>
            <a:pPr lvl="2"/>
            <a:r>
              <a:rPr lang="en-US" dirty="0">
                <a:latin typeface="+mj-lt"/>
              </a:rPr>
              <a:t>Stores data/instructions in its memory and  use them when required </a:t>
            </a:r>
          </a:p>
          <a:p>
            <a:pPr lvl="2">
              <a:buFont typeface="Wingdings" pitchFamily="2" charset="2"/>
              <a:buChar char="§"/>
            </a:pPr>
            <a:endParaRPr lang="en-US" sz="3200" dirty="0" smtClean="0">
              <a:solidFill>
                <a:srgbClr val="FF3300"/>
              </a:solidFill>
            </a:endParaRPr>
          </a:p>
          <a:p>
            <a:pPr marL="914400" lvl="2" indent="0">
              <a:buNone/>
            </a:pPr>
            <a:endParaRPr lang="en-US" sz="3200" dirty="0" smtClean="0">
              <a:solidFill>
                <a:srgbClr val="FF3300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/>
              <a:t>Characteristics of Computer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j-lt"/>
              </a:rPr>
              <a:t>Both computers and humans can do tasks such as: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Compute</a:t>
            </a:r>
            <a:r>
              <a:rPr lang="en-US" sz="2400" dirty="0" smtClean="0">
                <a:latin typeface="+mj-lt"/>
              </a:rPr>
              <a:t> numbers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Sort</a:t>
            </a:r>
            <a:r>
              <a:rPr lang="en-US" sz="2400" dirty="0" smtClean="0">
                <a:latin typeface="+mj-lt"/>
              </a:rPr>
              <a:t> large number of lists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Search</a:t>
            </a:r>
            <a:r>
              <a:rPr lang="en-US" sz="2400" dirty="0" smtClean="0">
                <a:latin typeface="+mj-lt"/>
              </a:rPr>
              <a:t> items from a list  </a:t>
            </a:r>
            <a:r>
              <a:rPr lang="en-US" sz="2400" dirty="0" err="1" smtClean="0">
                <a:latin typeface="+mj-lt"/>
              </a:rPr>
              <a:t>etc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What makes the computer special are the following 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basic characteristics</a:t>
            </a:r>
          </a:p>
          <a:p>
            <a:pPr algn="just">
              <a:buNone/>
            </a:pPr>
            <a:r>
              <a:rPr lang="en-US" sz="2400" dirty="0" smtClean="0">
                <a:latin typeface="+mj-lt"/>
              </a:rPr>
              <a:t>a.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Speed</a:t>
            </a:r>
          </a:p>
          <a:p>
            <a:pPr lvl="1" algn="just"/>
            <a:r>
              <a:rPr lang="en-US" sz="2400" dirty="0" smtClean="0">
                <a:latin typeface="+mj-lt"/>
              </a:rPr>
              <a:t>Speed of computers refers to the amount of time it takes to carryout a basic operation</a:t>
            </a:r>
          </a:p>
          <a:p>
            <a:pPr lvl="2" algn="just"/>
            <a:r>
              <a:rPr lang="en-US" dirty="0" smtClean="0">
                <a:latin typeface="+mj-lt"/>
              </a:rPr>
              <a:t>In the order of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micro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nano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pico</a:t>
            </a:r>
            <a:r>
              <a:rPr lang="en-US" dirty="0" smtClean="0">
                <a:latin typeface="+mj-lt"/>
              </a:rPr>
              <a:t> seconds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4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b.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Storage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Fast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efficient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Efficient because it can store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large amount </a:t>
            </a:r>
            <a:r>
              <a:rPr lang="en-US" sz="2400" dirty="0" smtClean="0">
                <a:latin typeface="+mj-lt"/>
              </a:rPr>
              <a:t>of information within a limited space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latin typeface="+mj-lt"/>
              </a:rPr>
              <a:t>In a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very organized manner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Fast because it can access the stored information in a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fraction of a second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c.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Accuracy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Unless there is an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error</a:t>
            </a:r>
            <a:r>
              <a:rPr lang="en-US" sz="2400" dirty="0" smtClean="0">
                <a:latin typeface="+mj-lt"/>
              </a:rPr>
              <a:t> in the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input data </a:t>
            </a:r>
            <a:r>
              <a:rPr lang="en-US" sz="2400" dirty="0" smtClean="0">
                <a:latin typeface="+mj-lt"/>
              </a:rPr>
              <a:t>or in the instruction used to process data computers perform tasks with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a highest possible accuracy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latin typeface="+mj-lt"/>
              </a:rPr>
              <a:t>Consistent accuracy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GIGO (Garbage In Garbage Out)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d.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Automatic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Once necessary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data</a:t>
            </a:r>
            <a:r>
              <a:rPr lang="en-US" sz="2400" dirty="0" smtClean="0">
                <a:latin typeface="+mj-lt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instruction</a:t>
            </a:r>
            <a:r>
              <a:rPr lang="en-US" sz="2400" dirty="0" smtClean="0">
                <a:latin typeface="+mj-lt"/>
              </a:rPr>
              <a:t> is feed to the computer, it can perform the task without human intervention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e.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Diligence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Computers do not get tired, get bored, loss concentration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Can work for hours, or days …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Makes them suitable for routine type of work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f. 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Versatility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Capacity to perform completely different type of work.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latin typeface="+mj-lt"/>
              </a:rPr>
              <a:t>As an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accountant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secretary</a:t>
            </a:r>
            <a:r>
              <a:rPr lang="en-US" dirty="0" smtClean="0">
                <a:latin typeface="+mj-lt"/>
              </a:rPr>
              <a:t> …</a:t>
            </a: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44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1690</Words>
  <Application>Microsoft Office PowerPoint</Application>
  <PresentationFormat>On-screen Show (4:3)</PresentationFormat>
  <Paragraphs>177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An Overview of Computer System</vt:lpstr>
      <vt:lpstr>Content</vt:lpstr>
      <vt:lpstr>What is computing?</vt:lpstr>
      <vt:lpstr>Definition and Characteristics of Computer</vt:lpstr>
      <vt:lpstr>Computer</vt:lpstr>
      <vt:lpstr>PowerPoint Presentation</vt:lpstr>
      <vt:lpstr>Characteristics of Computer</vt:lpstr>
      <vt:lpstr>PowerPoint Presentation</vt:lpstr>
      <vt:lpstr>PowerPoint Presentation</vt:lpstr>
      <vt:lpstr>Limitations of Computer</vt:lpstr>
      <vt:lpstr>PowerPoint Presentation</vt:lpstr>
      <vt:lpstr>PowerPoint Presentation</vt:lpstr>
      <vt:lpstr>Types of Computer</vt:lpstr>
      <vt:lpstr>According to Purpose or Function</vt:lpstr>
      <vt:lpstr>PowerPoint Presentation</vt:lpstr>
      <vt:lpstr>According to Type of Data Handled</vt:lpstr>
      <vt:lpstr>PowerPoint Presentation</vt:lpstr>
      <vt:lpstr>PowerPoint Presentation</vt:lpstr>
      <vt:lpstr>Based on Size &amp; Processing Powers </vt:lpstr>
      <vt:lpstr>Cont’d</vt:lpstr>
      <vt:lpstr>PowerPoint Presentation</vt:lpstr>
      <vt:lpstr>PowerPoint Presentation</vt:lpstr>
      <vt:lpstr>Cont’d</vt:lpstr>
      <vt:lpstr>PowerPoint Presentation</vt:lpstr>
      <vt:lpstr>Cont’d</vt:lpstr>
      <vt:lpstr>Applications of Modern Computers</vt:lpstr>
      <vt:lpstr>Assignment 1</vt:lpstr>
      <vt:lpstr>Components of Computing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Computer System</dc:title>
  <dc:creator>USER1</dc:creator>
  <cp:lastModifiedBy>nati</cp:lastModifiedBy>
  <cp:revision>132</cp:revision>
  <dcterms:created xsi:type="dcterms:W3CDTF">2021-04-15T03:50:44Z</dcterms:created>
  <dcterms:modified xsi:type="dcterms:W3CDTF">2021-04-19T07:12:34Z</dcterms:modified>
</cp:coreProperties>
</file>