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1" r:id="rId4"/>
    <p:sldId id="258" r:id="rId5"/>
    <p:sldId id="262" r:id="rId6"/>
    <p:sldId id="299" r:id="rId7"/>
    <p:sldId id="300" r:id="rId8"/>
    <p:sldId id="305" r:id="rId9"/>
    <p:sldId id="265" r:id="rId10"/>
    <p:sldId id="267" r:id="rId11"/>
    <p:sldId id="301" r:id="rId12"/>
    <p:sldId id="302" r:id="rId13"/>
    <p:sldId id="303" r:id="rId14"/>
    <p:sldId id="304" r:id="rId15"/>
    <p:sldId id="290" r:id="rId16"/>
    <p:sldId id="269" r:id="rId17"/>
    <p:sldId id="268" r:id="rId18"/>
    <p:sldId id="292" r:id="rId19"/>
    <p:sldId id="293" r:id="rId20"/>
    <p:sldId id="294" r:id="rId21"/>
    <p:sldId id="295" r:id="rId22"/>
    <p:sldId id="296" r:id="rId23"/>
    <p:sldId id="297" r:id="rId24"/>
    <p:sldId id="29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F7239-1EFF-48B3-99EE-058F2D7F14E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73F15-364A-45D6-B4E5-65ED7D31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8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0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3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2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2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5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E3A6-9F5A-45E0-992B-35EF09DD28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Overview of Computer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7010400" cy="190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 to Software Engineering and Computing</a:t>
            </a:r>
          </a:p>
          <a:p>
            <a:pPr algn="r"/>
            <a:endParaRPr lang="en-US" sz="1600" dirty="0"/>
          </a:p>
          <a:p>
            <a:pPr algn="r"/>
            <a:endParaRPr lang="en-US" sz="1600" dirty="0" smtClean="0"/>
          </a:p>
          <a:p>
            <a:pPr algn="r"/>
            <a:r>
              <a:rPr lang="en-US" sz="1600" dirty="0" smtClean="0"/>
              <a:t>By  </a:t>
            </a:r>
            <a:r>
              <a:rPr lang="en-US" sz="1600" dirty="0" err="1" smtClean="0"/>
              <a:t>Natnael</a:t>
            </a:r>
            <a:r>
              <a:rPr lang="en-US" sz="1600" dirty="0" smtClean="0"/>
              <a:t> 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38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Types and Classes of Software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System </a:t>
            </a:r>
            <a:r>
              <a:rPr lang="en-US" b="1" dirty="0">
                <a:solidFill>
                  <a:srgbClr val="FF0000"/>
                </a:solidFill>
              </a:rPr>
              <a:t>Software</a:t>
            </a:r>
          </a:p>
          <a:p>
            <a:pPr lvl="1" algn="just"/>
            <a:r>
              <a:rPr lang="en-US" dirty="0"/>
              <a:t>It is a type of </a:t>
            </a:r>
            <a:r>
              <a:rPr lang="en-US" dirty="0">
                <a:solidFill>
                  <a:srgbClr val="002060"/>
                </a:solidFill>
              </a:rPr>
              <a:t>computer software </a:t>
            </a:r>
            <a:r>
              <a:rPr lang="en-US" dirty="0"/>
              <a:t>that is designed for running the </a:t>
            </a:r>
            <a:r>
              <a:rPr lang="en-US" dirty="0">
                <a:solidFill>
                  <a:srgbClr val="002060"/>
                </a:solidFill>
              </a:rPr>
              <a:t>computer hardware </a:t>
            </a:r>
            <a:r>
              <a:rPr lang="en-US" dirty="0"/>
              <a:t>parts and the </a:t>
            </a:r>
            <a:r>
              <a:rPr lang="en-US" dirty="0">
                <a:solidFill>
                  <a:srgbClr val="002060"/>
                </a:solidFill>
              </a:rPr>
              <a:t>application programs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Operating system </a:t>
            </a:r>
            <a:r>
              <a:rPr lang="en-US" dirty="0" smtClean="0"/>
              <a:t>is an example of System Software</a:t>
            </a:r>
          </a:p>
          <a:p>
            <a:pPr fontAlgn="base"/>
            <a:r>
              <a:rPr lang="en-US" dirty="0"/>
              <a:t>For desktop computers, laptops and tablets:</a:t>
            </a:r>
          </a:p>
          <a:p>
            <a:pPr lvl="1" fontAlgn="base"/>
            <a:r>
              <a:rPr lang="en-US" dirty="0">
                <a:solidFill>
                  <a:srgbClr val="002060"/>
                </a:solidFill>
              </a:rPr>
              <a:t>Microsoft Windows</a:t>
            </a:r>
          </a:p>
          <a:p>
            <a:pPr lvl="1" fontAlgn="base"/>
            <a:r>
              <a:rPr lang="en-US" dirty="0">
                <a:solidFill>
                  <a:srgbClr val="002060"/>
                </a:solidFill>
              </a:rPr>
              <a:t>Mac</a:t>
            </a:r>
            <a:r>
              <a:rPr lang="en-US" dirty="0"/>
              <a:t> (for Apple devices)</a:t>
            </a:r>
          </a:p>
          <a:p>
            <a:pPr lvl="1" fontAlgn="base"/>
            <a:r>
              <a:rPr lang="en-US" dirty="0">
                <a:solidFill>
                  <a:srgbClr val="002060"/>
                </a:solidFill>
              </a:rPr>
              <a:t>Linux</a:t>
            </a:r>
          </a:p>
          <a:p>
            <a:pPr fontAlgn="base"/>
            <a:r>
              <a:rPr lang="en-US" dirty="0"/>
              <a:t>For smartphones:</a:t>
            </a:r>
          </a:p>
          <a:p>
            <a:pPr lvl="1" fontAlgn="base"/>
            <a:r>
              <a:rPr lang="en-US" dirty="0">
                <a:solidFill>
                  <a:srgbClr val="002060"/>
                </a:solidFill>
              </a:rPr>
              <a:t>Apple’s</a:t>
            </a:r>
            <a:r>
              <a:rPr lang="en-US" dirty="0"/>
              <a:t> </a:t>
            </a:r>
            <a:r>
              <a:rPr lang="en-US" dirty="0" err="1"/>
              <a:t>iOS</a:t>
            </a:r>
            <a:endParaRPr lang="en-US" dirty="0"/>
          </a:p>
          <a:p>
            <a:pPr lvl="1" fontAlgn="base"/>
            <a:r>
              <a:rPr lang="en-US" dirty="0">
                <a:solidFill>
                  <a:srgbClr val="002060"/>
                </a:solidFill>
              </a:rPr>
              <a:t>Google’s Android</a:t>
            </a:r>
          </a:p>
          <a:p>
            <a:pPr lvl="1" fontAlgn="base"/>
            <a:r>
              <a:rPr lang="en-US" dirty="0">
                <a:solidFill>
                  <a:srgbClr val="002060"/>
                </a:solidFill>
              </a:rPr>
              <a:t>Windows Phone </a:t>
            </a:r>
            <a:r>
              <a:rPr lang="en-US" dirty="0"/>
              <a:t>OS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Cont’d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Application </a:t>
            </a:r>
            <a:r>
              <a:rPr lang="en-US" b="1" dirty="0">
                <a:solidFill>
                  <a:srgbClr val="FF0000"/>
                </a:solidFill>
              </a:rPr>
              <a:t>Software</a:t>
            </a:r>
          </a:p>
          <a:p>
            <a:pPr lvl="1" algn="just"/>
            <a:r>
              <a:rPr lang="en-US" dirty="0"/>
              <a:t>It  is designed for the users to </a:t>
            </a:r>
            <a:r>
              <a:rPr lang="en-US" dirty="0">
                <a:solidFill>
                  <a:srgbClr val="002060"/>
                </a:solidFill>
              </a:rPr>
              <a:t>perform some specific tasks </a:t>
            </a:r>
            <a:r>
              <a:rPr lang="en-US" dirty="0"/>
              <a:t>like </a:t>
            </a:r>
            <a:r>
              <a:rPr lang="en-US" dirty="0">
                <a:solidFill>
                  <a:srgbClr val="002060"/>
                </a:solidFill>
              </a:rPr>
              <a:t>writing</a:t>
            </a:r>
            <a:r>
              <a:rPr lang="en-US" dirty="0"/>
              <a:t> a letter, </a:t>
            </a:r>
            <a:r>
              <a:rPr lang="en-US" dirty="0">
                <a:solidFill>
                  <a:srgbClr val="002060"/>
                </a:solidFill>
              </a:rPr>
              <a:t>listening</a:t>
            </a:r>
            <a:r>
              <a:rPr lang="en-US" dirty="0"/>
              <a:t> to music or </a:t>
            </a:r>
            <a:r>
              <a:rPr lang="en-US" dirty="0">
                <a:solidFill>
                  <a:srgbClr val="002060"/>
                </a:solidFill>
              </a:rPr>
              <a:t>watching</a:t>
            </a:r>
            <a:r>
              <a:rPr lang="en-US" dirty="0"/>
              <a:t> any video. </a:t>
            </a:r>
          </a:p>
          <a:p>
            <a:pPr marL="0" indent="0" algn="just">
              <a:buNone/>
            </a:pPr>
            <a:r>
              <a:rPr lang="en-US" sz="2400" b="1" dirty="0" smtClean="0"/>
              <a:t>Example: </a:t>
            </a:r>
            <a:r>
              <a:rPr lang="en-US" sz="2400" dirty="0" smtClean="0"/>
              <a:t>An </a:t>
            </a:r>
            <a:r>
              <a:rPr lang="en-US" sz="2400" dirty="0"/>
              <a:t>application software program for making spreadsheets.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>
              <a:latin typeface="+mj-lt"/>
              <a:cs typeface="Times New Roman" pitchFamily="18" charset="0"/>
            </a:endParaRPr>
          </a:p>
        </p:txBody>
      </p:sp>
      <p:pic>
        <p:nvPicPr>
          <p:cNvPr id="4" name="Picture 3" descr="An application software program for making spreadsheets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60800"/>
            <a:ext cx="7543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96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Cont’d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5800" y="2895600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FF0000"/>
                </a:solidFill>
              </a:rPr>
              <a:t>Types of Application Software</a:t>
            </a:r>
          </a:p>
          <a:p>
            <a:r>
              <a:rPr lang="en-US" dirty="0" smtClean="0"/>
              <a:t>The different types of application software include the following: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82365"/>
              </p:ext>
            </p:extLst>
          </p:nvPr>
        </p:nvGraphicFramePr>
        <p:xfrm>
          <a:off x="503901" y="1066800"/>
          <a:ext cx="8182898" cy="5410202"/>
        </p:xfrm>
        <a:graphic>
          <a:graphicData uri="http://schemas.openxmlformats.org/drawingml/2006/table">
            <a:tbl>
              <a:tblPr/>
              <a:tblGrid>
                <a:gridCol w="409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Application Software Type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Examples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Word processing software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MS Word, WordPad and Notepad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Database software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Oracle, MS Access </a:t>
                      </a:r>
                      <a:r>
                        <a:rPr lang="en-US" sz="1200" dirty="0" smtClean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etc.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Spreadsheet software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Apple Numbers, Microsoft Excel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Multimedia software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Real Player, Media Player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Presentation Software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Microsoft PowerPoint, Keynotes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Enterprise Software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Customer relationship management system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Information Worker Software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Documentation tools, resource management tools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85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Educational Software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Dictionaries: Encarta, BritannicaMathematical: MATLABOthers: Google Earth, NASA World Wind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Simulation Software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Flight and scientific simulators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185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Content Access Software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Accessing content through media players, web browsers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Application Suites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OpenOffice</a:t>
                      </a:r>
                      <a:r>
                        <a:rPr lang="en-US" sz="1200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Microsoft Office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1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Programming Software</a:t>
            </a:r>
          </a:p>
          <a:p>
            <a:pPr marL="857250" lvl="1" indent="-457200" algn="just"/>
            <a:r>
              <a:rPr lang="en-US" dirty="0" smtClean="0"/>
              <a:t>is </a:t>
            </a:r>
            <a:r>
              <a:rPr lang="en-US" dirty="0"/>
              <a:t>the type of software that </a:t>
            </a:r>
            <a:r>
              <a:rPr lang="en-US" dirty="0" smtClean="0"/>
              <a:t>is used by </a:t>
            </a:r>
            <a:r>
              <a:rPr lang="en-US" dirty="0" smtClean="0">
                <a:solidFill>
                  <a:srgbClr val="002060"/>
                </a:solidFill>
              </a:rPr>
              <a:t>software programmers</a:t>
            </a:r>
          </a:p>
          <a:p>
            <a:pPr marL="857250" lvl="1" indent="-457200" algn="just"/>
            <a:r>
              <a:rPr lang="en-US" dirty="0"/>
              <a:t>are programs that are used to </a:t>
            </a:r>
            <a:r>
              <a:rPr lang="en-US" dirty="0">
                <a:solidFill>
                  <a:srgbClr val="002060"/>
                </a:solidFill>
              </a:rPr>
              <a:t>write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develop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test</a:t>
            </a:r>
            <a:r>
              <a:rPr lang="en-US" dirty="0"/>
              <a:t>, and </a:t>
            </a:r>
            <a:r>
              <a:rPr lang="en-US" dirty="0">
                <a:solidFill>
                  <a:srgbClr val="002060"/>
                </a:solidFill>
              </a:rPr>
              <a:t>debug</a:t>
            </a:r>
            <a:r>
              <a:rPr lang="en-US" dirty="0"/>
              <a:t> other software, including apps and system software</a:t>
            </a:r>
            <a:r>
              <a:rPr lang="en-US" dirty="0" smtClean="0"/>
              <a:t>.</a:t>
            </a:r>
          </a:p>
          <a:p>
            <a:pPr marL="857250" lvl="1" indent="-457200" algn="just"/>
            <a:r>
              <a:rPr lang="en-US" dirty="0"/>
              <a:t>They are </a:t>
            </a:r>
            <a:r>
              <a:rPr lang="en-US" dirty="0">
                <a:solidFill>
                  <a:srgbClr val="002060"/>
                </a:solidFill>
              </a:rPr>
              <a:t>facilitator software </a:t>
            </a:r>
            <a:r>
              <a:rPr lang="en-US" dirty="0"/>
              <a:t>used to translate programming languages (i.e., Java, C++, Python, </a:t>
            </a:r>
            <a:r>
              <a:rPr lang="en-US" dirty="0" smtClean="0"/>
              <a:t>PHP, </a:t>
            </a:r>
            <a:r>
              <a:rPr lang="en-US" dirty="0" err="1"/>
              <a:t>etc</a:t>
            </a:r>
            <a:r>
              <a:rPr lang="en-US" dirty="0"/>
              <a:t>) into </a:t>
            </a:r>
            <a:r>
              <a:rPr lang="en-US" dirty="0">
                <a:solidFill>
                  <a:srgbClr val="002060"/>
                </a:solidFill>
              </a:rPr>
              <a:t>machine language code</a:t>
            </a:r>
            <a:r>
              <a:rPr lang="en-US" dirty="0"/>
              <a:t>.</a:t>
            </a:r>
            <a:endParaRPr lang="en-US" dirty="0" smtClean="0"/>
          </a:p>
          <a:p>
            <a:pPr marL="0" indent="0" algn="just">
              <a:buNone/>
            </a:pPr>
            <a:r>
              <a:rPr lang="en-US" sz="2400" b="1" dirty="0" smtClean="0"/>
              <a:t>Examples:  </a:t>
            </a:r>
            <a:r>
              <a:rPr lang="en-US" sz="2400" dirty="0"/>
              <a:t>Different programming language editors, debuggers, compilers and IDEs are examples of programming </a:t>
            </a:r>
            <a:r>
              <a:rPr lang="en-US" sz="2400" dirty="0" smtClean="0"/>
              <a:t>software like Eclipse, Notepad++, Android studio etc…</a:t>
            </a:r>
            <a:endParaRPr lang="en-US" sz="2400" b="1" dirty="0" smtClean="0"/>
          </a:p>
          <a:p>
            <a:pPr marL="857250" lvl="1" indent="-45720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Driver Software</a:t>
            </a:r>
          </a:p>
          <a:p>
            <a:pPr marL="857250" lvl="1" indent="-457200"/>
            <a:r>
              <a:rPr lang="en-US" dirty="0"/>
              <a:t>They </a:t>
            </a:r>
            <a:r>
              <a:rPr lang="en-US" dirty="0">
                <a:solidFill>
                  <a:srgbClr val="002060"/>
                </a:solidFill>
              </a:rPr>
              <a:t>operate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control devices </a:t>
            </a:r>
            <a:r>
              <a:rPr lang="en-US" dirty="0"/>
              <a:t>and peripherals plugged into a </a:t>
            </a:r>
            <a:r>
              <a:rPr lang="en-US" dirty="0" smtClean="0"/>
              <a:t>computer.</a:t>
            </a:r>
          </a:p>
          <a:p>
            <a:pPr marL="400050" lvl="1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" y="2514600"/>
            <a:ext cx="708211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95600"/>
            <a:ext cx="7772400" cy="1666875"/>
          </a:xfrm>
        </p:spPr>
        <p:txBody>
          <a:bodyPr/>
          <a:lstStyle/>
          <a:p>
            <a:pPr algn="ctr"/>
            <a:r>
              <a:rPr lang="en-US" cap="none" dirty="0" smtClean="0"/>
              <a:t>Software Development Life Cycle - SDLC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042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002060"/>
                </a:solidFill>
              </a:rPr>
              <a:t>SDLC</a:t>
            </a:r>
            <a:endParaRPr lang="en-US" sz="3600" dirty="0">
              <a:solidFill>
                <a:srgbClr val="002060"/>
              </a:solidFill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Software </a:t>
            </a:r>
            <a:r>
              <a:rPr lang="en-US" sz="3200" dirty="0"/>
              <a:t>d</a:t>
            </a:r>
            <a:r>
              <a:rPr lang="en-US" sz="3200" dirty="0" smtClean="0"/>
              <a:t>evelopment process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S</a:t>
            </a:r>
            <a:r>
              <a:rPr lang="en-US" sz="3200" dirty="0" smtClean="0">
                <a:solidFill>
                  <a:srgbClr val="002060"/>
                </a:solidFill>
              </a:rPr>
              <a:t>equence </a:t>
            </a:r>
            <a:r>
              <a:rPr lang="en-US" sz="3200" dirty="0">
                <a:solidFill>
                  <a:srgbClr val="002060"/>
                </a:solidFill>
              </a:rPr>
              <a:t>of stages </a:t>
            </a:r>
            <a:r>
              <a:rPr lang="en-US" sz="3200" dirty="0"/>
              <a:t>in software engineering to </a:t>
            </a:r>
            <a:r>
              <a:rPr lang="en-US" sz="3200" dirty="0">
                <a:solidFill>
                  <a:srgbClr val="002060"/>
                </a:solidFill>
              </a:rPr>
              <a:t>develop software product</a:t>
            </a:r>
            <a:r>
              <a:rPr lang="en-US" sz="3200" dirty="0" smtClean="0"/>
              <a:t>.</a:t>
            </a:r>
            <a:endParaRPr lang="en-US" sz="3200" dirty="0"/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</a:t>
            </a:r>
            <a:r>
              <a:rPr lang="en-US" sz="3200" dirty="0" smtClean="0"/>
              <a:t>eries </a:t>
            </a:r>
            <a:r>
              <a:rPr lang="en-US" sz="3200" dirty="0"/>
              <a:t>of steps to be followed to </a:t>
            </a:r>
            <a:r>
              <a:rPr lang="en-US" sz="3200" dirty="0">
                <a:solidFill>
                  <a:srgbClr val="002060"/>
                </a:solidFill>
              </a:rPr>
              <a:t>design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2060"/>
                </a:solidFill>
              </a:rPr>
              <a:t>develop a software product</a:t>
            </a:r>
            <a:r>
              <a:rPr lang="en-US" sz="3200" dirty="0"/>
              <a:t> </a:t>
            </a:r>
            <a:r>
              <a:rPr lang="en-US" sz="3200" b="1" dirty="0"/>
              <a:t>efficiently</a:t>
            </a:r>
          </a:p>
          <a:p>
            <a:pPr lvl="1" algn="just">
              <a:buFont typeface="Wingdings" pitchFamily="2" charset="2"/>
              <a:buChar char="Ø"/>
            </a:pPr>
            <a:endParaRPr lang="en-US" sz="32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SDLC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en-US" sz="2400" dirty="0" smtClean="0"/>
          </a:p>
          <a:p>
            <a:pPr marL="0" indent="0" algn="r">
              <a:buNone/>
            </a:pPr>
            <a:r>
              <a:rPr lang="en-US" sz="1800" dirty="0" smtClean="0"/>
              <a:t>Source: Internet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0" y="1600200"/>
            <a:ext cx="755437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Stages of SDLC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Planning and Requirement Gathering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b="1" dirty="0" smtClean="0"/>
              <a:t>Requirement </a:t>
            </a:r>
            <a:r>
              <a:rPr lang="en-US" b="1" dirty="0" smtClean="0"/>
              <a:t>analysis</a:t>
            </a:r>
            <a:r>
              <a:rPr lang="en-US" dirty="0" smtClean="0"/>
              <a:t>: </a:t>
            </a:r>
            <a:r>
              <a:rPr lang="en-US" dirty="0">
                <a:solidFill>
                  <a:srgbClr val="002060"/>
                </a:solidFill>
              </a:rPr>
              <a:t>Expectations of users </a:t>
            </a:r>
            <a:r>
              <a:rPr lang="en-US" dirty="0"/>
              <a:t>from the </a:t>
            </a:r>
            <a:r>
              <a:rPr lang="en-US" dirty="0">
                <a:solidFill>
                  <a:srgbClr val="002060"/>
                </a:solidFill>
              </a:rPr>
              <a:t>software product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b="1" dirty="0" smtClean="0"/>
              <a:t>Feasibility study</a:t>
            </a:r>
            <a:r>
              <a:rPr lang="en-US" dirty="0" smtClean="0"/>
              <a:t>: </a:t>
            </a:r>
            <a:r>
              <a:rPr lang="en-US" dirty="0"/>
              <a:t>Detailed study by the </a:t>
            </a:r>
            <a:r>
              <a:rPr lang="en-US" dirty="0">
                <a:solidFill>
                  <a:srgbClr val="002060"/>
                </a:solidFill>
              </a:rPr>
              <a:t>analysts</a:t>
            </a:r>
            <a:r>
              <a:rPr lang="en-US" dirty="0"/>
              <a:t> whether the </a:t>
            </a:r>
            <a:r>
              <a:rPr lang="en-US" dirty="0">
                <a:solidFill>
                  <a:srgbClr val="002060"/>
                </a:solidFill>
              </a:rPr>
              <a:t>desired system </a:t>
            </a:r>
            <a:r>
              <a:rPr lang="en-US" dirty="0"/>
              <a:t>and its </a:t>
            </a:r>
            <a:r>
              <a:rPr lang="en-US" dirty="0">
                <a:solidFill>
                  <a:srgbClr val="002060"/>
                </a:solidFill>
              </a:rPr>
              <a:t>functionality</a:t>
            </a:r>
            <a:r>
              <a:rPr lang="en-US" dirty="0"/>
              <a:t> are </a:t>
            </a:r>
            <a:r>
              <a:rPr lang="en-US" dirty="0">
                <a:solidFill>
                  <a:srgbClr val="002060"/>
                </a:solidFill>
              </a:rPr>
              <a:t>feasible to develop</a:t>
            </a:r>
            <a:r>
              <a:rPr lang="en-US" dirty="0"/>
              <a:t>.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b="1" dirty="0" smtClean="0"/>
              <a:t>Planning</a:t>
            </a:r>
            <a:r>
              <a:rPr lang="en-US" dirty="0" smtClean="0"/>
              <a:t>: </a:t>
            </a:r>
            <a:r>
              <a:rPr lang="en-US" dirty="0"/>
              <a:t>for the </a:t>
            </a:r>
            <a:r>
              <a:rPr lang="en-US" dirty="0">
                <a:solidFill>
                  <a:srgbClr val="002060"/>
                </a:solidFill>
              </a:rPr>
              <a:t>quality assurance requirements </a:t>
            </a:r>
            <a:r>
              <a:rPr lang="en-US" dirty="0"/>
              <a:t>and identification of the </a:t>
            </a:r>
            <a:r>
              <a:rPr lang="en-US" dirty="0">
                <a:solidFill>
                  <a:srgbClr val="002060"/>
                </a:solidFill>
              </a:rPr>
              <a:t>risks associated with the </a:t>
            </a:r>
            <a:r>
              <a:rPr lang="en-US" dirty="0" smtClean="0">
                <a:solidFill>
                  <a:srgbClr val="002060"/>
                </a:solidFill>
              </a:rPr>
              <a:t>project</a:t>
            </a:r>
            <a:r>
              <a:rPr lang="en-US" dirty="0" smtClean="0"/>
              <a:t>.</a:t>
            </a:r>
          </a:p>
          <a:p>
            <a:pPr marL="857250" lvl="1" indent="-457200">
              <a:lnSpc>
                <a:spcPct val="150000"/>
              </a:lnSpc>
            </a:pPr>
            <a:endParaRPr lang="en-US" dirty="0" smtClean="0"/>
          </a:p>
          <a:p>
            <a:pPr marL="857250" lvl="1" indent="-45720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Stages of SDLC- cont’d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19200"/>
            <a:ext cx="8458200" cy="495300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2.  Defining Requirements</a:t>
            </a:r>
          </a:p>
          <a:p>
            <a:pPr marL="857250" lvl="1" indent="-457200" algn="just"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learly </a:t>
            </a:r>
            <a:r>
              <a:rPr lang="en-US" dirty="0">
                <a:solidFill>
                  <a:srgbClr val="002060"/>
                </a:solidFill>
              </a:rPr>
              <a:t>define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document</a:t>
            </a:r>
            <a:r>
              <a:rPr lang="en-US" dirty="0"/>
              <a:t> the product requirements and get them </a:t>
            </a:r>
            <a:r>
              <a:rPr lang="en-US" dirty="0">
                <a:solidFill>
                  <a:srgbClr val="002060"/>
                </a:solidFill>
              </a:rPr>
              <a:t>approved</a:t>
            </a:r>
            <a:r>
              <a:rPr lang="en-US" dirty="0"/>
              <a:t> from the </a:t>
            </a:r>
            <a:r>
              <a:rPr lang="en-US" dirty="0" smtClean="0"/>
              <a:t>customer</a:t>
            </a:r>
          </a:p>
          <a:p>
            <a:pPr marL="857250" lvl="1" indent="-457200" algn="just">
              <a:lnSpc>
                <a:spcPct val="150000"/>
              </a:lnSpc>
            </a:pPr>
            <a:r>
              <a:rPr lang="en-US" b="1" dirty="0" smtClean="0"/>
              <a:t>Software Requirement Specification (SRS)</a:t>
            </a:r>
            <a:r>
              <a:rPr lang="en-US" dirty="0" smtClean="0"/>
              <a:t>: </a:t>
            </a:r>
            <a:r>
              <a:rPr lang="en-US" dirty="0"/>
              <a:t>document which consists of </a:t>
            </a:r>
            <a:r>
              <a:rPr lang="en-US" dirty="0">
                <a:solidFill>
                  <a:srgbClr val="002060"/>
                </a:solidFill>
              </a:rPr>
              <a:t>all the product requirements</a:t>
            </a:r>
            <a:r>
              <a:rPr lang="en-US" dirty="0"/>
              <a:t> to be </a:t>
            </a:r>
            <a:r>
              <a:rPr lang="en-US" dirty="0">
                <a:solidFill>
                  <a:srgbClr val="002060"/>
                </a:solidFill>
              </a:rPr>
              <a:t>designed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developed</a:t>
            </a:r>
            <a:r>
              <a:rPr lang="en-US" dirty="0"/>
              <a:t> during the </a:t>
            </a:r>
            <a:r>
              <a:rPr lang="en-US" dirty="0">
                <a:solidFill>
                  <a:srgbClr val="002060"/>
                </a:solidFill>
              </a:rPr>
              <a:t>project life cycle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49195"/>
          </a:xfrm>
        </p:spPr>
        <p:txBody>
          <a:bodyPr>
            <a:norm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Computing hardware trends</a:t>
            </a:r>
          </a:p>
          <a:p>
            <a:r>
              <a:rPr lang="en-US" dirty="0" smtClean="0">
                <a:latin typeface="+mj-lt"/>
              </a:rPr>
              <a:t>Software Vs. Program</a:t>
            </a:r>
          </a:p>
          <a:p>
            <a:r>
              <a:rPr lang="en-US" dirty="0" smtClean="0">
                <a:latin typeface="+mj-lt"/>
              </a:rPr>
              <a:t>Characteristics of good software</a:t>
            </a:r>
          </a:p>
          <a:p>
            <a:r>
              <a:rPr lang="en-US" dirty="0" smtClean="0">
                <a:latin typeface="+mj-lt"/>
              </a:rPr>
              <a:t>Type and Classes of Software</a:t>
            </a:r>
          </a:p>
          <a:p>
            <a:r>
              <a:rPr lang="en-US" dirty="0" smtClean="0">
                <a:latin typeface="+mj-lt"/>
              </a:rPr>
              <a:t>Software development life cycles(SDLC)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54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Stages of SDLC- </a:t>
            </a:r>
            <a:r>
              <a:rPr lang="en-US" dirty="0" err="1" smtClean="0">
                <a:solidFill>
                  <a:schemeClr val="tx2"/>
                </a:solidFill>
              </a:rPr>
              <a:t>con’t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.  Designing </a:t>
            </a:r>
          </a:p>
          <a:p>
            <a:pPr marL="857250" lvl="1" indent="-457200" algn="just">
              <a:lnSpc>
                <a:spcPct val="150000"/>
              </a:lnSpc>
            </a:pPr>
            <a:r>
              <a:rPr lang="en-US" dirty="0" smtClean="0"/>
              <a:t>Uses </a:t>
            </a:r>
            <a:r>
              <a:rPr lang="en-US" dirty="0" smtClean="0">
                <a:solidFill>
                  <a:srgbClr val="002060"/>
                </a:solidFill>
              </a:rPr>
              <a:t>SRS</a:t>
            </a:r>
            <a:r>
              <a:rPr lang="en-US" dirty="0" smtClean="0"/>
              <a:t> as a </a:t>
            </a:r>
            <a:r>
              <a:rPr lang="en-US" dirty="0" smtClean="0">
                <a:solidFill>
                  <a:srgbClr val="002060"/>
                </a:solidFill>
              </a:rPr>
              <a:t>reference</a:t>
            </a:r>
          </a:p>
          <a:p>
            <a:pPr marL="857250" lvl="1" indent="-457200" algn="just">
              <a:lnSpc>
                <a:spcPct val="150000"/>
              </a:lnSpc>
            </a:pPr>
            <a:r>
              <a:rPr lang="en-US" b="1" dirty="0" smtClean="0"/>
              <a:t>Design Document Specification(DDS)</a:t>
            </a:r>
            <a:r>
              <a:rPr lang="en-US" dirty="0" smtClean="0"/>
              <a:t>: </a:t>
            </a:r>
            <a:r>
              <a:rPr lang="en-US" dirty="0"/>
              <a:t>document which clearly defines all the </a:t>
            </a:r>
            <a:r>
              <a:rPr lang="en-US" dirty="0">
                <a:solidFill>
                  <a:srgbClr val="002060"/>
                </a:solidFill>
              </a:rPr>
              <a:t>architectural modules </a:t>
            </a:r>
            <a:r>
              <a:rPr lang="en-US" dirty="0"/>
              <a:t>of the product along with its </a:t>
            </a:r>
            <a:r>
              <a:rPr lang="en-US" dirty="0">
                <a:solidFill>
                  <a:srgbClr val="002060"/>
                </a:solidFill>
              </a:rPr>
              <a:t>communication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data flow representation</a:t>
            </a:r>
            <a:r>
              <a:rPr lang="en-US" dirty="0"/>
              <a:t> with the external and third </a:t>
            </a:r>
            <a:r>
              <a:rPr lang="en-US" dirty="0" smtClean="0"/>
              <a:t>party (if any)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Stages of SDLC- </a:t>
            </a:r>
            <a:r>
              <a:rPr lang="en-US" dirty="0" err="1" smtClean="0">
                <a:solidFill>
                  <a:schemeClr val="tx2"/>
                </a:solidFill>
              </a:rPr>
              <a:t>con’t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4.  Software Development (Implementation)</a:t>
            </a:r>
          </a:p>
          <a:p>
            <a:pPr marL="857250" lvl="1" indent="-457200" algn="just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</a:rPr>
              <a:t>programming code </a:t>
            </a:r>
            <a:r>
              <a:rPr lang="en-US" dirty="0"/>
              <a:t>is generated as per </a:t>
            </a:r>
            <a:r>
              <a:rPr lang="en-US" dirty="0">
                <a:solidFill>
                  <a:srgbClr val="002060"/>
                </a:solidFill>
              </a:rPr>
              <a:t>DDS</a:t>
            </a:r>
            <a:r>
              <a:rPr lang="en-US" dirty="0"/>
              <a:t> </a:t>
            </a:r>
            <a:endParaRPr lang="en-US" dirty="0" smtClean="0"/>
          </a:p>
          <a:p>
            <a:pPr marL="857250" lvl="1" indent="-457200" algn="just">
              <a:lnSpc>
                <a:spcPct val="150000"/>
              </a:lnSpc>
            </a:pPr>
            <a:r>
              <a:rPr lang="en-US" dirty="0"/>
              <a:t>Different high level programming languages such as </a:t>
            </a:r>
            <a:r>
              <a:rPr lang="en-US" dirty="0">
                <a:solidFill>
                  <a:srgbClr val="002060"/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C++</a:t>
            </a:r>
            <a:r>
              <a:rPr lang="en-US" dirty="0"/>
              <a:t>, </a:t>
            </a:r>
            <a:r>
              <a:rPr lang="en-US" dirty="0" smtClean="0">
                <a:solidFill>
                  <a:srgbClr val="002060"/>
                </a:solidFill>
              </a:rPr>
              <a:t>JavaScript</a:t>
            </a:r>
            <a:r>
              <a:rPr lang="en-US" dirty="0" smtClean="0"/>
              <a:t>, </a:t>
            </a:r>
            <a:r>
              <a:rPr lang="en-US" dirty="0">
                <a:solidFill>
                  <a:srgbClr val="002060"/>
                </a:solidFill>
              </a:rPr>
              <a:t>Java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PHP</a:t>
            </a:r>
            <a:r>
              <a:rPr lang="en-US" dirty="0"/>
              <a:t> are used for coding. </a:t>
            </a:r>
            <a:endParaRPr lang="en-US" dirty="0" smtClean="0"/>
          </a:p>
          <a:p>
            <a:pPr marL="857250" lvl="1" indent="-457200" algn="just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</a:rPr>
              <a:t>programming language </a:t>
            </a:r>
            <a:r>
              <a:rPr lang="en-US" dirty="0"/>
              <a:t>is chosen with respect to the </a:t>
            </a:r>
            <a:r>
              <a:rPr lang="en-US" dirty="0">
                <a:solidFill>
                  <a:srgbClr val="002060"/>
                </a:solidFill>
              </a:rPr>
              <a:t>type of software being developed</a:t>
            </a:r>
            <a:r>
              <a:rPr lang="en-US" dirty="0"/>
              <a:t>.</a:t>
            </a:r>
            <a:endParaRPr lang="en-US" dirty="0" smtClean="0"/>
          </a:p>
          <a:p>
            <a:pPr marL="857250" lvl="1" indent="-457200"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Stages of SDLC- </a:t>
            </a:r>
            <a:r>
              <a:rPr lang="en-US" dirty="0" err="1" smtClean="0">
                <a:solidFill>
                  <a:schemeClr val="tx2"/>
                </a:solidFill>
              </a:rPr>
              <a:t>con’t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b="1" dirty="0" smtClean="0">
                <a:solidFill>
                  <a:srgbClr val="FF0000"/>
                </a:solidFill>
              </a:rPr>
              <a:t>.  Testing</a:t>
            </a:r>
          </a:p>
          <a:p>
            <a:pPr algn="just"/>
            <a:r>
              <a:rPr lang="en-US" dirty="0" smtClean="0"/>
              <a:t>Software </a:t>
            </a:r>
            <a:r>
              <a:rPr lang="en-US" dirty="0" smtClean="0">
                <a:solidFill>
                  <a:srgbClr val="002060"/>
                </a:solidFill>
              </a:rPr>
              <a:t>defects</a:t>
            </a:r>
            <a:r>
              <a:rPr lang="en-US" dirty="0" smtClean="0"/>
              <a:t> </a:t>
            </a:r>
            <a:r>
              <a:rPr lang="en-US" dirty="0"/>
              <a:t>are reported, </a:t>
            </a:r>
            <a:r>
              <a:rPr lang="en-US" dirty="0">
                <a:solidFill>
                  <a:srgbClr val="002060"/>
                </a:solidFill>
              </a:rPr>
              <a:t>tracked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fixed</a:t>
            </a:r>
            <a:r>
              <a:rPr lang="en-US" dirty="0"/>
              <a:t> and retested, until the </a:t>
            </a:r>
            <a:r>
              <a:rPr lang="en-US" dirty="0" smtClean="0"/>
              <a:t>software product </a:t>
            </a:r>
            <a:r>
              <a:rPr lang="en-US" dirty="0"/>
              <a:t>reaches the </a:t>
            </a:r>
            <a:r>
              <a:rPr lang="en-US" dirty="0">
                <a:solidFill>
                  <a:srgbClr val="002060"/>
                </a:solidFill>
              </a:rPr>
              <a:t>quality standards </a:t>
            </a:r>
            <a:r>
              <a:rPr lang="en-US" dirty="0"/>
              <a:t>defined in the SRS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Checks </a:t>
            </a:r>
            <a:r>
              <a:rPr lang="en-US" dirty="0"/>
              <a:t>whether the developed system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meets the requirements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responds correctly </a:t>
            </a:r>
            <a:r>
              <a:rPr lang="en-US" dirty="0"/>
              <a:t>to all kinds of </a:t>
            </a:r>
            <a:r>
              <a:rPr lang="en-US" dirty="0">
                <a:solidFill>
                  <a:srgbClr val="002060"/>
                </a:solidFill>
              </a:rPr>
              <a:t>inputs</a:t>
            </a:r>
            <a:r>
              <a:rPr lang="en-US" dirty="0"/>
              <a:t>,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performs </a:t>
            </a:r>
            <a:r>
              <a:rPr lang="en-US" dirty="0">
                <a:solidFill>
                  <a:srgbClr val="002060"/>
                </a:solidFill>
              </a:rPr>
              <a:t>its functions </a:t>
            </a:r>
            <a:r>
              <a:rPr lang="en-US" dirty="0"/>
              <a:t>within an </a:t>
            </a:r>
            <a:r>
              <a:rPr lang="en-US" dirty="0">
                <a:solidFill>
                  <a:srgbClr val="002060"/>
                </a:solidFill>
              </a:rPr>
              <a:t>acceptable time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can be </a:t>
            </a:r>
            <a:r>
              <a:rPr lang="en-US" dirty="0">
                <a:solidFill>
                  <a:srgbClr val="002060"/>
                </a:solidFill>
              </a:rPr>
              <a:t>installed</a:t>
            </a:r>
            <a:r>
              <a:rPr lang="en-US" dirty="0"/>
              <a:t> &amp; </a:t>
            </a:r>
            <a:r>
              <a:rPr lang="en-US" dirty="0">
                <a:solidFill>
                  <a:srgbClr val="002060"/>
                </a:solidFill>
              </a:rPr>
              <a:t>run</a:t>
            </a:r>
            <a:r>
              <a:rPr lang="en-US" dirty="0"/>
              <a:t> in its </a:t>
            </a:r>
            <a:r>
              <a:rPr lang="en-US" dirty="0">
                <a:solidFill>
                  <a:srgbClr val="002060"/>
                </a:solidFill>
              </a:rPr>
              <a:t>intended  environment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chieves </a:t>
            </a:r>
            <a:r>
              <a:rPr lang="en-US" dirty="0">
                <a:solidFill>
                  <a:srgbClr val="002060"/>
                </a:solidFill>
              </a:rPr>
              <a:t>stakeholder’s</a:t>
            </a:r>
            <a:r>
              <a:rPr lang="en-US" dirty="0"/>
              <a:t> desire.</a:t>
            </a:r>
            <a:endParaRPr lang="en-US" u="sng" dirty="0"/>
          </a:p>
          <a:p>
            <a:pPr marL="857250" lvl="1" indent="-457200"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Stages of SDLC- </a:t>
            </a:r>
            <a:r>
              <a:rPr lang="en-US" dirty="0" err="1" smtClean="0">
                <a:solidFill>
                  <a:schemeClr val="tx2"/>
                </a:solidFill>
              </a:rPr>
              <a:t>con’t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6.  Deployment</a:t>
            </a:r>
          </a:p>
          <a:p>
            <a:pPr marL="857250" lvl="1" indent="-457200" algn="just"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/>
              <a:t>of the activities that make a </a:t>
            </a:r>
            <a:r>
              <a:rPr lang="en-US" b="1" dirty="0"/>
              <a:t>software</a:t>
            </a:r>
            <a:r>
              <a:rPr lang="en-US" dirty="0"/>
              <a:t> system </a:t>
            </a:r>
            <a:r>
              <a:rPr lang="en-US" dirty="0">
                <a:solidFill>
                  <a:srgbClr val="002060"/>
                </a:solidFill>
              </a:rPr>
              <a:t>available </a:t>
            </a:r>
            <a:r>
              <a:rPr lang="en-US" dirty="0" smtClean="0"/>
              <a:t>for </a:t>
            </a:r>
            <a:r>
              <a:rPr lang="en-US" dirty="0"/>
              <a:t>use</a:t>
            </a:r>
            <a:r>
              <a:rPr lang="en-US" dirty="0" smtClean="0"/>
              <a:t>.</a:t>
            </a:r>
          </a:p>
          <a:p>
            <a:pPr marL="857250" lvl="1" indent="-457200" algn="just">
              <a:lnSpc>
                <a:spcPct val="150000"/>
              </a:lnSpc>
            </a:pPr>
            <a:r>
              <a:rPr lang="en-US" dirty="0"/>
              <a:t>The product may first be released in a </a:t>
            </a:r>
            <a:r>
              <a:rPr lang="en-US" dirty="0">
                <a:solidFill>
                  <a:srgbClr val="002060"/>
                </a:solidFill>
              </a:rPr>
              <a:t>limited segment</a:t>
            </a:r>
            <a:r>
              <a:rPr lang="en-US" dirty="0"/>
              <a:t> and tested in the </a:t>
            </a:r>
            <a:r>
              <a:rPr lang="en-US" dirty="0">
                <a:solidFill>
                  <a:srgbClr val="002060"/>
                </a:solidFill>
              </a:rPr>
              <a:t>real business environment</a:t>
            </a:r>
            <a:r>
              <a:rPr lang="en-US" dirty="0"/>
              <a:t> (UAT- User acceptance testing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144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Stages of SDLC- </a:t>
            </a:r>
            <a:r>
              <a:rPr lang="en-US" dirty="0" err="1" smtClean="0">
                <a:solidFill>
                  <a:schemeClr val="tx2"/>
                </a:solidFill>
              </a:rPr>
              <a:t>con’t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7.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aintenance</a:t>
            </a:r>
          </a:p>
          <a:p>
            <a:pPr marL="857250" lvl="1" indent="-457200" algn="just">
              <a:lnSpc>
                <a:spcPct val="150000"/>
              </a:lnSpc>
            </a:pPr>
            <a:r>
              <a:rPr lang="en-US" dirty="0"/>
              <a:t>is the process of </a:t>
            </a:r>
            <a:r>
              <a:rPr lang="en-US" dirty="0">
                <a:solidFill>
                  <a:srgbClr val="002060"/>
                </a:solidFill>
              </a:rPr>
              <a:t>modifying a software product </a:t>
            </a:r>
            <a:r>
              <a:rPr lang="en-US" dirty="0"/>
              <a:t>after it has been </a:t>
            </a:r>
            <a:r>
              <a:rPr lang="en-US" dirty="0">
                <a:solidFill>
                  <a:srgbClr val="002060"/>
                </a:solidFill>
              </a:rPr>
              <a:t>delivered</a:t>
            </a:r>
            <a:r>
              <a:rPr lang="en-US" dirty="0"/>
              <a:t> to the customer</a:t>
            </a:r>
            <a:r>
              <a:rPr lang="en-US" dirty="0" smtClean="0"/>
              <a:t>.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sz="2800" b="1" dirty="0" smtClean="0"/>
              <a:t>Need for Maintenance</a:t>
            </a:r>
          </a:p>
          <a:p>
            <a:pPr lvl="1" fontAlgn="base"/>
            <a:r>
              <a:rPr lang="en-US" dirty="0" smtClean="0">
                <a:solidFill>
                  <a:srgbClr val="002060"/>
                </a:solidFill>
              </a:rPr>
              <a:t>Correcting faults</a:t>
            </a:r>
            <a:endParaRPr lang="en-US" dirty="0">
              <a:solidFill>
                <a:srgbClr val="002060"/>
              </a:solidFill>
            </a:endParaRPr>
          </a:p>
          <a:p>
            <a:pPr lvl="1" fontAlgn="base"/>
            <a:r>
              <a:rPr lang="en-US" dirty="0" smtClean="0">
                <a:solidFill>
                  <a:srgbClr val="002060"/>
                </a:solidFill>
              </a:rPr>
              <a:t>Improving </a:t>
            </a: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smtClean="0">
                <a:solidFill>
                  <a:srgbClr val="002060"/>
                </a:solidFill>
              </a:rPr>
              <a:t>design</a:t>
            </a:r>
            <a:endParaRPr lang="en-US" dirty="0">
              <a:solidFill>
                <a:srgbClr val="002060"/>
              </a:solidFill>
            </a:endParaRPr>
          </a:p>
          <a:p>
            <a:pPr lvl="1" fontAlgn="base"/>
            <a:r>
              <a:rPr lang="en-US" dirty="0" smtClean="0">
                <a:solidFill>
                  <a:srgbClr val="002060"/>
                </a:solidFill>
              </a:rPr>
              <a:t>Implementing enhancements</a:t>
            </a:r>
            <a:r>
              <a:rPr lang="en-US" dirty="0" smtClean="0"/>
              <a:t>/new </a:t>
            </a:r>
            <a:r>
              <a:rPr lang="en-US" dirty="0" smtClean="0">
                <a:solidFill>
                  <a:srgbClr val="002060"/>
                </a:solidFill>
              </a:rPr>
              <a:t>features</a:t>
            </a:r>
            <a:r>
              <a:rPr lang="en-US" dirty="0" smtClean="0"/>
              <a:t> etc…</a:t>
            </a:r>
            <a:endParaRPr lang="en-US" dirty="0"/>
          </a:p>
          <a:p>
            <a:pPr marL="857250" lvl="1" indent="-457200" algn="just">
              <a:lnSpc>
                <a:spcPct val="150000"/>
              </a:lnSpc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242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295400"/>
          </a:xfrm>
        </p:spPr>
        <p:txBody>
          <a:bodyPr/>
          <a:lstStyle/>
          <a:p>
            <a:r>
              <a:rPr lang="en-US" dirty="0" smtClean="0"/>
              <a:t>Components of Computing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Computing Hardware Trends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Trend</a:t>
            </a:r>
            <a:r>
              <a:rPr lang="en-US" dirty="0" smtClean="0"/>
              <a:t>: </a:t>
            </a:r>
            <a:r>
              <a:rPr lang="en-US" dirty="0"/>
              <a:t>a general direction in which something is developing or changing.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Computing hardware trends</a:t>
            </a:r>
            <a:r>
              <a:rPr lang="en-US" b="1" dirty="0" smtClean="0"/>
              <a:t>: </a:t>
            </a:r>
            <a:r>
              <a:rPr lang="en-US" dirty="0"/>
              <a:t>changes or evolutions in the ways that </a:t>
            </a:r>
            <a:r>
              <a:rPr lang="en-US" dirty="0" smtClean="0"/>
              <a:t>computer hardware </a:t>
            </a:r>
            <a:r>
              <a:rPr lang="en-US" dirty="0"/>
              <a:t>are used which become widespread and integrated into popular thought with regard to </a:t>
            </a:r>
            <a:r>
              <a:rPr lang="en-US" dirty="0" smtClean="0"/>
              <a:t>systems and computing devices.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/>
                </a:solidFill>
              </a:rPr>
              <a:t>Software Vs. Program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 </a:t>
            </a:r>
            <a:r>
              <a:rPr lang="en-US" dirty="0"/>
              <a:t>Components of software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lvl="0" algn="just"/>
            <a:r>
              <a:rPr lang="en-US" dirty="0" smtClean="0"/>
              <a:t>Software = </a:t>
            </a:r>
            <a:r>
              <a:rPr lang="en-US" dirty="0" smtClean="0">
                <a:solidFill>
                  <a:srgbClr val="002060"/>
                </a:solidFill>
              </a:rPr>
              <a:t>Program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2060"/>
                </a:solidFill>
              </a:rPr>
              <a:t>Documentation</a:t>
            </a:r>
            <a:r>
              <a:rPr lang="en-US" dirty="0" smtClean="0"/>
              <a:t> + </a:t>
            </a:r>
            <a:r>
              <a:rPr lang="en-US" dirty="0">
                <a:solidFill>
                  <a:srgbClr val="002060"/>
                </a:solidFill>
              </a:rPr>
              <a:t>Operating Procedures </a:t>
            </a:r>
          </a:p>
          <a:p>
            <a:pPr lvl="0" algn="just"/>
            <a:r>
              <a:rPr lang="en-US" dirty="0"/>
              <a:t>Software is more than </a:t>
            </a:r>
            <a:r>
              <a:rPr lang="en-US" dirty="0">
                <a:solidFill>
                  <a:srgbClr val="002060"/>
                </a:solidFill>
              </a:rPr>
              <a:t>programs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78000" y="1752600"/>
            <a:ext cx="462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pPr lvl="0" algn="just"/>
            <a:r>
              <a:rPr lang="en-US" dirty="0" smtClean="0"/>
              <a:t>Any </a:t>
            </a:r>
            <a:r>
              <a:rPr lang="en-US" dirty="0">
                <a:solidFill>
                  <a:srgbClr val="C00000"/>
                </a:solidFill>
              </a:rPr>
              <a:t>program</a:t>
            </a:r>
            <a:r>
              <a:rPr lang="en-US" dirty="0"/>
              <a:t> is a subset of </a:t>
            </a:r>
            <a:r>
              <a:rPr lang="en-US" dirty="0">
                <a:solidFill>
                  <a:srgbClr val="C00000"/>
                </a:solidFill>
              </a:rPr>
              <a:t>software</a:t>
            </a:r>
            <a:r>
              <a:rPr lang="en-US" dirty="0"/>
              <a:t> and it becomes software only if </a:t>
            </a:r>
            <a:r>
              <a:rPr lang="en-US" dirty="0">
                <a:solidFill>
                  <a:srgbClr val="C00000"/>
                </a:solidFill>
              </a:rPr>
              <a:t>documentation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operating procedure manuals </a:t>
            </a:r>
            <a:r>
              <a:rPr lang="en-US" dirty="0"/>
              <a:t>are prepared. </a:t>
            </a:r>
          </a:p>
          <a:p>
            <a:pPr lvl="0" algn="just"/>
            <a:r>
              <a:rPr lang="en-US" dirty="0" smtClean="0"/>
              <a:t>Documentation </a:t>
            </a:r>
            <a:r>
              <a:rPr lang="en-US" dirty="0"/>
              <a:t>consists of different </a:t>
            </a:r>
            <a:r>
              <a:rPr lang="en-US" dirty="0">
                <a:solidFill>
                  <a:srgbClr val="C00000"/>
                </a:solidFill>
              </a:rPr>
              <a:t>types of manuals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  <a:p>
            <a:pPr lvl="0" algn="just"/>
            <a:endParaRPr lang="en-US" sz="2400" dirty="0" smtClean="0"/>
          </a:p>
          <a:p>
            <a:pPr algn="just"/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3325762"/>
            <a:ext cx="6856315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457200" y="8382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Operation procedures manuals </a:t>
            </a:r>
            <a:r>
              <a:rPr lang="en-US" sz="2800" dirty="0" smtClean="0"/>
              <a:t>consist of instructions </a:t>
            </a:r>
          </a:p>
          <a:p>
            <a:pPr lvl="1"/>
            <a:r>
              <a:rPr lang="en-US" sz="2400" dirty="0" smtClean="0"/>
              <a:t>to </a:t>
            </a:r>
            <a:r>
              <a:rPr lang="en-US" sz="2400" dirty="0" smtClean="0">
                <a:solidFill>
                  <a:srgbClr val="002060"/>
                </a:solidFill>
              </a:rPr>
              <a:t>setup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2060"/>
                </a:solidFill>
              </a:rPr>
              <a:t>use</a:t>
            </a:r>
            <a:r>
              <a:rPr lang="en-US" sz="2400" dirty="0" smtClean="0"/>
              <a:t> the software system and </a:t>
            </a:r>
            <a:endParaRPr lang="en-US" sz="2400" dirty="0"/>
          </a:p>
          <a:p>
            <a:pPr lvl="1"/>
            <a:r>
              <a:rPr lang="en-US" sz="2400" dirty="0" smtClean="0"/>
              <a:t>how to react to </a:t>
            </a:r>
            <a:r>
              <a:rPr lang="en-US" sz="2400" dirty="0" smtClean="0">
                <a:solidFill>
                  <a:srgbClr val="002060"/>
                </a:solidFill>
              </a:rPr>
              <a:t>system failure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5250" y="2667000"/>
            <a:ext cx="7467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91" y="737175"/>
            <a:ext cx="7980315" cy="5902057"/>
          </a:xfrm>
        </p:spPr>
      </p:pic>
      <p:sp>
        <p:nvSpPr>
          <p:cNvPr id="2" name="TextBox 1"/>
          <p:cNvSpPr txBox="1"/>
          <p:nvPr/>
        </p:nvSpPr>
        <p:spPr>
          <a:xfrm>
            <a:off x="990600" y="152400"/>
            <a:ext cx="761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Software Vs Program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Characteristics of good 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Operational</a:t>
            </a:r>
            <a:r>
              <a:rPr lang="en-US" sz="2800" dirty="0"/>
              <a:t>: how well it is working</a:t>
            </a:r>
          </a:p>
          <a:p>
            <a:pPr lvl="1" algn="just"/>
            <a:r>
              <a:rPr lang="en-US" dirty="0"/>
              <a:t>Budget                               </a:t>
            </a:r>
            <a:r>
              <a:rPr lang="en-US" dirty="0" smtClean="0"/>
              <a:t>-  Usability</a:t>
            </a:r>
            <a:endParaRPr lang="en-US" dirty="0"/>
          </a:p>
          <a:p>
            <a:pPr lvl="1" algn="just"/>
            <a:r>
              <a:rPr lang="en-US" dirty="0" smtClean="0"/>
              <a:t>Efficiency                           -  Correctness</a:t>
            </a:r>
            <a:endParaRPr lang="en-US" dirty="0"/>
          </a:p>
          <a:p>
            <a:pPr lvl="1" algn="just"/>
            <a:r>
              <a:rPr lang="en-US" dirty="0"/>
              <a:t>Functionality                 </a:t>
            </a:r>
            <a:r>
              <a:rPr lang="en-US" dirty="0" smtClean="0"/>
              <a:t>   -  Safety and Security </a:t>
            </a:r>
            <a:endParaRPr lang="en-US" dirty="0"/>
          </a:p>
          <a:p>
            <a:pPr lvl="0" algn="just"/>
            <a:r>
              <a:rPr lang="en-US" sz="2800" dirty="0">
                <a:solidFill>
                  <a:srgbClr val="FF0000"/>
                </a:solidFill>
              </a:rPr>
              <a:t>Transitional</a:t>
            </a:r>
            <a:r>
              <a:rPr lang="en-US" sz="2800" dirty="0"/>
              <a:t>: </a:t>
            </a:r>
            <a:r>
              <a:rPr lang="en-US" sz="2800" dirty="0" smtClean="0"/>
              <a:t>movability </a:t>
            </a:r>
            <a:r>
              <a:rPr lang="en-US" sz="2800" dirty="0"/>
              <a:t>across platforms</a:t>
            </a:r>
          </a:p>
          <a:p>
            <a:pPr lvl="1" algn="just"/>
            <a:r>
              <a:rPr lang="en-US" dirty="0"/>
              <a:t>Portability                          </a:t>
            </a:r>
            <a:r>
              <a:rPr lang="en-US" dirty="0" smtClean="0"/>
              <a:t>- Interoperability</a:t>
            </a:r>
            <a:endParaRPr lang="en-US" dirty="0"/>
          </a:p>
          <a:p>
            <a:pPr lvl="1" algn="just"/>
            <a:r>
              <a:rPr lang="en-US" dirty="0"/>
              <a:t>Reusability                         </a:t>
            </a:r>
            <a:r>
              <a:rPr lang="en-US" dirty="0" smtClean="0"/>
              <a:t>- Adaptability</a:t>
            </a:r>
            <a:endParaRPr lang="en-US" dirty="0"/>
          </a:p>
          <a:p>
            <a:pPr lvl="0" algn="just"/>
            <a:r>
              <a:rPr lang="en-US" sz="2800" dirty="0" smtClean="0">
                <a:solidFill>
                  <a:srgbClr val="FF0000"/>
                </a:solidFill>
              </a:rPr>
              <a:t>Maintenance: </a:t>
            </a:r>
            <a:r>
              <a:rPr lang="en-US" sz="2800" dirty="0" smtClean="0"/>
              <a:t>ability </a:t>
            </a:r>
            <a:r>
              <a:rPr lang="en-US" sz="2800" dirty="0"/>
              <a:t>to maintain itself </a:t>
            </a:r>
            <a:r>
              <a:rPr lang="en-US" sz="2800" dirty="0" smtClean="0"/>
              <a:t>in </a:t>
            </a:r>
            <a:r>
              <a:rPr lang="en-US" sz="2800" dirty="0"/>
              <a:t>changing environment</a:t>
            </a:r>
          </a:p>
          <a:p>
            <a:pPr lvl="1" algn="just"/>
            <a:r>
              <a:rPr lang="en-US" dirty="0"/>
              <a:t>Maintainability                </a:t>
            </a:r>
            <a:r>
              <a:rPr lang="en-US" dirty="0" smtClean="0"/>
              <a:t>- Flexibility</a:t>
            </a:r>
            <a:endParaRPr lang="en-US" dirty="0"/>
          </a:p>
          <a:p>
            <a:pPr lvl="1" algn="just"/>
            <a:r>
              <a:rPr lang="en-US" dirty="0"/>
              <a:t>Scalability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863</Words>
  <Application>Microsoft Office PowerPoint</Application>
  <PresentationFormat>On-screen Show (4:3)</PresentationFormat>
  <Paragraphs>150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MS Mincho</vt:lpstr>
      <vt:lpstr>Times New Roman</vt:lpstr>
      <vt:lpstr>Wingdings</vt:lpstr>
      <vt:lpstr>Office Theme</vt:lpstr>
      <vt:lpstr>An Overview of Computer System</vt:lpstr>
      <vt:lpstr>Content</vt:lpstr>
      <vt:lpstr>Components of Computing System</vt:lpstr>
      <vt:lpstr>Computing Hardware Trends</vt:lpstr>
      <vt:lpstr>Software Vs. Program</vt:lpstr>
      <vt:lpstr>PowerPoint Presentation</vt:lpstr>
      <vt:lpstr>PowerPoint Presentation</vt:lpstr>
      <vt:lpstr>PowerPoint Presentation</vt:lpstr>
      <vt:lpstr>Characteristics of good SW</vt:lpstr>
      <vt:lpstr>Types and Classes of Software</vt:lpstr>
      <vt:lpstr>Cont’d</vt:lpstr>
      <vt:lpstr>Cont’d</vt:lpstr>
      <vt:lpstr>PowerPoint Presentation</vt:lpstr>
      <vt:lpstr>PowerPoint Presentation</vt:lpstr>
      <vt:lpstr>Software Development Life Cycle - SDLC</vt:lpstr>
      <vt:lpstr>PowerPoint Presentation</vt:lpstr>
      <vt:lpstr>SDLC</vt:lpstr>
      <vt:lpstr>Stages of SDLC</vt:lpstr>
      <vt:lpstr>Stages of SDLC- cont’d</vt:lpstr>
      <vt:lpstr>Stages of SDLC- con’t</vt:lpstr>
      <vt:lpstr>Stages of SDLC- con’t</vt:lpstr>
      <vt:lpstr>Stages of SDLC- con’t</vt:lpstr>
      <vt:lpstr>Stages of SDLC- con’t</vt:lpstr>
      <vt:lpstr>Stages of SDLC- con’t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Computer System</dc:title>
  <dc:creator>USER1</dc:creator>
  <cp:lastModifiedBy>nati</cp:lastModifiedBy>
  <cp:revision>91</cp:revision>
  <dcterms:created xsi:type="dcterms:W3CDTF">2021-04-15T03:50:44Z</dcterms:created>
  <dcterms:modified xsi:type="dcterms:W3CDTF">2021-04-23T02:53:47Z</dcterms:modified>
</cp:coreProperties>
</file>