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9" r:id="rId19"/>
    <p:sldId id="273" r:id="rId20"/>
    <p:sldId id="274" r:id="rId21"/>
    <p:sldId id="275" r:id="rId22"/>
    <p:sldId id="276" r:id="rId23"/>
    <p:sldId id="277" r:id="rId24"/>
    <p:sldId id="300" r:id="rId25"/>
    <p:sldId id="301" r:id="rId26"/>
    <p:sldId id="302" r:id="rId27"/>
    <p:sldId id="303" r:id="rId28"/>
    <p:sldId id="304" r:id="rId29"/>
    <p:sldId id="306" r:id="rId30"/>
    <p:sldId id="331" r:id="rId31"/>
    <p:sldId id="332" r:id="rId32"/>
    <p:sldId id="281" r:id="rId33"/>
    <p:sldId id="282" r:id="rId34"/>
    <p:sldId id="329" r:id="rId35"/>
    <p:sldId id="330" r:id="rId36"/>
    <p:sldId id="283" r:id="rId37"/>
    <p:sldId id="284" r:id="rId38"/>
    <p:sldId id="285" r:id="rId39"/>
    <p:sldId id="286" r:id="rId40"/>
    <p:sldId id="287" r:id="rId41"/>
    <p:sldId id="29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33" r:id="rId59"/>
    <p:sldId id="32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B5A7E-4DC1-459C-B503-3784599AF89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097F0-19B2-4CA3-85B9-5ECC6EE86E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B001-2208-4A53-88BF-308ACBD353DA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5482-81D1-4735-A78E-B840CB69717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9CF0-6803-492A-8603-344607A59851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FFDF-0248-407F-A86E-54C2E58DC037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F8D-6C42-4BC5-ABBE-9505C577D9F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C26E-BD15-4690-8F82-A0ABE91B02A5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9BB-1791-4CDD-82FE-D89AA5F5BFCF}" type="datetime1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8481-D315-4FB8-B3C3-622DCE560668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CB9-F9E8-45A2-8616-A3090D5ADA36}" type="datetime1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4803-534C-4C3B-A100-99F45A74C969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37DA-E84F-4CD3-A92B-B58336A2A7E8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0B4E-1205-468D-B0D6-BF9BDBFE3DB9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302B-9A53-4050-99DC-B3AD47A35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Chapter Two</a:t>
            </a:r>
            <a:br>
              <a:rPr lang="en-US" sz="6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Representation and Basics of Computer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4ED3-F8A3-4748-B248-14AFB54ACF03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Natnael</a:t>
            </a:r>
            <a:r>
              <a:rPr lang="en-US" dirty="0" smtClean="0"/>
              <a:t> T. SWEG 2021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#2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Conversion: Binary -&gt; Octal -&gt;Hexadecimal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3789"/>
            <a:ext cx="8229600" cy="407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4FEB-B2D2-4193-A5CA-4388E5B93E13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</a:t>
            </a:r>
            <a:r>
              <a:rPr lang="en-US" dirty="0" err="1" smtClean="0"/>
              <a:t>Base</a:t>
            </a:r>
            <a:r>
              <a:rPr lang="en-US" baseline="-25000" dirty="0" err="1" smtClean="0"/>
              <a:t>N</a:t>
            </a:r>
            <a:r>
              <a:rPr lang="en-US" dirty="0" smtClean="0"/>
              <a:t>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convert from decimal to a different number base such as Octal, Binary or Hexadecimal involves </a:t>
            </a:r>
            <a:r>
              <a:rPr lang="en-US" dirty="0" smtClean="0">
                <a:solidFill>
                  <a:srgbClr val="FF0000"/>
                </a:solidFill>
              </a:rPr>
              <a:t>repeated division </a:t>
            </a:r>
            <a:r>
              <a:rPr lang="en-US" dirty="0" smtClean="0"/>
              <a:t>by that number base </a:t>
            </a:r>
          </a:p>
          <a:p>
            <a:pPr algn="just"/>
            <a:r>
              <a:rPr lang="en-US" dirty="0" smtClean="0"/>
              <a:t>Keep dividing until the quotient is zero </a:t>
            </a:r>
          </a:p>
          <a:p>
            <a:pPr algn="just"/>
            <a:r>
              <a:rPr lang="en-US" dirty="0" smtClean="0"/>
              <a:t> Use </a:t>
            </a:r>
            <a:r>
              <a:rPr lang="en-US" dirty="0" smtClean="0">
                <a:solidFill>
                  <a:srgbClr val="FF0000"/>
                </a:solidFill>
              </a:rPr>
              <a:t>the remainders in reverse order as the digits of the converted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780D-4CCE-4459-B56F-49C432D0CD34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#3 </a:t>
            </a:r>
            <a:br>
              <a:rPr lang="en-US" dirty="0" smtClean="0"/>
            </a:br>
            <a:r>
              <a:rPr lang="en-US" sz="3600" dirty="0" smtClean="0"/>
              <a:t>Decimal to Binary 1492 (decimal) = ??? (binary) Repeated Divide by 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15306"/>
            <a:ext cx="7924800" cy="458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6A0-4087-4A30-8548-B23B35D59241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</a:t>
            </a:r>
            <a:r>
              <a:rPr lang="en-US" baseline="-25000" dirty="0" err="1" smtClean="0"/>
              <a:t>N</a:t>
            </a:r>
            <a:r>
              <a:rPr lang="en-US" dirty="0" smtClean="0"/>
              <a:t> to 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Multiply each digit by increasing powers of the base value and add the terms </a:t>
            </a:r>
          </a:p>
          <a:p>
            <a:pPr algn="just"/>
            <a:r>
              <a:rPr lang="en-US" dirty="0" smtClean="0"/>
              <a:t>Example: 101102 = ??? (decimal)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63150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5536-2759-4098-ACF7-33631EDE4494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Data Representation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Computers store everything as binary digits. So, how can we encode </a:t>
            </a:r>
            <a:r>
              <a:rPr lang="en-US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images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sound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?? </a:t>
            </a:r>
            <a:endParaRPr lang="en-US" dirty="0"/>
          </a:p>
          <a:p>
            <a:r>
              <a:rPr lang="en-US" dirty="0" smtClean="0"/>
              <a:t>We need standard </a:t>
            </a:r>
            <a:r>
              <a:rPr lang="en-US" dirty="0" smtClean="0">
                <a:solidFill>
                  <a:srgbClr val="FF0000"/>
                </a:solidFill>
              </a:rPr>
              <a:t>encoding systems</a:t>
            </a:r>
            <a:r>
              <a:rPr lang="en-US" dirty="0" smtClean="0"/>
              <a:t> for each type of data. </a:t>
            </a:r>
            <a:endParaRPr lang="en-US" dirty="0"/>
          </a:p>
          <a:p>
            <a:r>
              <a:rPr lang="en-US" dirty="0" smtClean="0"/>
              <a:t>Some standards evolve from </a:t>
            </a:r>
            <a:r>
              <a:rPr lang="en-US" dirty="0" smtClean="0">
                <a:solidFill>
                  <a:srgbClr val="FF0000"/>
                </a:solidFill>
              </a:rPr>
              <a:t>proprietary products </a:t>
            </a:r>
            <a:r>
              <a:rPr lang="en-US" dirty="0" smtClean="0"/>
              <a:t>which became very popular. </a:t>
            </a:r>
          </a:p>
          <a:p>
            <a:r>
              <a:rPr lang="en-US" dirty="0" smtClean="0"/>
              <a:t> Other standards are created by official industry bodies where none previously existed.</a:t>
            </a:r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A610-F772-4DDC-B3B1-B638BD349043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Alphanumeric Data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Alphanumeric data such as </a:t>
            </a:r>
            <a:r>
              <a:rPr lang="en-US" sz="2800" dirty="0" smtClean="0">
                <a:solidFill>
                  <a:srgbClr val="FF0000"/>
                </a:solidFill>
              </a:rPr>
              <a:t>names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addresse</a:t>
            </a:r>
            <a:r>
              <a:rPr lang="en-US" sz="2800" dirty="0" smtClean="0"/>
              <a:t>s are represented by assigning a </a:t>
            </a:r>
            <a:r>
              <a:rPr lang="en-US" sz="2800" dirty="0" smtClean="0">
                <a:solidFill>
                  <a:srgbClr val="FF0000"/>
                </a:solidFill>
              </a:rPr>
              <a:t>unique binary code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sequence of bits </a:t>
            </a:r>
            <a:r>
              <a:rPr lang="en-US" sz="2800" dirty="0" smtClean="0"/>
              <a:t>to represent each character. </a:t>
            </a:r>
          </a:p>
          <a:p>
            <a:pPr algn="just"/>
            <a:r>
              <a:rPr lang="en-US" sz="2800" dirty="0" smtClean="0"/>
              <a:t>As each character is entered from a </a:t>
            </a:r>
            <a:r>
              <a:rPr lang="en-US" sz="2800" dirty="0" smtClean="0">
                <a:solidFill>
                  <a:srgbClr val="FF0000"/>
                </a:solidFill>
              </a:rPr>
              <a:t>keyboard</a:t>
            </a:r>
            <a:r>
              <a:rPr lang="en-US" sz="2800" dirty="0" smtClean="0"/>
              <a:t> (or other input device) it is converted into a </a:t>
            </a:r>
            <a:r>
              <a:rPr lang="en-US" sz="2800" dirty="0" smtClean="0">
                <a:solidFill>
                  <a:srgbClr val="FF0000"/>
                </a:solidFill>
              </a:rPr>
              <a:t>binary code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 Character code sets contain </a:t>
            </a:r>
            <a:r>
              <a:rPr lang="en-US" sz="2800" dirty="0" smtClean="0">
                <a:solidFill>
                  <a:srgbClr val="FF0000"/>
                </a:solidFill>
              </a:rPr>
              <a:t>two types of characters</a:t>
            </a:r>
            <a:r>
              <a:rPr lang="en-US" sz="2800" dirty="0" smtClean="0"/>
              <a:t>:</a:t>
            </a:r>
          </a:p>
          <a:p>
            <a:pPr lvl="1" algn="just">
              <a:buNone/>
            </a:pP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002060"/>
                </a:solidFill>
              </a:rPr>
              <a:t>Printable</a:t>
            </a:r>
            <a:r>
              <a:rPr lang="en-US" sz="2400" dirty="0" smtClean="0"/>
              <a:t> (normal characters) </a:t>
            </a:r>
          </a:p>
          <a:p>
            <a:pPr lvl="1" algn="just">
              <a:buNone/>
            </a:pP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002060"/>
                </a:solidFill>
              </a:rPr>
              <a:t>Non-printable</a:t>
            </a:r>
            <a:r>
              <a:rPr lang="en-US" sz="2400" dirty="0" smtClean="0"/>
              <a:t>. Characters used as control codes.</a:t>
            </a:r>
          </a:p>
          <a:p>
            <a:pPr lvl="2" algn="just"/>
            <a:r>
              <a:rPr lang="en-US" sz="2000" dirty="0" smtClean="0"/>
              <a:t>CTRL G (beep) </a:t>
            </a:r>
          </a:p>
          <a:p>
            <a:pPr lvl="2" algn="just">
              <a:buNone/>
            </a:pPr>
            <a:r>
              <a:rPr lang="en-US" sz="20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1A34-962D-4470-AE6A-0BF7117E5C7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Alphanumeric Codes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Characters are represented internally by these 8-bit binary codes.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 An 8-bit memory word can thus store one character.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A 16-bit memory word is usually divided into two 8-bit segments or bytes.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Each of which can store a single character. Similarly, a 32-bit memory word can store four characters.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Character strings of length greater than the number of bytes in a word are stored in two or more consecutive words.</a:t>
            </a:r>
          </a:p>
          <a:p>
            <a:r>
              <a:rPr lang="en-US" dirty="0" smtClean="0"/>
              <a:t>There are 3 main coding methods in use:</a:t>
            </a:r>
          </a:p>
          <a:p>
            <a:pPr lvl="2"/>
            <a:r>
              <a:rPr lang="en-US" sz="3300" b="1" i="1" dirty="0" smtClean="0">
                <a:solidFill>
                  <a:srgbClr val="00B050"/>
                </a:solidFill>
              </a:rPr>
              <a:t>  ASCII, EBCDIC ,Unicode </a:t>
            </a:r>
            <a:r>
              <a:rPr lang="en-US" dirty="0" smtClean="0"/>
              <a:t>. 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457-4E59-44DC-8A67-3BC524DFA1C8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ASCII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100" dirty="0" smtClean="0"/>
              <a:t>(</a:t>
            </a:r>
            <a:r>
              <a:rPr lang="en-US" sz="3100" b="1" dirty="0" smtClean="0"/>
              <a:t>A</a:t>
            </a:r>
            <a:r>
              <a:rPr lang="en-US" sz="3100" dirty="0" smtClean="0"/>
              <a:t>merican </a:t>
            </a:r>
            <a:r>
              <a:rPr lang="en-US" sz="3100" b="1" dirty="0" smtClean="0"/>
              <a:t>S</a:t>
            </a:r>
            <a:r>
              <a:rPr lang="en-US" sz="3100" dirty="0" smtClean="0"/>
              <a:t>tandard </a:t>
            </a:r>
            <a:r>
              <a:rPr lang="en-US" sz="3100" b="1" dirty="0" smtClean="0"/>
              <a:t>C</a:t>
            </a:r>
            <a:r>
              <a:rPr lang="en-US" sz="3100" dirty="0" smtClean="0"/>
              <a:t>ode for </a:t>
            </a:r>
            <a:r>
              <a:rPr lang="en-US" sz="3100" b="1" dirty="0" smtClean="0"/>
              <a:t>I</a:t>
            </a:r>
            <a:r>
              <a:rPr lang="en-US" sz="3100" dirty="0" smtClean="0"/>
              <a:t>nformation </a:t>
            </a:r>
            <a:r>
              <a:rPr lang="en-US" sz="3100" b="1" dirty="0" smtClean="0"/>
              <a:t>I</a:t>
            </a:r>
            <a:r>
              <a:rPr lang="en-US" sz="3100" dirty="0" smtClean="0"/>
              <a:t>nterchange)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7-bit code </a:t>
            </a:r>
            <a:r>
              <a:rPr lang="en-US" dirty="0" smtClean="0"/>
              <a:t>(128 characters)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Has an extended </a:t>
            </a:r>
            <a:r>
              <a:rPr lang="en-US" dirty="0" smtClean="0">
                <a:solidFill>
                  <a:srgbClr val="FF0000"/>
                </a:solidFill>
              </a:rPr>
              <a:t>8-bit version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Used on </a:t>
            </a:r>
            <a:r>
              <a:rPr lang="en-US" dirty="0" smtClean="0">
                <a:solidFill>
                  <a:srgbClr val="FF0000"/>
                </a:solidFill>
              </a:rPr>
              <a:t>PC’s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non-IBM mainframes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Widely used to transfer data from one </a:t>
            </a:r>
            <a:r>
              <a:rPr lang="en-US" dirty="0" smtClean="0">
                <a:solidFill>
                  <a:srgbClr val="FF0000"/>
                </a:solidFill>
              </a:rPr>
              <a:t>computer to another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B9E0-4130-4750-945D-A1BA65D2DD83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ASCII character set (Sample)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AD80-22F7-4B89-91DC-7262F2FE3668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EBCDIC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 </a:t>
            </a:r>
            <a:r>
              <a:rPr lang="en-US" sz="3100" dirty="0" smtClean="0"/>
              <a:t>(</a:t>
            </a:r>
            <a:r>
              <a:rPr lang="en-US" sz="3100" b="1" dirty="0" smtClean="0"/>
              <a:t>E</a:t>
            </a:r>
            <a:r>
              <a:rPr lang="en-US" sz="3100" dirty="0" smtClean="0"/>
              <a:t>xtended </a:t>
            </a:r>
            <a:r>
              <a:rPr lang="en-US" sz="3100" b="1" dirty="0" smtClean="0"/>
              <a:t>B</a:t>
            </a:r>
            <a:r>
              <a:rPr lang="en-US" sz="3100" dirty="0" smtClean="0"/>
              <a:t>inary </a:t>
            </a:r>
            <a:r>
              <a:rPr lang="en-US" sz="3100" b="1" dirty="0" smtClean="0"/>
              <a:t>C</a:t>
            </a:r>
            <a:r>
              <a:rPr lang="en-US" sz="3100" dirty="0" smtClean="0"/>
              <a:t>oded </a:t>
            </a:r>
            <a:r>
              <a:rPr lang="en-US" sz="3100" b="1" dirty="0" smtClean="0"/>
              <a:t>D</a:t>
            </a:r>
            <a:r>
              <a:rPr lang="en-US" sz="3100" dirty="0" smtClean="0"/>
              <a:t>ecimal </a:t>
            </a:r>
            <a:r>
              <a:rPr lang="en-US" sz="3100" b="1" dirty="0" smtClean="0"/>
              <a:t>I</a:t>
            </a:r>
            <a:r>
              <a:rPr lang="en-US" sz="3100" dirty="0" smtClean="0"/>
              <a:t>nterchange </a:t>
            </a:r>
            <a:r>
              <a:rPr lang="en-US" sz="3100" b="1" dirty="0" smtClean="0"/>
              <a:t>C</a:t>
            </a:r>
            <a:r>
              <a:rPr lang="en-US" sz="3100" dirty="0" smtClean="0"/>
              <a:t>ode).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2060"/>
                </a:solidFill>
              </a:rPr>
              <a:t>8-bit code </a:t>
            </a:r>
            <a:r>
              <a:rPr lang="en-US" dirty="0" smtClean="0"/>
              <a:t>(256 characters) </a:t>
            </a:r>
          </a:p>
          <a:p>
            <a:r>
              <a:rPr lang="en-US" dirty="0" smtClean="0"/>
              <a:t>Different collating sequence to ASCII </a:t>
            </a:r>
          </a:p>
          <a:p>
            <a:r>
              <a:rPr lang="en-US" dirty="0"/>
              <a:t>U</a:t>
            </a:r>
            <a:r>
              <a:rPr lang="en-US" dirty="0" smtClean="0"/>
              <a:t>sed on </a:t>
            </a:r>
            <a:r>
              <a:rPr lang="en-US" dirty="0" smtClean="0">
                <a:solidFill>
                  <a:srgbClr val="002060"/>
                </a:solidFill>
              </a:rPr>
              <a:t>mainframe IBM machine </a:t>
            </a:r>
          </a:p>
          <a:p>
            <a:r>
              <a:rPr lang="en-US" dirty="0" smtClean="0"/>
              <a:t> Both ASCII and EBCDIC are 8 bit codes </a:t>
            </a:r>
            <a:r>
              <a:rPr lang="en-US" dirty="0" smtClean="0">
                <a:solidFill>
                  <a:srgbClr val="002060"/>
                </a:solidFill>
              </a:rPr>
              <a:t>inadequate</a:t>
            </a:r>
            <a:r>
              <a:rPr lang="en-US" dirty="0" smtClean="0"/>
              <a:t> for representing all </a:t>
            </a:r>
            <a:r>
              <a:rPr lang="en-US" dirty="0" smtClean="0">
                <a:solidFill>
                  <a:srgbClr val="C00000"/>
                </a:solidFill>
              </a:rPr>
              <a:t>international characters</a:t>
            </a:r>
          </a:p>
          <a:p>
            <a:pPr lvl="1">
              <a:buNone/>
            </a:pPr>
            <a:r>
              <a:rPr lang="en-US" dirty="0" smtClean="0"/>
              <a:t> – Some European characters</a:t>
            </a:r>
          </a:p>
          <a:p>
            <a:pPr lvl="1">
              <a:buNone/>
            </a:pPr>
            <a:r>
              <a:rPr lang="en-US" dirty="0" smtClean="0"/>
              <a:t> – Most non-Alphabetic languages </a:t>
            </a:r>
          </a:p>
          <a:p>
            <a:pPr lvl="1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Mandarin, Kanji, Arabic, etc…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E0B2-790D-48B5-B046-F977C475F570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Computers use digital representation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Based on a binary system (</a:t>
            </a:r>
            <a:r>
              <a:rPr lang="en-US" dirty="0" smtClean="0">
                <a:solidFill>
                  <a:srgbClr val="0070C0"/>
                </a:solidFill>
              </a:rPr>
              <a:t>uses on/off states to represent 2 digits</a:t>
            </a:r>
            <a:r>
              <a:rPr lang="en-US" dirty="0" smtClean="0"/>
              <a:t>).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ALL data (no matter how complex) must be represented in memory as binary digits (</a:t>
            </a:r>
            <a:r>
              <a:rPr lang="en-US" dirty="0" smtClean="0">
                <a:solidFill>
                  <a:srgbClr val="0070C0"/>
                </a:solidFill>
              </a:rPr>
              <a:t>bits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29CF-FBBB-40B8-B390-73AA73A8BF73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</a:t>
            </a:r>
            <a:r>
              <a:rPr lang="en-US" sz="2400" dirty="0" smtClean="0">
                <a:solidFill>
                  <a:srgbClr val="002060"/>
                </a:solidFill>
              </a:rPr>
              <a:t>16 bit </a:t>
            </a:r>
            <a:r>
              <a:rPr lang="en-US" sz="2400" dirty="0" smtClean="0"/>
              <a:t>standard - can represent </a:t>
            </a:r>
            <a:r>
              <a:rPr lang="en-US" sz="2400" dirty="0" smtClean="0">
                <a:solidFill>
                  <a:srgbClr val="002060"/>
                </a:solidFill>
              </a:rPr>
              <a:t>65,536 characters </a:t>
            </a:r>
          </a:p>
          <a:p>
            <a:r>
              <a:rPr lang="en-US" sz="2400" dirty="0" smtClean="0"/>
              <a:t>Of which </a:t>
            </a:r>
            <a:r>
              <a:rPr lang="en-US" sz="2400" dirty="0" smtClean="0">
                <a:solidFill>
                  <a:srgbClr val="002060"/>
                </a:solidFill>
              </a:rPr>
              <a:t>49,000</a:t>
            </a:r>
            <a:r>
              <a:rPr lang="en-US" sz="2400" dirty="0" smtClean="0"/>
              <a:t> have been defined</a:t>
            </a:r>
          </a:p>
          <a:p>
            <a:pPr lvl="1">
              <a:buNone/>
            </a:pPr>
            <a:r>
              <a:rPr lang="en-US" sz="2000" dirty="0" smtClean="0"/>
              <a:t> – </a:t>
            </a:r>
            <a:r>
              <a:rPr lang="en-US" sz="2000" dirty="0" smtClean="0">
                <a:solidFill>
                  <a:srgbClr val="002060"/>
                </a:solidFill>
              </a:rPr>
              <a:t>6400 </a:t>
            </a:r>
            <a:r>
              <a:rPr lang="en-US" sz="2000" dirty="0" smtClean="0"/>
              <a:t>reserved for </a:t>
            </a:r>
            <a:r>
              <a:rPr lang="en-US" sz="2000" dirty="0" smtClean="0">
                <a:solidFill>
                  <a:srgbClr val="002060"/>
                </a:solidFill>
              </a:rPr>
              <a:t>private use</a:t>
            </a:r>
          </a:p>
          <a:p>
            <a:pPr lvl="1">
              <a:buNone/>
            </a:pPr>
            <a:r>
              <a:rPr lang="en-US" sz="2000" dirty="0" smtClean="0"/>
              <a:t> – </a:t>
            </a:r>
            <a:r>
              <a:rPr lang="en-US" sz="2000" dirty="0" smtClean="0">
                <a:solidFill>
                  <a:srgbClr val="002060"/>
                </a:solidFill>
              </a:rPr>
              <a:t>10,000</a:t>
            </a:r>
            <a:r>
              <a:rPr lang="en-US" sz="2000" dirty="0" smtClean="0"/>
              <a:t> for </a:t>
            </a:r>
            <a:r>
              <a:rPr lang="en-US" sz="2000" dirty="0" smtClean="0">
                <a:solidFill>
                  <a:srgbClr val="002060"/>
                </a:solidFill>
              </a:rPr>
              <a:t>future expansions </a:t>
            </a:r>
          </a:p>
          <a:p>
            <a:r>
              <a:rPr lang="en-US" sz="2400" dirty="0" smtClean="0"/>
              <a:t> Incorporates ASCII-7 </a:t>
            </a:r>
          </a:p>
          <a:p>
            <a:r>
              <a:rPr lang="en-US" sz="2400" dirty="0" smtClean="0"/>
              <a:t> Example - Java code:</a:t>
            </a:r>
          </a:p>
          <a:p>
            <a:pPr>
              <a:buNone/>
            </a:pPr>
            <a:r>
              <a:rPr lang="en-US" sz="2400" dirty="0" smtClean="0"/>
              <a:t>char letter = ‘A’; </a:t>
            </a:r>
          </a:p>
          <a:p>
            <a:pPr>
              <a:buNone/>
            </a:pPr>
            <a:r>
              <a:rPr lang="en-US" sz="2400" dirty="0" smtClean="0"/>
              <a:t>char word[ ] = ‘YES’;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tores the values using Unicode characters </a:t>
            </a:r>
          </a:p>
          <a:p>
            <a:r>
              <a:rPr lang="en-US" sz="2400" dirty="0" smtClean="0"/>
              <a:t>Java VM uses 2 bytes </a:t>
            </a:r>
            <a:r>
              <a:rPr lang="en-US" sz="2400" dirty="0" smtClean="0">
                <a:solidFill>
                  <a:srgbClr val="002060"/>
                </a:solidFill>
              </a:rPr>
              <a:t>to store one Unicode character.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562600"/>
            <a:ext cx="7543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3700-8E8E-4241-9C25-AB1CAC6AD4ED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Numeric Data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Need to perform </a:t>
            </a:r>
            <a:r>
              <a:rPr lang="en-US" dirty="0" smtClean="0">
                <a:solidFill>
                  <a:srgbClr val="002060"/>
                </a:solidFill>
              </a:rPr>
              <a:t>computations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Need to represent </a:t>
            </a:r>
            <a:r>
              <a:rPr lang="en-US" dirty="0" smtClean="0">
                <a:solidFill>
                  <a:srgbClr val="002060"/>
                </a:solidFill>
              </a:rPr>
              <a:t>only numbers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Using ASCII coded digits </a:t>
            </a:r>
            <a:r>
              <a:rPr lang="en-US" dirty="0" smtClean="0">
                <a:solidFill>
                  <a:srgbClr val="002060"/>
                </a:solidFill>
              </a:rPr>
              <a:t>is very inefficient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Representation depends on </a:t>
            </a:r>
            <a:r>
              <a:rPr lang="en-US" dirty="0" smtClean="0">
                <a:solidFill>
                  <a:srgbClr val="002060"/>
                </a:solidFill>
              </a:rPr>
              <a:t>nature of the data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2060"/>
                </a:solidFill>
              </a:rPr>
              <a:t>processing requirements </a:t>
            </a:r>
          </a:p>
          <a:p>
            <a:pPr>
              <a:buNone/>
            </a:pPr>
            <a:r>
              <a:rPr lang="en-US" dirty="0" smtClean="0"/>
              <a:t>Display purposes only (no computations): </a:t>
            </a:r>
            <a:r>
              <a:rPr lang="en-US" dirty="0" smtClean="0">
                <a:solidFill>
                  <a:srgbClr val="002060"/>
                </a:solidFill>
              </a:rPr>
              <a:t>CHAR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• PRINT 125.00</a:t>
            </a:r>
          </a:p>
          <a:p>
            <a:pPr lvl="1">
              <a:buNone/>
            </a:pPr>
            <a:r>
              <a:rPr lang="en-US" dirty="0" smtClean="0"/>
              <a:t> – Computation involving </a:t>
            </a:r>
            <a:r>
              <a:rPr lang="en-US" dirty="0" smtClean="0">
                <a:solidFill>
                  <a:srgbClr val="002060"/>
                </a:solidFill>
              </a:rPr>
              <a:t>integers</a:t>
            </a:r>
            <a:r>
              <a:rPr lang="en-US" dirty="0" smtClean="0"/>
              <a:t>: INT </a:t>
            </a:r>
          </a:p>
          <a:p>
            <a:pPr lvl="1">
              <a:buNone/>
            </a:pPr>
            <a:r>
              <a:rPr lang="en-US" dirty="0" smtClean="0"/>
              <a:t>• COMPUTE 16 / 3 = 5</a:t>
            </a:r>
          </a:p>
          <a:p>
            <a:pPr lvl="1">
              <a:buNone/>
            </a:pPr>
            <a:r>
              <a:rPr lang="en-US" dirty="0" smtClean="0"/>
              <a:t> – Computation involving </a:t>
            </a:r>
            <a:r>
              <a:rPr lang="en-US" dirty="0" smtClean="0">
                <a:solidFill>
                  <a:srgbClr val="002060"/>
                </a:solidFill>
              </a:rPr>
              <a:t>fractions</a:t>
            </a:r>
            <a:r>
              <a:rPr lang="en-US" dirty="0" smtClean="0"/>
              <a:t>: FLOAT </a:t>
            </a:r>
          </a:p>
          <a:p>
            <a:pPr lvl="1">
              <a:buNone/>
            </a:pPr>
            <a:r>
              <a:rPr lang="en-US" dirty="0" smtClean="0"/>
              <a:t>• COMPUTE 2.001001 * 3.012301 = 6.0276173133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152C-7390-4A42-B5C5-304E02618CB9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Representing Numeric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Stored within the computer using one of several different numeric representation systems </a:t>
            </a:r>
          </a:p>
          <a:p>
            <a:r>
              <a:rPr lang="en-US" dirty="0" smtClean="0"/>
              <a:t>Derived from the binary (base 2) number system.</a:t>
            </a:r>
          </a:p>
          <a:p>
            <a:r>
              <a:rPr lang="en-US" dirty="0" smtClean="0"/>
              <a:t>We can represent unsigned numbers from 0-255 just using 8 bits </a:t>
            </a:r>
          </a:p>
          <a:p>
            <a:r>
              <a:rPr lang="en-US" dirty="0" smtClean="0"/>
              <a:t>Or in general we can represent values from 0 to 2</a:t>
            </a:r>
            <a:r>
              <a:rPr lang="en-US" baseline="30000" dirty="0" smtClean="0"/>
              <a:t>N</a:t>
            </a:r>
            <a:r>
              <a:rPr lang="en-US" dirty="0" smtClean="0"/>
              <a:t> -1 using N bits. </a:t>
            </a:r>
          </a:p>
          <a:p>
            <a:r>
              <a:rPr lang="en-US" dirty="0" smtClean="0"/>
              <a:t>The maximum value is restricted by the number of bits available (called Truncation or </a:t>
            </a:r>
            <a:r>
              <a:rPr lang="en-US" dirty="0" smtClean="0">
                <a:solidFill>
                  <a:srgbClr val="C00000"/>
                </a:solidFill>
              </a:rPr>
              <a:t>Overflow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However, most programming languages support manipulation of signed and fractional numbers. </a:t>
            </a:r>
          </a:p>
          <a:p>
            <a:pPr lvl="1"/>
            <a:r>
              <a:rPr lang="en-US" dirty="0" smtClean="0"/>
              <a:t>How can these be represented in binary form?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D49-D189-4999-B9B7-7F43144FE235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Representing Numeric Data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Range of Values 0 to 2</a:t>
            </a:r>
            <a:r>
              <a:rPr lang="en-US" baseline="30000" dirty="0" smtClean="0"/>
              <a:t>N</a:t>
            </a:r>
            <a:r>
              <a:rPr lang="en-US" dirty="0" smtClean="0"/>
              <a:t>-1 in N bits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B62C-6323-4D5F-8941-6CF7AB8F2A15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Binary Arithmetic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Binary Addition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810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Addition in binary is precisely analogous to addition in decimal. 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Working from the write, if the sum of 2 digits produces a 2 digit result, the digit on the right is written down and the digit on the left is added to the next column to the left. 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1CD6-3AA1-4615-8207-14C7830415EF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pic>
        <p:nvPicPr>
          <p:cNvPr id="1026" name="Picture 2" descr="Addition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49293"/>
            <a:ext cx="4191000" cy="172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7830-25AA-4C7A-A431-773B3A49E094}" type="datetime1">
              <a:rPr lang="en-US" sz="1400" smtClean="0">
                <a:latin typeface="+mj-lt"/>
              </a:rPr>
              <a:t>5/12/2021</a:t>
            </a:fld>
            <a:endParaRPr lang="en-US" sz="18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z="1400" smtClean="0">
                <a:latin typeface="+mj-lt"/>
              </a:rPr>
              <a:pPr/>
              <a:t>25</a:t>
            </a:fld>
            <a:endParaRPr lang="en-US" sz="1800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>
                <a:latin typeface="+mj-lt"/>
              </a:rPr>
              <a:t>Natnael</a:t>
            </a:r>
            <a:r>
              <a:rPr lang="en-US" sz="1400" dirty="0" smtClean="0">
                <a:latin typeface="+mj-lt"/>
              </a:rPr>
              <a:t> T. SWEG 2021</a:t>
            </a:r>
            <a:endParaRPr lang="en-US" sz="1400" dirty="0">
              <a:latin typeface="+mj-lt"/>
            </a:endParaRPr>
          </a:p>
        </p:txBody>
      </p:sp>
      <p:pic>
        <p:nvPicPr>
          <p:cNvPr id="4098" name="Picture 2" descr="Addi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5" y="1524000"/>
            <a:ext cx="6060912" cy="17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609600"/>
            <a:ext cx="598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 1: Binary Addition</a:t>
            </a:r>
            <a:endParaRPr lang="en-US" sz="2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9535" y="377102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10101 and 11011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1 1 1 1      Carry overs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1 0 1 0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   1 1 0 1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   1 1 0 0 0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4954" y="3014251"/>
            <a:ext cx="598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 2: Binary Addition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00B0F0"/>
                </a:solidFill>
              </a:rPr>
              <a:t>Binary Subtraction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950275"/>
            <a:ext cx="7924800" cy="3144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Recall</a:t>
            </a:r>
            <a:r>
              <a:rPr lang="en-US" sz="2400" dirty="0" smtClean="0"/>
              <a:t> that in decimal subtraction one subtracts a decimal digit from a smaller decimal digit by borrowing 1 from the term on the left.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Binary subtraction can be accomplished similarly. The borrowed 1 and the 0 of the location involved combine to form (10)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Thus, if there is a digit on the left, 0 - 1 becomes 10 -1 = 1, with a 1 borrowed from the left.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1C05-FEC9-4DAA-913E-FB9D0379D2C6}" type="datetime1">
              <a:rPr lang="en-US" smtClean="0"/>
              <a:t>5/12/2021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685800"/>
            <a:ext cx="2876550" cy="241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C228-AC8E-4E9A-8D3E-8272538C6165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pic>
        <p:nvPicPr>
          <p:cNvPr id="6" name="Picture 2" descr="Subtraction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6945"/>
            <a:ext cx="5410200" cy="1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0" y="609600"/>
            <a:ext cx="598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 1: Binary Subtraction</a:t>
            </a:r>
            <a:endParaRPr lang="en-US" sz="28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 l="7692" t="22377" r="76924"/>
          <a:stretch/>
        </p:blipFill>
        <p:spPr bwMode="auto">
          <a:xfrm>
            <a:off x="5330783" y="4038600"/>
            <a:ext cx="1487129" cy="16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524000" y="3101307"/>
            <a:ext cx="45503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 </a:t>
            </a:r>
            <a:r>
              <a:rPr lang="en-US" sz="2800" dirty="0" smtClean="0"/>
              <a:t>2: </a:t>
            </a:r>
            <a:r>
              <a:rPr lang="en-US" sz="2800" dirty="0"/>
              <a:t>Binary Subtraction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00B0F0"/>
                </a:solidFill>
              </a:rPr>
              <a:t>Binary Multiplication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4ACC-79F8-416C-A304-898D25E5A8C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pic>
        <p:nvPicPr>
          <p:cNvPr id="3074" name="Picture 2" descr="Multiplication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91118"/>
            <a:ext cx="4598481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9906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Binary multiplication is similar to decimal multiplication.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simpler than decimal multiplication because only 0s and 1s are involved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There are four rules of binary multiplication.</a:t>
            </a:r>
          </a:p>
        </p:txBody>
      </p:sp>
      <p:pic>
        <p:nvPicPr>
          <p:cNvPr id="8" name="Picture 2" descr="Multiplication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43" y="4245958"/>
            <a:ext cx="496469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/>
          <a:srcRect l="11703" t="33824" r="63829" b="22837"/>
          <a:stretch/>
        </p:blipFill>
        <p:spPr bwMode="auto">
          <a:xfrm>
            <a:off x="7063960" y="2391118"/>
            <a:ext cx="175260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00B0F0"/>
                </a:solidFill>
              </a:rPr>
              <a:t>Binary Division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71" y="84613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Binary division is similar in procedure to </a:t>
            </a:r>
            <a:r>
              <a:rPr lang="en-US" sz="2400" dirty="0" smtClean="0">
                <a:solidFill>
                  <a:srgbClr val="FF0000"/>
                </a:solidFill>
              </a:rPr>
              <a:t>decimal division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The placement of the binary point is exactly the same as the placement of the </a:t>
            </a:r>
            <a:r>
              <a:rPr lang="en-US" sz="2400" dirty="0" smtClean="0">
                <a:solidFill>
                  <a:srgbClr val="FF0000"/>
                </a:solidFill>
              </a:rPr>
              <a:t>decimal point in decimal division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603-A6B6-4536-AF15-E1B1B68F2089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335" y="2217790"/>
            <a:ext cx="5145260" cy="387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and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Computers </a:t>
            </a:r>
            <a:r>
              <a:rPr lang="en-US" dirty="0" smtClean="0">
                <a:solidFill>
                  <a:srgbClr val="FF0000"/>
                </a:solidFill>
              </a:rPr>
              <a:t>store all data as binary digits</a:t>
            </a:r>
            <a:r>
              <a:rPr lang="en-US" dirty="0" smtClean="0"/>
              <a:t>, but we may need to convert this to a number system we are familiar with. </a:t>
            </a:r>
            <a:endParaRPr lang="en-US" dirty="0"/>
          </a:p>
          <a:p>
            <a:pPr algn="just"/>
            <a:r>
              <a:rPr lang="en-US" dirty="0" smtClean="0"/>
              <a:t> Computer programs and data are often represented (outside the computer) using </a:t>
            </a:r>
            <a:r>
              <a:rPr lang="en-US" dirty="0" smtClean="0">
                <a:solidFill>
                  <a:srgbClr val="FF0000"/>
                </a:solidFill>
              </a:rPr>
              <a:t>octal and hexadecimal </a:t>
            </a:r>
            <a:r>
              <a:rPr lang="en-US" dirty="0" smtClean="0"/>
              <a:t>number systems because they are a short hand way of representing binary numbers.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3915-92D5-45F1-93D2-5E02BB86469E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Integer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UNSIGNED representing numbers from </a:t>
            </a:r>
            <a:r>
              <a:rPr lang="en-US" sz="2800" dirty="0" smtClean="0">
                <a:solidFill>
                  <a:srgbClr val="FF0000"/>
                </a:solidFill>
              </a:rPr>
              <a:t>0 upwards </a:t>
            </a:r>
            <a:r>
              <a:rPr lang="en-US" sz="2800" dirty="0" smtClean="0"/>
              <a:t>or SIGNED to </a:t>
            </a:r>
            <a:r>
              <a:rPr lang="en-US" sz="2800" dirty="0" smtClean="0">
                <a:solidFill>
                  <a:srgbClr val="002060"/>
                </a:solidFill>
              </a:rPr>
              <a:t>allow for negatives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In the computer we only have binary digits, so to represent negative integers we need some sort of convention. </a:t>
            </a:r>
          </a:p>
          <a:p>
            <a:r>
              <a:rPr lang="en-US" sz="2800" dirty="0" smtClean="0"/>
              <a:t> Four conventions in use for representing negative integers are: </a:t>
            </a:r>
          </a:p>
          <a:p>
            <a:pPr lvl="4">
              <a:buNone/>
            </a:pPr>
            <a:r>
              <a:rPr lang="en-US" sz="2400" dirty="0" smtClean="0"/>
              <a:t>– Sign and Magnitude </a:t>
            </a:r>
          </a:p>
          <a:p>
            <a:pPr lvl="4">
              <a:buNone/>
            </a:pPr>
            <a:r>
              <a:rPr lang="en-US" sz="2400" dirty="0" smtClean="0"/>
              <a:t>– 1’s Complement </a:t>
            </a:r>
          </a:p>
          <a:p>
            <a:pPr lvl="4">
              <a:buNone/>
            </a:pPr>
            <a:r>
              <a:rPr lang="en-US" sz="2400" dirty="0" smtClean="0"/>
              <a:t>– 2’s Complement</a:t>
            </a:r>
          </a:p>
          <a:p>
            <a:pPr lvl="4">
              <a:buNone/>
            </a:pPr>
            <a:r>
              <a:rPr lang="en-US" sz="2400" dirty="0" smtClean="0"/>
              <a:t> – Excess 128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70A-E572-4994-B543-EDC5B80EDD27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 Integers – Sign and Magnitude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Simplest form of representation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positive and negative values by dividing the “n” total bits into two parts: </a:t>
            </a:r>
            <a:r>
              <a:rPr lang="en-US" dirty="0">
                <a:solidFill>
                  <a:srgbClr val="0070C0"/>
                </a:solidFill>
              </a:rPr>
              <a:t>1 bit </a:t>
            </a:r>
            <a:r>
              <a:rPr lang="en-US" dirty="0"/>
              <a:t>for the sign and </a:t>
            </a:r>
            <a:r>
              <a:rPr lang="en-US" dirty="0">
                <a:solidFill>
                  <a:srgbClr val="0070C0"/>
                </a:solidFill>
              </a:rPr>
              <a:t>n–1 bits for the value </a:t>
            </a:r>
            <a:r>
              <a:rPr lang="en-US" dirty="0"/>
              <a:t>which is a pure binary number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en-US" dirty="0" smtClean="0"/>
              <a:t>– +6 in 8-bit representation is: 00000110 </a:t>
            </a:r>
          </a:p>
          <a:p>
            <a:pPr lvl="1">
              <a:buNone/>
            </a:pPr>
            <a:r>
              <a:rPr lang="en-US" dirty="0" smtClean="0"/>
              <a:t>– -6 in 8-bit representation is: </a:t>
            </a:r>
            <a:r>
              <a:rPr lang="en-US" dirty="0" smtClean="0">
                <a:solidFill>
                  <a:srgbClr val="002060"/>
                </a:solidFill>
              </a:rPr>
              <a:t>10000110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Disadvantages </a:t>
            </a:r>
          </a:p>
          <a:p>
            <a:pPr lvl="2">
              <a:buNone/>
            </a:pP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Arithmetic is difficult </a:t>
            </a:r>
          </a:p>
          <a:p>
            <a:pPr lvl="2">
              <a:buNone/>
            </a:pPr>
            <a:r>
              <a:rPr lang="en-US" dirty="0" smtClean="0"/>
              <a:t>– Two representations for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</a:p>
          <a:p>
            <a:pPr lvl="4">
              <a:buNone/>
            </a:pPr>
            <a:r>
              <a:rPr lang="en-US" sz="2600" dirty="0" smtClean="0"/>
              <a:t>• 00000000 </a:t>
            </a:r>
          </a:p>
          <a:p>
            <a:pPr lvl="4">
              <a:buNone/>
            </a:pPr>
            <a:r>
              <a:rPr lang="en-US" sz="2600" dirty="0" smtClean="0"/>
              <a:t>• 10000000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769D-C10E-4892-8AFA-4A3782B2E3C7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One’s (1’s) Complement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generally use a system called “</a:t>
            </a:r>
            <a:r>
              <a:rPr lang="en-US" dirty="0" smtClean="0">
                <a:solidFill>
                  <a:srgbClr val="C00000"/>
                </a:solidFill>
              </a:rPr>
              <a:t>complementary representation</a:t>
            </a:r>
            <a:r>
              <a:rPr lang="en-US" dirty="0" smtClean="0"/>
              <a:t>” to store negative integers. </a:t>
            </a:r>
          </a:p>
          <a:p>
            <a:r>
              <a:rPr lang="en-US" dirty="0" smtClean="0"/>
              <a:t>Two basic types - </a:t>
            </a:r>
            <a:r>
              <a:rPr lang="en-US" dirty="0" smtClean="0">
                <a:solidFill>
                  <a:srgbClr val="C00000"/>
                </a:solidFill>
              </a:rPr>
              <a:t>ones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twos complement</a:t>
            </a:r>
            <a:r>
              <a:rPr lang="en-US" dirty="0" smtClean="0"/>
              <a:t>, of which 2’s complement is the most widely used. </a:t>
            </a:r>
          </a:p>
          <a:p>
            <a:r>
              <a:rPr lang="en-US" i="1" dirty="0" smtClean="0"/>
              <a:t>Negative numbers begin with 1, positive with 0.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9DA7-0DDB-473D-8A72-4AB7460F60AC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One’s (1’s)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perform 1’s complement operation on a binary number, replace 1’s with 0’s and 0’s with 1’s (</a:t>
            </a:r>
            <a:r>
              <a:rPr lang="en-US" dirty="0" err="1" smtClean="0"/>
              <a:t>i.e</a:t>
            </a:r>
            <a:r>
              <a:rPr lang="en-US" dirty="0" smtClean="0"/>
              <a:t> Complement it!)</a:t>
            </a:r>
          </a:p>
          <a:p>
            <a:pPr>
              <a:buNone/>
            </a:pPr>
            <a:r>
              <a:rPr lang="en-US" dirty="0" smtClean="0"/>
              <a:t> +6 represented by: 00000110</a:t>
            </a:r>
          </a:p>
          <a:p>
            <a:pPr>
              <a:buNone/>
            </a:pPr>
            <a:r>
              <a:rPr lang="en-US" dirty="0" smtClean="0"/>
              <a:t> -6 represented by: 11111001 </a:t>
            </a:r>
          </a:p>
          <a:p>
            <a:r>
              <a:rPr lang="en-US" dirty="0" smtClean="0"/>
              <a:t> Advantages: </a:t>
            </a:r>
            <a:r>
              <a:rPr lang="en-US" dirty="0" smtClean="0">
                <a:solidFill>
                  <a:srgbClr val="C00000"/>
                </a:solidFill>
              </a:rPr>
              <a:t>arithmetic is easier </a:t>
            </a:r>
            <a:r>
              <a:rPr lang="en-US" dirty="0" smtClean="0"/>
              <a:t>(cheaper/faster electronics) 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Fairly straightforward addition </a:t>
            </a:r>
            <a:r>
              <a:rPr lang="en-US" dirty="0" smtClean="0"/>
              <a:t>– Add any carry from the Most Significant (left-most) Bit to Least Significant (right-most) Bit of the result </a:t>
            </a:r>
          </a:p>
          <a:p>
            <a:r>
              <a:rPr lang="en-US" dirty="0" smtClean="0"/>
              <a:t>For subtraction – form 1’s complement of number to be subtracted and then add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Disadvantages</a:t>
            </a:r>
            <a:r>
              <a:rPr lang="en-US" dirty="0" smtClean="0"/>
              <a:t> : still two representations for zero 00000000 and 11111111 (in 8-bit representation)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E7D-5598-4CF7-A0B5-250469CC6FE0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I:</a:t>
            </a:r>
            <a:r>
              <a:rPr lang="en-US" dirty="0"/>
              <a:t> When the positive number has greater magnitude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FFDF-0248-407F-A86E-54C2E58DC037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43200"/>
            <a:ext cx="5442857" cy="228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37734" y="5192097"/>
            <a:ext cx="5277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Hence the required sum is + 0001.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 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</a:t>
            </a:r>
            <a:r>
              <a:rPr lang="en-US" b="1" dirty="0" smtClean="0"/>
              <a:t>II:</a:t>
            </a:r>
            <a:r>
              <a:rPr lang="en-US" dirty="0"/>
              <a:t> When the negative number has greater </a:t>
            </a:r>
            <a:r>
              <a:rPr lang="en-US" dirty="0" smtClean="0"/>
              <a:t>magnitude.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FFDF-0248-407F-A86E-54C2E58DC037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94503" y="4601962"/>
            <a:ext cx="5277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Hence the required sum is </a:t>
            </a:r>
            <a:r>
              <a:rPr lang="en-US" b="1" dirty="0"/>
              <a:t> – 0010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65" y="2667000"/>
            <a:ext cx="6017534" cy="17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perform the 2’s complement operation on a binary number</a:t>
            </a:r>
          </a:p>
          <a:p>
            <a:pPr>
              <a:buNone/>
            </a:pPr>
            <a:r>
              <a:rPr lang="en-US" dirty="0" smtClean="0"/>
              <a:t> – Replace 1’s with 0’s and 0’s with 1’s (i.e. the one's complement of the number)</a:t>
            </a:r>
          </a:p>
          <a:p>
            <a:pPr>
              <a:buNone/>
            </a:pPr>
            <a:r>
              <a:rPr lang="en-US" dirty="0" smtClean="0"/>
              <a:t> – Add 1 </a:t>
            </a:r>
          </a:p>
          <a:p>
            <a:pPr lvl="2">
              <a:buNone/>
            </a:pPr>
            <a:r>
              <a:rPr lang="en-US" dirty="0" smtClean="0"/>
              <a:t>+6 represented by: 00000110</a:t>
            </a:r>
          </a:p>
          <a:p>
            <a:pPr lvl="2">
              <a:buNone/>
            </a:pPr>
            <a:r>
              <a:rPr lang="en-US" dirty="0" smtClean="0"/>
              <a:t> -6 represented by: 11111010 </a:t>
            </a:r>
          </a:p>
          <a:p>
            <a:r>
              <a:rPr lang="en-US" dirty="0" smtClean="0"/>
              <a:t> Advantages: </a:t>
            </a:r>
          </a:p>
          <a:p>
            <a:pPr lvl="1">
              <a:buNone/>
            </a:pPr>
            <a:r>
              <a:rPr lang="en-US" dirty="0" smtClean="0"/>
              <a:t>– Arithmetic is very </a:t>
            </a:r>
            <a:r>
              <a:rPr lang="en-US" dirty="0" smtClean="0">
                <a:solidFill>
                  <a:srgbClr val="FF0000"/>
                </a:solidFill>
              </a:rPr>
              <a:t>straightforward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– End Around Carry is ignored</a:t>
            </a:r>
          </a:p>
          <a:p>
            <a:r>
              <a:rPr lang="en-US" dirty="0" smtClean="0"/>
              <a:t>only one representation for zero (00000000)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0305-8DBC-46CC-ACAA-5C626118086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Two’s Complement</a:t>
            </a:r>
          </a:p>
          <a:p>
            <a:pPr>
              <a:buNone/>
            </a:pPr>
            <a:r>
              <a:rPr lang="en-US" sz="2000" dirty="0" smtClean="0"/>
              <a:t> –To convert an integer to 2’s complement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Take the binary form of the number </a:t>
            </a:r>
          </a:p>
          <a:p>
            <a:pPr>
              <a:buNone/>
            </a:pPr>
            <a:r>
              <a:rPr lang="en-US" sz="2000" dirty="0" smtClean="0"/>
              <a:t>00000110 (6 as an 8-bit representation)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Flip the bits</a:t>
            </a:r>
            <a:r>
              <a:rPr lang="en-US" sz="2000" dirty="0" smtClean="0"/>
              <a:t>: (Find 1’s Complement) </a:t>
            </a:r>
          </a:p>
          <a:p>
            <a:pPr>
              <a:buNone/>
            </a:pPr>
            <a:r>
              <a:rPr lang="en-US" sz="2000" dirty="0" smtClean="0"/>
              <a:t>                   11111001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Add</a:t>
            </a:r>
            <a:r>
              <a:rPr lang="en-US" sz="2000" dirty="0" smtClean="0"/>
              <a:t> 1 11111001 +1 = 11111010 (2’s complement of 6)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Justification of representation:</a:t>
            </a:r>
            <a:r>
              <a:rPr lang="en-US" sz="2000" dirty="0" smtClean="0"/>
              <a:t> 6+(-6)=0? </a:t>
            </a:r>
          </a:p>
          <a:p>
            <a:pPr>
              <a:buNone/>
            </a:pPr>
            <a:r>
              <a:rPr lang="en-US" sz="2000" dirty="0" smtClean="0"/>
              <a:t>  00000110 (6) </a:t>
            </a:r>
          </a:p>
          <a:p>
            <a:pPr>
              <a:buNone/>
            </a:pPr>
            <a:r>
              <a:rPr lang="en-US" sz="2000" dirty="0" smtClean="0"/>
              <a:t>+11111010 (2’s complement of 6)</a:t>
            </a:r>
          </a:p>
          <a:p>
            <a:pPr>
              <a:buNone/>
            </a:pPr>
            <a:r>
              <a:rPr lang="en-US" sz="2000" dirty="0" smtClean="0"/>
              <a:t> 100000000 (0)                            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52578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9E64-87BF-497F-A38C-66B082EB490E}" type="datetime1">
              <a:rPr lang="en-US" smtClean="0"/>
              <a:t>5/12/2021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Properties of Two’s Complement</a:t>
            </a:r>
          </a:p>
          <a:p>
            <a:pPr>
              <a:buNone/>
            </a:pPr>
            <a:r>
              <a:rPr lang="en-US" dirty="0" smtClean="0"/>
              <a:t> –</a:t>
            </a:r>
            <a:r>
              <a:rPr lang="en-US" dirty="0" smtClean="0">
                <a:solidFill>
                  <a:srgbClr val="C00000"/>
                </a:solidFill>
              </a:rPr>
              <a:t>The 2’s comp of a 2’s comp is the original number</a:t>
            </a:r>
          </a:p>
          <a:p>
            <a:pPr>
              <a:buNone/>
            </a:pPr>
            <a:r>
              <a:rPr lang="en-US" dirty="0" smtClean="0"/>
              <a:t> 00000110 (6) </a:t>
            </a:r>
          </a:p>
          <a:p>
            <a:pPr>
              <a:buNone/>
            </a:pPr>
            <a:r>
              <a:rPr lang="en-US" dirty="0" smtClean="0"/>
              <a:t>11111010 (2’s comp of 6)</a:t>
            </a:r>
          </a:p>
          <a:p>
            <a:pPr>
              <a:buNone/>
            </a:pPr>
            <a:r>
              <a:rPr lang="en-US" dirty="0" smtClean="0"/>
              <a:t> 00000101 </a:t>
            </a:r>
          </a:p>
          <a:p>
            <a:pPr>
              <a:buNone/>
            </a:pPr>
            <a:r>
              <a:rPr lang="en-US" dirty="0" smtClean="0"/>
              <a:t>+1</a:t>
            </a:r>
          </a:p>
          <a:p>
            <a:pPr>
              <a:buNone/>
            </a:pPr>
            <a:r>
              <a:rPr lang="en-US" dirty="0" smtClean="0"/>
              <a:t> 00000110 (2’s comp of 2’s comp of 6) </a:t>
            </a:r>
          </a:p>
          <a:p>
            <a:pPr>
              <a:buNone/>
            </a:pPr>
            <a:r>
              <a:rPr lang="en-US" dirty="0" smtClean="0"/>
              <a:t>–The </a:t>
            </a:r>
            <a:r>
              <a:rPr lang="en-US" dirty="0" smtClean="0">
                <a:solidFill>
                  <a:srgbClr val="C00000"/>
                </a:solidFill>
              </a:rPr>
              <a:t>sign of a number is given by its MSB </a:t>
            </a:r>
          </a:p>
          <a:p>
            <a:pPr>
              <a:buNone/>
            </a:pPr>
            <a:r>
              <a:rPr lang="en-US" dirty="0" smtClean="0"/>
              <a:t>The bit patterns: </a:t>
            </a:r>
          </a:p>
          <a:p>
            <a:r>
              <a:rPr lang="en-US" dirty="0" smtClean="0"/>
              <a:t>00000000 represents </a:t>
            </a:r>
            <a:r>
              <a:rPr lang="en-US" dirty="0" smtClean="0">
                <a:solidFill>
                  <a:srgbClr val="C00000"/>
                </a:solidFill>
              </a:rPr>
              <a:t>zero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0nnnnnnn represents </a:t>
            </a:r>
            <a:r>
              <a:rPr lang="en-US" dirty="0" smtClean="0">
                <a:solidFill>
                  <a:srgbClr val="C00000"/>
                </a:solidFill>
              </a:rPr>
              <a:t>positive numbers</a:t>
            </a:r>
          </a:p>
          <a:p>
            <a:r>
              <a:rPr lang="en-US" dirty="0" smtClean="0"/>
              <a:t>1nnnnnnn represents </a:t>
            </a:r>
            <a:r>
              <a:rPr lang="en-US" dirty="0" smtClean="0">
                <a:solidFill>
                  <a:srgbClr val="C00000"/>
                </a:solidFill>
              </a:rPr>
              <a:t>negative number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3D7B-E0FB-4FF3-870D-B560BB184163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•</a:t>
            </a:r>
            <a:r>
              <a:rPr lang="en-US" dirty="0" smtClean="0">
                <a:solidFill>
                  <a:srgbClr val="C00000"/>
                </a:solidFill>
              </a:rPr>
              <a:t>Addition</a:t>
            </a:r>
          </a:p>
          <a:p>
            <a:pPr>
              <a:buNone/>
            </a:pPr>
            <a:r>
              <a:rPr lang="en-US" dirty="0" smtClean="0"/>
              <a:t> –Addition is performed by adding corresponding bits</a:t>
            </a:r>
          </a:p>
          <a:p>
            <a:pPr>
              <a:buNone/>
            </a:pPr>
            <a:r>
              <a:rPr lang="en-US" dirty="0" smtClean="0"/>
              <a:t> 00000111 ( 7) </a:t>
            </a:r>
          </a:p>
          <a:p>
            <a:pPr>
              <a:buNone/>
            </a:pPr>
            <a:r>
              <a:rPr lang="en-US" dirty="0" smtClean="0"/>
              <a:t>+00000101 (+5) </a:t>
            </a:r>
          </a:p>
          <a:p>
            <a:pPr>
              <a:buNone/>
            </a:pPr>
            <a:r>
              <a:rPr lang="en-US" dirty="0" smtClean="0"/>
              <a:t>00001100 (12) </a:t>
            </a:r>
          </a:p>
          <a:p>
            <a:pPr>
              <a:buNone/>
            </a:pPr>
            <a:r>
              <a:rPr lang="en-US" dirty="0" smtClean="0"/>
              <a:t>•Subtraction –Subtraction is performed by adding the 2’s complement</a:t>
            </a:r>
          </a:p>
          <a:p>
            <a:pPr>
              <a:buNone/>
            </a:pPr>
            <a:r>
              <a:rPr lang="en-US" dirty="0" smtClean="0"/>
              <a:t> –</a:t>
            </a:r>
            <a:r>
              <a:rPr lang="en-US" dirty="0" smtClean="0">
                <a:solidFill>
                  <a:srgbClr val="C00000"/>
                </a:solidFill>
              </a:rPr>
              <a:t>Ignore End-Around-Carry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00001100 (12) </a:t>
            </a:r>
          </a:p>
          <a:p>
            <a:pPr>
              <a:buNone/>
            </a:pPr>
            <a:r>
              <a:rPr lang="en-US" dirty="0" smtClean="0"/>
              <a:t>+11111011 (-5) </a:t>
            </a:r>
          </a:p>
          <a:p>
            <a:pPr>
              <a:buNone/>
            </a:pPr>
            <a:r>
              <a:rPr lang="en-US" dirty="0" smtClean="0"/>
              <a:t>100000111 ( 7)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39ED-8318-406A-9FC2-5D56080B6431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decimal system is a base-10 </a:t>
            </a:r>
            <a:r>
              <a:rPr lang="en-US" dirty="0" smtClean="0"/>
              <a:t>system. </a:t>
            </a: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There are 10 distinct digits (0 to 9) to represent any quantity. </a:t>
            </a: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For an n-digit number, the value that each digit represents depends on its weight or position.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weights are based on powers of 10.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1024 = 1*10</a:t>
            </a:r>
            <a:r>
              <a:rPr lang="en-US" baseline="30000" dirty="0" smtClean="0"/>
              <a:t>3</a:t>
            </a:r>
            <a:r>
              <a:rPr lang="en-US" dirty="0" smtClean="0"/>
              <a:t>  + 0*10</a:t>
            </a:r>
            <a:r>
              <a:rPr lang="en-US" baseline="30000" dirty="0" smtClean="0"/>
              <a:t>2</a:t>
            </a:r>
            <a:r>
              <a:rPr lang="en-US" dirty="0" smtClean="0"/>
              <a:t> + 2*10</a:t>
            </a:r>
            <a:r>
              <a:rPr lang="en-US" baseline="30000" dirty="0" smtClean="0"/>
              <a:t>1</a:t>
            </a:r>
            <a:r>
              <a:rPr lang="en-US" dirty="0" smtClean="0"/>
              <a:t> + 4*10</a:t>
            </a:r>
            <a:r>
              <a:rPr lang="en-US" baseline="30000" dirty="0" smtClean="0"/>
              <a:t>0</a:t>
            </a:r>
            <a:r>
              <a:rPr lang="en-US" dirty="0" smtClean="0"/>
              <a:t> = 1000 + 20 + 4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BEE-E874-46A4-A778-F5EF3696FB6B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Negative Integers – Two’s (2’s) Complement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•Interpretation of Negative Results</a:t>
            </a:r>
          </a:p>
          <a:p>
            <a:pPr>
              <a:buNone/>
            </a:pPr>
            <a:r>
              <a:rPr lang="en-US" dirty="0" smtClean="0"/>
              <a:t>00000101 ( 5) </a:t>
            </a:r>
          </a:p>
          <a:p>
            <a:pPr>
              <a:buNone/>
            </a:pPr>
            <a:r>
              <a:rPr lang="en-US" dirty="0" smtClean="0"/>
              <a:t>+11110100 (-12) </a:t>
            </a:r>
          </a:p>
          <a:p>
            <a:pPr>
              <a:buNone/>
            </a:pPr>
            <a:r>
              <a:rPr lang="en-US" dirty="0" smtClean="0"/>
              <a:t>11111001 ( ) </a:t>
            </a:r>
          </a:p>
          <a:p>
            <a:pPr>
              <a:buNone/>
            </a:pPr>
            <a:r>
              <a:rPr lang="en-US" dirty="0" smtClean="0"/>
              <a:t>–</a:t>
            </a:r>
            <a:r>
              <a:rPr lang="en-US" dirty="0" smtClean="0">
                <a:solidFill>
                  <a:srgbClr val="C00000"/>
                </a:solidFill>
              </a:rPr>
              <a:t>Result is negative </a:t>
            </a:r>
          </a:p>
          <a:p>
            <a:pPr>
              <a:buNone/>
            </a:pPr>
            <a:r>
              <a:rPr lang="en-US" dirty="0" smtClean="0"/>
              <a:t>MSB of result is 1 so it is a negative number in 2’s complement form</a:t>
            </a:r>
          </a:p>
          <a:p>
            <a:pPr>
              <a:buNone/>
            </a:pPr>
            <a:r>
              <a:rPr lang="en-US" dirty="0" smtClean="0"/>
              <a:t> –Negative what? </a:t>
            </a:r>
          </a:p>
          <a:p>
            <a:pPr>
              <a:buNone/>
            </a:pPr>
            <a:r>
              <a:rPr lang="en-US" dirty="0" smtClean="0"/>
              <a:t>Take the 2’s comp of the result to find out since the 2’s comp of a 2’s comp is the original number </a:t>
            </a:r>
          </a:p>
          <a:p>
            <a:pPr>
              <a:buNone/>
            </a:pPr>
            <a:r>
              <a:rPr lang="en-US" dirty="0" smtClean="0"/>
              <a:t>–Negative 7 the 2’s complement of 11111001 is 00000111 or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  <a:r>
              <a:rPr lang="en-US" baseline="-25000" dirty="0" smtClean="0">
                <a:solidFill>
                  <a:srgbClr val="C00000"/>
                </a:solidFill>
              </a:rPr>
              <a:t>10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7F97-3CD6-49F1-AF40-243705BCDF7A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Integer Overflow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14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Problem: A result of an </a:t>
            </a:r>
            <a:r>
              <a:rPr lang="en-US" sz="2400" dirty="0" err="1" smtClean="0"/>
              <a:t>artihematic</a:t>
            </a:r>
            <a:r>
              <a:rPr lang="en-US" sz="2400" dirty="0" smtClean="0"/>
              <a:t> operation that is too big to be represented in number of bits available.</a:t>
            </a:r>
            <a:r>
              <a:rPr lang="en-US" sz="2400" dirty="0"/>
              <a:t> </a:t>
            </a:r>
            <a:r>
              <a:rPr lang="en-US" sz="2400" dirty="0" smtClean="0"/>
              <a:t>This is called </a:t>
            </a:r>
            <a:r>
              <a:rPr lang="en-US" sz="2400" dirty="0" smtClean="0">
                <a:solidFill>
                  <a:srgbClr val="C00000"/>
                </a:solidFill>
              </a:rPr>
              <a:t>overflow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Overflow can occur whether or not there is a carry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FA80-66DF-43E0-AAD5-A070BE6F5D5E}" type="datetime1">
              <a:rPr lang="en-US" smtClean="0"/>
              <a:t>5/12/2021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24200"/>
            <a:ext cx="1895475" cy="3076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49049" y="3289857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Basics of digital logic gates and Boolean algebra </a:t>
            </a:r>
            <a:br>
              <a:rPr lang="en-US" b="1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(Boolean) Logic deals with </a:t>
            </a:r>
            <a:r>
              <a:rPr lang="en-US" dirty="0" smtClean="0">
                <a:solidFill>
                  <a:srgbClr val="C00000"/>
                </a:solidFill>
              </a:rPr>
              <a:t>binary variables </a:t>
            </a:r>
            <a:r>
              <a:rPr lang="en-US" dirty="0" smtClean="0"/>
              <a:t>and binary logic functions </a:t>
            </a:r>
            <a:r>
              <a:rPr lang="en-US" dirty="0"/>
              <a:t>h</a:t>
            </a:r>
            <a:r>
              <a:rPr lang="en-US" dirty="0" smtClean="0"/>
              <a:t>as two discrete values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0 -&gt; False, Open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1 -&gt; True, Close </a:t>
            </a:r>
          </a:p>
          <a:p>
            <a:r>
              <a:rPr lang="en-US" dirty="0" smtClean="0"/>
              <a:t>Three basic logical operations </a:t>
            </a:r>
          </a:p>
          <a:p>
            <a:pPr>
              <a:buNone/>
            </a:pPr>
            <a:r>
              <a:rPr lang="en-US" dirty="0" smtClean="0"/>
              <a:t>		AND (.); OR (+); NOT (‘)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BA0E-37D9-4311-A36C-6FB138F02716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Logic Gates &amp; Truth Tables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95499"/>
            <a:ext cx="7924800" cy="442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AABE-E00E-44BE-9C55-19199948C790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33400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286000"/>
            <a:ext cx="32480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0406-0259-42AE-9587-9126312F70F2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Other Logic Gates – NAND Gate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2-input NAND (NOT-AND operation) </a:t>
            </a:r>
          </a:p>
          <a:p>
            <a:r>
              <a:rPr lang="en-US" dirty="0" smtClean="0"/>
              <a:t> Can have any # of inputs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971800"/>
            <a:ext cx="700752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8E59-6A24-43CB-B79E-DFA3CCDF681F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Other Logic Gates – NOR Gate 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2-input NOR (NOT-OR operation) </a:t>
            </a:r>
          </a:p>
          <a:p>
            <a:r>
              <a:rPr lang="en-US" dirty="0" smtClean="0"/>
              <a:t>Can have any # of inputs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731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A83-2656-49BB-94BE-5008AB002C1D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Other Logic Gates – XOR Gate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2-input XOR Output is 1 if any input is one and the other input is 0 </a:t>
            </a:r>
          </a:p>
          <a:p>
            <a:r>
              <a:rPr lang="en-US" dirty="0" smtClean="0"/>
              <a:t>Can have any # of inputs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0F2-0DCD-4EC5-8229-E1787F6172A0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Other Logic Gates – XNOR Gate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E0E7-563C-4912-92BB-5322398870CF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Introduction to computer organization and Architecture.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2900" dirty="0" smtClean="0">
                <a:latin typeface="Arial" charset="0"/>
              </a:rPr>
              <a:t>Why study computer organization and architecture?</a:t>
            </a:r>
            <a:endParaRPr lang="en-US" dirty="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Design better programs, including system software such as compilers, operating systems, and device drivers.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Optimize program behavior.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Evaluate (benchmark) computer system performance.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Understand time, space, and price tradeoffs.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8A2-4374-43C6-86DD-B7C800B1C20F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binary system is a base-2 </a:t>
            </a:r>
            <a:r>
              <a:rPr lang="en-US" dirty="0" smtClean="0"/>
              <a:t>system. </a:t>
            </a:r>
            <a:endParaRPr lang="en-US" dirty="0"/>
          </a:p>
          <a:p>
            <a:pPr algn="just"/>
            <a:r>
              <a:rPr lang="en-US" dirty="0" smtClean="0"/>
              <a:t>There are 2 distinct digits (</a:t>
            </a:r>
            <a:r>
              <a:rPr lang="en-US" dirty="0" smtClean="0">
                <a:solidFill>
                  <a:srgbClr val="FF0000"/>
                </a:solidFill>
              </a:rPr>
              <a:t>0 and 1</a:t>
            </a:r>
            <a:r>
              <a:rPr lang="en-US" dirty="0" smtClean="0"/>
              <a:t>) to represent any quantity. </a:t>
            </a:r>
            <a:endParaRPr lang="en-US" dirty="0"/>
          </a:p>
          <a:p>
            <a:pPr algn="just"/>
            <a:r>
              <a:rPr lang="en-US" dirty="0" smtClean="0"/>
              <a:t>For an n-digit number, the value of a digit in each column depends on its position. </a:t>
            </a:r>
          </a:p>
          <a:p>
            <a:pPr algn="just"/>
            <a:r>
              <a:rPr lang="en-US" dirty="0" smtClean="0"/>
              <a:t> The weights are based on powers of 2. </a:t>
            </a:r>
          </a:p>
          <a:p>
            <a:pPr algn="just"/>
            <a:r>
              <a:rPr lang="en-US" dirty="0" smtClean="0"/>
              <a:t>1011</a:t>
            </a:r>
            <a:r>
              <a:rPr lang="en-US" baseline="-25000" dirty="0" smtClean="0"/>
              <a:t>2</a:t>
            </a:r>
            <a:r>
              <a:rPr lang="en-US" dirty="0" smtClean="0"/>
              <a:t> = 1*2</a:t>
            </a:r>
            <a:r>
              <a:rPr lang="en-US" baseline="30000" dirty="0" smtClean="0"/>
              <a:t>3</a:t>
            </a:r>
            <a:r>
              <a:rPr lang="en-US" dirty="0" smtClean="0"/>
              <a:t> + 0*2</a:t>
            </a:r>
            <a:r>
              <a:rPr lang="en-US" baseline="30000" dirty="0" smtClean="0"/>
              <a:t>2 </a:t>
            </a:r>
            <a:r>
              <a:rPr lang="en-US" dirty="0" smtClean="0"/>
              <a:t>+ 1*2</a:t>
            </a:r>
            <a:r>
              <a:rPr lang="en-US" baseline="30000" dirty="0" smtClean="0"/>
              <a:t>1</a:t>
            </a:r>
            <a:r>
              <a:rPr lang="en-US" dirty="0" smtClean="0"/>
              <a:t> + 1*2</a:t>
            </a:r>
            <a:r>
              <a:rPr lang="en-US" baseline="30000" dirty="0" smtClean="0"/>
              <a:t>0</a:t>
            </a:r>
            <a:r>
              <a:rPr lang="en-US" dirty="0" smtClean="0"/>
              <a:t> =8+2+1 =11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EBBC-FAC4-480B-867E-FB5F49E35F63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800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Computer organization</a:t>
            </a:r>
          </a:p>
          <a:p>
            <a:pPr lvl="1"/>
            <a:r>
              <a:rPr lang="en-US" dirty="0" smtClean="0"/>
              <a:t>physical aspects of computer systems.</a:t>
            </a:r>
          </a:p>
          <a:p>
            <a:pPr lvl="1"/>
            <a:r>
              <a:rPr lang="en-US" dirty="0" smtClean="0"/>
              <a:t>E.g., circuit design, control signals, memory types.</a:t>
            </a:r>
          </a:p>
          <a:p>
            <a:pPr lvl="1"/>
            <a:r>
              <a:rPr lang="en-US" i="1" dirty="0" smtClean="0"/>
              <a:t>How does a computer work?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Computer architecture</a:t>
            </a:r>
          </a:p>
          <a:p>
            <a:pPr lvl="1"/>
            <a:r>
              <a:rPr lang="en-US" dirty="0" smtClean="0"/>
              <a:t>Logical aspects of system as seen by the programmer.</a:t>
            </a:r>
          </a:p>
          <a:p>
            <a:pPr lvl="1"/>
            <a:r>
              <a:rPr lang="en-US" dirty="0" smtClean="0"/>
              <a:t>E.g., instruction sets, instruction formats, data types, addressing modes.</a:t>
            </a:r>
          </a:p>
          <a:p>
            <a:pPr lvl="1"/>
            <a:r>
              <a:rPr lang="en-US" i="1" dirty="0" smtClean="0"/>
              <a:t>How do I design a computer?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69F9-F04C-41A0-B27F-3B10C5C9EB92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</a:rPr>
              <a:t>At the most basic level, a computer is a device consisting of </a:t>
            </a:r>
            <a:r>
              <a:rPr lang="en-US" sz="2800" dirty="0" smtClean="0">
                <a:solidFill>
                  <a:srgbClr val="002060"/>
                </a:solidFill>
                <a:latin typeface="Arial" charset="0"/>
              </a:rPr>
              <a:t>three pieces</a:t>
            </a:r>
            <a:r>
              <a:rPr lang="en-US" sz="2800" dirty="0" smtClean="0">
                <a:latin typeface="Arial" charset="0"/>
              </a:rPr>
              <a:t>: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2060"/>
                </a:solidFill>
              </a:rPr>
              <a:t>processor</a:t>
            </a:r>
            <a:r>
              <a:rPr lang="en-US" dirty="0" smtClean="0"/>
              <a:t> to interpret and execute programs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2060"/>
                </a:solidFill>
              </a:rPr>
              <a:t>memory</a:t>
            </a:r>
            <a:r>
              <a:rPr lang="en-US" dirty="0" smtClean="0"/>
              <a:t> to store both data and programs</a:t>
            </a:r>
          </a:p>
          <a:p>
            <a:pPr lvl="1">
              <a:spcBef>
                <a:spcPct val="3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2060"/>
                </a:solidFill>
              </a:rPr>
              <a:t>mechanism for transferring data </a:t>
            </a:r>
            <a:r>
              <a:rPr lang="en-US" dirty="0" smtClean="0">
                <a:solidFill>
                  <a:srgbClr val="C00000"/>
                </a:solidFill>
              </a:rPr>
              <a:t>to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from</a:t>
            </a:r>
            <a:r>
              <a:rPr lang="en-US" dirty="0" smtClean="0"/>
              <a:t> the outside world.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FE5-4C8C-4F8D-B92E-B3A5D2324795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4648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800" dirty="0" smtClean="0">
                <a:latin typeface="Arial" charset="0"/>
              </a:rPr>
              <a:t>Writing complex programs requires a “</a:t>
            </a:r>
            <a:r>
              <a:rPr lang="en-US" sz="2800" dirty="0" smtClean="0">
                <a:solidFill>
                  <a:srgbClr val="C00000"/>
                </a:solidFill>
                <a:latin typeface="Arial" charset="0"/>
              </a:rPr>
              <a:t>divide and conquer</a:t>
            </a:r>
            <a:r>
              <a:rPr lang="en-US" sz="2800" dirty="0" smtClean="0">
                <a:latin typeface="Arial" charset="0"/>
              </a:rPr>
              <a:t>” approach, where each program module solves a smaller problem.</a:t>
            </a:r>
          </a:p>
          <a:p>
            <a:pPr>
              <a:spcBef>
                <a:spcPct val="3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30000"/>
              </a:spcBef>
            </a:pPr>
            <a:r>
              <a:rPr lang="en-US" sz="2800" dirty="0" smtClean="0">
                <a:latin typeface="Arial" charset="0"/>
              </a:rPr>
              <a:t>Complex computer systems employ a similar technique through a series of </a:t>
            </a:r>
            <a:r>
              <a:rPr lang="en-US" sz="2800" dirty="0" smtClean="0">
                <a:solidFill>
                  <a:srgbClr val="C00000"/>
                </a:solidFill>
                <a:latin typeface="Arial" charset="0"/>
              </a:rPr>
              <a:t>virtual machine layers</a:t>
            </a:r>
            <a:r>
              <a:rPr lang="en-US" sz="2800" dirty="0" smtClean="0">
                <a:latin typeface="Arial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The Computer Level Hierarchy </a:t>
            </a:r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Level Hierarchy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0AB-2A42-4B95-BC6F-0F5FD9C93B4D}" type="datetime1">
              <a:rPr lang="en-US" smtClean="0"/>
              <a:t>5/12/2021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…. Cont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sz="2800" dirty="0" smtClean="0">
                <a:latin typeface="Arial" charset="0"/>
              </a:rPr>
              <a:t>Each virtual machine layer is an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abstraction</a:t>
            </a:r>
            <a:r>
              <a:rPr lang="en-US" sz="2800" dirty="0" smtClean="0">
                <a:latin typeface="Arial" charset="0"/>
              </a:rPr>
              <a:t> of the level below it.</a:t>
            </a:r>
          </a:p>
          <a:p>
            <a:pPr>
              <a:spcBef>
                <a:spcPct val="30000"/>
              </a:spcBef>
            </a:pPr>
            <a:r>
              <a:rPr lang="en-US" sz="2800" dirty="0" smtClean="0">
                <a:latin typeface="Arial" charset="0"/>
              </a:rPr>
              <a:t>The machines at each level execute their own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particular instructions</a:t>
            </a:r>
            <a:r>
              <a:rPr lang="en-US" sz="2800" dirty="0" smtClean="0">
                <a:latin typeface="Arial" charset="0"/>
              </a:rPr>
              <a:t>, calling upon machines at lower levels to perform tasks as required.</a:t>
            </a:r>
          </a:p>
          <a:p>
            <a:pPr>
              <a:spcBef>
                <a:spcPct val="30000"/>
              </a:spcBef>
            </a:pPr>
            <a:r>
              <a:rPr lang="en-US" sz="2800" dirty="0" smtClean="0">
                <a:latin typeface="Arial" charset="0"/>
              </a:rPr>
              <a:t>Computer circuits ultimately carry out the work.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3F1D-8FD8-45F7-BA73-3422D58897F6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wpdocs\Julie\Org&amp;Arch\Ch1\WorkingFiles\Layers.t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153399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35C3-2C49-44F6-939F-16B252ACD106}" type="datetime1">
              <a:rPr lang="en-US" smtClean="0"/>
              <a:t>5/12/2021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…….cont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40000"/>
              </a:spcBef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Level 6: The User Level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Program execution and user interface level.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The level with which we are most familiar.</a:t>
            </a:r>
          </a:p>
          <a:p>
            <a:pPr lvl="1">
              <a:spcBef>
                <a:spcPct val="40000"/>
              </a:spcBef>
              <a:buNone/>
            </a:pPr>
            <a:endParaRPr lang="en-US" sz="2400" dirty="0" smtClean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Level 5: High-Level Language Level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The level with which we interact when we write programs in languages such as C, Pascal, Lisp, and Java.</a:t>
            </a:r>
            <a:endParaRPr lang="en-US" sz="2400" dirty="0" smtClean="0">
              <a:latin typeface="Arial" charset="0"/>
            </a:endParaRP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F049-648A-46B2-918A-D9FB258E473F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ct val="40000"/>
              </a:spcBef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Level 4: Assembly Language Level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Acts upon assembly language produced from Level 5, as well as instructions programmed directly at this level.</a:t>
            </a:r>
          </a:p>
          <a:p>
            <a:pPr>
              <a:spcBef>
                <a:spcPct val="40000"/>
              </a:spcBef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Level 3: System Software Level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Controls executing processes on the system.</a:t>
            </a:r>
          </a:p>
          <a:p>
            <a:pPr lvl="1"/>
            <a:r>
              <a:rPr lang="en-US" dirty="0" smtClean="0"/>
              <a:t>Protects system resources.</a:t>
            </a:r>
          </a:p>
          <a:p>
            <a:pPr lvl="1"/>
            <a:r>
              <a:rPr lang="en-US" dirty="0" smtClean="0"/>
              <a:t>Assembly language instructions often pass through Level 3 without modification.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02DC-C042-44E4-B33E-ED52929E4ADD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……cont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Level 2: Machine Level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spcBef>
                <a:spcPct val="40000"/>
              </a:spcBef>
            </a:pPr>
            <a:r>
              <a:rPr lang="en-US" sz="3200" dirty="0" smtClean="0"/>
              <a:t>Also known as the Instruction Set Architecture (ISA) Level.</a:t>
            </a:r>
          </a:p>
          <a:p>
            <a:pPr lvl="1">
              <a:spcBef>
                <a:spcPct val="40000"/>
              </a:spcBef>
            </a:pPr>
            <a:r>
              <a:rPr lang="en-US" sz="3200" dirty="0" smtClean="0"/>
              <a:t>Consists of instructions that are particular to the architecture of the machine.</a:t>
            </a:r>
          </a:p>
          <a:p>
            <a:pPr lvl="1">
              <a:spcBef>
                <a:spcPct val="40000"/>
              </a:spcBef>
            </a:pPr>
            <a:r>
              <a:rPr lang="en-US" sz="3200" dirty="0" smtClean="0"/>
              <a:t>Programs written in machine language need no compilers, interpreters, or assemblers.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428-3877-4A90-9B53-29708F4A3738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charset="0"/>
              </a:rPr>
              <a:t>Level 1: Control Level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control unit</a:t>
            </a:r>
            <a:r>
              <a:rPr lang="en-US" dirty="0" smtClean="0"/>
              <a:t> decodes and executes instructions and moves data through the system.</a:t>
            </a:r>
          </a:p>
          <a:p>
            <a:pPr lvl="1"/>
            <a:r>
              <a:rPr lang="en-US" dirty="0" smtClean="0"/>
              <a:t>Control units can be </a:t>
            </a:r>
            <a:r>
              <a:rPr lang="en-US" i="1" dirty="0" smtClean="0"/>
              <a:t>micro-programmed</a:t>
            </a:r>
            <a:r>
              <a:rPr lang="en-US" dirty="0" smtClean="0"/>
              <a:t> or </a:t>
            </a:r>
            <a:r>
              <a:rPr lang="en-US" i="1" dirty="0" smtClean="0"/>
              <a:t>hardwired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micro-program</a:t>
            </a:r>
            <a:r>
              <a:rPr lang="en-US" dirty="0" smtClean="0"/>
              <a:t> is a program written in a low-level language that is implemented by the hardware.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Hardwired control </a:t>
            </a:r>
            <a:r>
              <a:rPr lang="en-US" dirty="0" smtClean="0"/>
              <a:t>units consist of hardware that directly executes machine instructions.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FABC-1E7D-45D9-8818-30B29004ACD2}" type="datetime1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SWEG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9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…….cont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Level 0: Digital Logic Level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This level is where we find digital circuits (the chips).</a:t>
            </a:r>
          </a:p>
          <a:p>
            <a:pPr lvl="1"/>
            <a:r>
              <a:rPr lang="en-US" dirty="0" smtClean="0"/>
              <a:t>Digital circuits consist of gates and wires.</a:t>
            </a:r>
          </a:p>
          <a:p>
            <a:pPr lvl="1"/>
            <a:r>
              <a:rPr lang="en-US" dirty="0" smtClean="0"/>
              <a:t>These components implement the mathematical logic of all other levels.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AA0-FC2C-41BE-BFD8-5C06B1368C4E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Octal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Octal and hexadecimal systems provide a shorthand way to deal with </a:t>
            </a:r>
            <a:r>
              <a:rPr lang="en-US" dirty="0" smtClean="0">
                <a:solidFill>
                  <a:srgbClr val="FF0000"/>
                </a:solidFill>
              </a:rPr>
              <a:t>the long strings </a:t>
            </a:r>
            <a:r>
              <a:rPr lang="en-US" dirty="0" smtClean="0"/>
              <a:t>of 1’s and 0’s in binary. </a:t>
            </a:r>
            <a:endParaRPr lang="en-US" dirty="0"/>
          </a:p>
          <a:p>
            <a:pPr algn="just"/>
            <a:r>
              <a:rPr lang="en-US" dirty="0" smtClean="0"/>
              <a:t>Octal is </a:t>
            </a:r>
            <a:r>
              <a:rPr lang="en-US" dirty="0" smtClean="0">
                <a:solidFill>
                  <a:srgbClr val="FF0000"/>
                </a:solidFill>
              </a:rPr>
              <a:t>base-8 </a:t>
            </a:r>
            <a:r>
              <a:rPr lang="en-US" dirty="0" smtClean="0"/>
              <a:t>system using the digits </a:t>
            </a:r>
            <a:r>
              <a:rPr lang="en-US" dirty="0" smtClean="0">
                <a:solidFill>
                  <a:srgbClr val="FF0000"/>
                </a:solidFill>
              </a:rPr>
              <a:t>0 to 7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 To convert to decimal, you can again use a column weighted system 7512</a:t>
            </a:r>
            <a:r>
              <a:rPr lang="en-US" baseline="-25000" dirty="0" smtClean="0"/>
              <a:t>8</a:t>
            </a:r>
            <a:r>
              <a:rPr lang="en-US" dirty="0" smtClean="0"/>
              <a:t> = 7*8</a:t>
            </a:r>
            <a:r>
              <a:rPr lang="en-US" baseline="30000" dirty="0" smtClean="0"/>
              <a:t>3</a:t>
            </a:r>
            <a:r>
              <a:rPr lang="en-US" dirty="0" smtClean="0"/>
              <a:t> + 5*8</a:t>
            </a:r>
            <a:r>
              <a:rPr lang="en-US" baseline="30000" dirty="0" smtClean="0"/>
              <a:t>2</a:t>
            </a:r>
            <a:r>
              <a:rPr lang="en-US" dirty="0" smtClean="0"/>
              <a:t> + 1*8</a:t>
            </a:r>
            <a:r>
              <a:rPr lang="en-US" baseline="30000" dirty="0" smtClean="0"/>
              <a:t>1</a:t>
            </a:r>
            <a:r>
              <a:rPr lang="en-US" dirty="0" smtClean="0"/>
              <a:t> + 2*8</a:t>
            </a:r>
            <a:r>
              <a:rPr lang="en-US" baseline="30000" dirty="0" smtClean="0"/>
              <a:t>0</a:t>
            </a:r>
            <a:r>
              <a:rPr lang="en-US" dirty="0" smtClean="0"/>
              <a:t> = 3914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An octal number can easily be converted to binary by </a:t>
            </a:r>
            <a:r>
              <a:rPr lang="en-US" dirty="0" smtClean="0">
                <a:solidFill>
                  <a:srgbClr val="FF0000"/>
                </a:solidFill>
              </a:rPr>
              <a:t>replacing</a:t>
            </a:r>
            <a:r>
              <a:rPr lang="en-US" dirty="0" smtClean="0"/>
              <a:t> each octal digit with the </a:t>
            </a:r>
            <a:r>
              <a:rPr lang="en-US" dirty="0" smtClean="0">
                <a:solidFill>
                  <a:srgbClr val="FF0000"/>
                </a:solidFill>
              </a:rPr>
              <a:t>corresponding group of 3 binary digits </a:t>
            </a:r>
          </a:p>
          <a:p>
            <a:pPr algn="just"/>
            <a:r>
              <a:rPr lang="en-US" dirty="0" smtClean="0"/>
              <a:t>7512</a:t>
            </a:r>
            <a:r>
              <a:rPr lang="en-US" baseline="-25000" dirty="0" smtClean="0"/>
              <a:t>8</a:t>
            </a:r>
            <a:r>
              <a:rPr lang="en-US" dirty="0" smtClean="0"/>
              <a:t> = 111101001010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9C0F-C181-44FA-9791-3B7BDEC7FDC9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Hexadecimal is a </a:t>
            </a:r>
            <a:r>
              <a:rPr lang="en-US" dirty="0" smtClean="0">
                <a:solidFill>
                  <a:srgbClr val="FF0000"/>
                </a:solidFill>
              </a:rPr>
              <a:t>base-16 </a:t>
            </a:r>
            <a:r>
              <a:rPr lang="en-US" dirty="0" smtClean="0"/>
              <a:t>system.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It contains the digits 0 to 9 and the letters A to F (16 digit values).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letters </a:t>
            </a:r>
            <a:r>
              <a:rPr lang="en-US" dirty="0" smtClean="0">
                <a:solidFill>
                  <a:srgbClr val="FF0000"/>
                </a:solidFill>
              </a:rPr>
              <a:t>A to F </a:t>
            </a:r>
            <a:r>
              <a:rPr lang="en-US" dirty="0" smtClean="0"/>
              <a:t>represent the unit values </a:t>
            </a:r>
            <a:r>
              <a:rPr lang="en-US" dirty="0" smtClean="0">
                <a:solidFill>
                  <a:srgbClr val="FF0000"/>
                </a:solidFill>
              </a:rPr>
              <a:t>10 to 15</a:t>
            </a:r>
            <a:r>
              <a:rPr lang="en-US" dirty="0" smtClean="0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To convert to decimal, use a weighted system with powers of 16.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D4A3-2C43-47A4-8BA6-CAD7F372294D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-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Conversion to binary is done the same way as octal to binary conversions. </a:t>
            </a:r>
          </a:p>
          <a:p>
            <a:pPr algn="just"/>
            <a:r>
              <a:rPr lang="en-US" dirty="0" smtClean="0"/>
              <a:t>This time though the binary digits are organized </a:t>
            </a:r>
            <a:r>
              <a:rPr lang="en-US" dirty="0" smtClean="0">
                <a:solidFill>
                  <a:srgbClr val="FF0000"/>
                </a:solidFill>
              </a:rPr>
              <a:t>into groups of 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Conversion from binary to hexadecimal involves </a:t>
            </a:r>
            <a:r>
              <a:rPr lang="en-US" dirty="0" smtClean="0">
                <a:solidFill>
                  <a:srgbClr val="FF0000"/>
                </a:solidFill>
              </a:rPr>
              <a:t>breaking the bits into groups of 4 and replacing </a:t>
            </a:r>
            <a:r>
              <a:rPr lang="en-US" dirty="0" smtClean="0"/>
              <a:t>them with the hexadecimal equivalent.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45C2-B8F4-4DC3-AC61-4DD8BD795F8D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#1 </a:t>
            </a:r>
            <a:br>
              <a:rPr lang="en-US" dirty="0" smtClean="0"/>
            </a:br>
            <a:r>
              <a:rPr lang="en-US" sz="3600" dirty="0" smtClean="0"/>
              <a:t>Value of 2001 in Binary, Octal and Hexadecimal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2155"/>
            <a:ext cx="8229600" cy="388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DB1A-AB5C-4C34-96AD-4D42F2BC4D2A}" type="datetime1">
              <a:rPr lang="en-US" smtClean="0"/>
              <a:t>5/12/2021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302B-9A53-4050-99DC-B3AD47A35D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Natnael T. SWEG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3088</Words>
  <Application>Microsoft Office PowerPoint</Application>
  <PresentationFormat>On-screen Show (4:3)</PresentationFormat>
  <Paragraphs>484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Verdana</vt:lpstr>
      <vt:lpstr>Wingdings</vt:lpstr>
      <vt:lpstr>Office Theme</vt:lpstr>
      <vt:lpstr>Chapter Two  Data Representation and Basics of Computer architecture</vt:lpstr>
      <vt:lpstr>Data Representation</vt:lpstr>
      <vt:lpstr>Number systems and computers</vt:lpstr>
      <vt:lpstr>Number Systems - Decimal</vt:lpstr>
      <vt:lpstr>Number Systems - Binary</vt:lpstr>
      <vt:lpstr>Number Systems - Octal</vt:lpstr>
      <vt:lpstr>Number Systems - Hexadecimal</vt:lpstr>
      <vt:lpstr>Number Systems - Hexadecimal</vt:lpstr>
      <vt:lpstr>Example #1  Value of 2001 in Binary, Octal and Hexadecimal</vt:lpstr>
      <vt:lpstr>Example #2  Conversion: Binary -&gt; Octal -&gt;Hexadecimal</vt:lpstr>
      <vt:lpstr>Decimal to BaseN Conversions</vt:lpstr>
      <vt:lpstr>Example #3  Decimal to Binary 1492 (decimal) = ??? (binary) Repeated Divide by 2</vt:lpstr>
      <vt:lpstr>BaseN to Decimal Conversions</vt:lpstr>
      <vt:lpstr>Data Representation</vt:lpstr>
      <vt:lpstr>Alphanumeric Data</vt:lpstr>
      <vt:lpstr>Alphanumeric Codes</vt:lpstr>
      <vt:lpstr>ASCII  (American Standard Code for Information Interchange) </vt:lpstr>
      <vt:lpstr>ASCII character set (Sample) </vt:lpstr>
      <vt:lpstr>EBCDIC  (Extended Binary Coded Decimal Interchange Code). </vt:lpstr>
      <vt:lpstr>Unicode</vt:lpstr>
      <vt:lpstr>Numeric Data </vt:lpstr>
      <vt:lpstr>Representing Numeric Data</vt:lpstr>
      <vt:lpstr>Representing Numeric Data </vt:lpstr>
      <vt:lpstr>Binary Arithmetic  Binary Addition  </vt:lpstr>
      <vt:lpstr>PowerPoint Presentation</vt:lpstr>
      <vt:lpstr>Binary Subtraction </vt:lpstr>
      <vt:lpstr>PowerPoint Presentation</vt:lpstr>
      <vt:lpstr>Binary Multiplication  </vt:lpstr>
      <vt:lpstr>Binary Division </vt:lpstr>
      <vt:lpstr>Integer Representation</vt:lpstr>
      <vt:lpstr>Negative Integers – Sign and Magnitude</vt:lpstr>
      <vt:lpstr>Negative Integers – One’s (1’s) Complement </vt:lpstr>
      <vt:lpstr>Negative Integers – One’s (1’s) Complement</vt:lpstr>
      <vt:lpstr>One’s Complement Example</vt:lpstr>
      <vt:lpstr>One’s Complement Example cont.</vt:lpstr>
      <vt:lpstr>Negative Integers – Two’s (2’s) Complement</vt:lpstr>
      <vt:lpstr>Negative Integers – Two’s (2’s) Complement </vt:lpstr>
      <vt:lpstr>Negative Integers – Two’s (2’s) Complement</vt:lpstr>
      <vt:lpstr>Negative Integers – Two’s (2’s) Complement</vt:lpstr>
      <vt:lpstr>Negative Integers – Two’s (2’s) Complement</vt:lpstr>
      <vt:lpstr>Integer Overflow</vt:lpstr>
      <vt:lpstr>Basics of digital logic gates and Boolean algebra  </vt:lpstr>
      <vt:lpstr>Logic Gates &amp; Truth Tables</vt:lpstr>
      <vt:lpstr>PowerPoint Presentation</vt:lpstr>
      <vt:lpstr>Other Logic Gates – NAND Gate</vt:lpstr>
      <vt:lpstr>Other Logic Gates – NOR Gate </vt:lpstr>
      <vt:lpstr>Other Logic Gates – XOR Gate</vt:lpstr>
      <vt:lpstr>Other Logic Gates – XNOR Gate</vt:lpstr>
      <vt:lpstr>Introduction to computer organization and Architecture.</vt:lpstr>
      <vt:lpstr>PowerPoint Presentation</vt:lpstr>
      <vt:lpstr>PowerPoint Presentation</vt:lpstr>
      <vt:lpstr> The Computer Level Hierarchy Level Hierarchy</vt:lpstr>
      <vt:lpstr>                           …. Cont </vt:lpstr>
      <vt:lpstr>PowerPoint Presentation</vt:lpstr>
      <vt:lpstr>…….cont</vt:lpstr>
      <vt:lpstr>……cont</vt:lpstr>
      <vt:lpstr>                                   ……cont</vt:lpstr>
      <vt:lpstr>……cont.</vt:lpstr>
      <vt:lpstr>                               …….cont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aboma</dc:creator>
  <cp:lastModifiedBy>nati</cp:lastModifiedBy>
  <cp:revision>150</cp:revision>
  <dcterms:created xsi:type="dcterms:W3CDTF">2021-04-24T13:00:04Z</dcterms:created>
  <dcterms:modified xsi:type="dcterms:W3CDTF">2021-05-12T09:50:45Z</dcterms:modified>
</cp:coreProperties>
</file>