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210D5-6F0C-427E-8376-E0AD80BD4B3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AEC9-EAB8-46B7-BDB0-97317E2F8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9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E398-BB75-4036-B1BD-5921921694C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F8C9-57C6-4E07-B6BF-47CC2D01BCDA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6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4A7A-792A-4031-AE9C-D2F2FF7FEDFC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EDDB-A280-44A1-9C4C-38ACA69B94CF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1811-F8F8-47D6-93A5-BCED468EFD8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3D92-69E1-432E-962E-09D3AB74455E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4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34CF-36AD-48E3-96DC-E430782F1DDC}" type="datetime1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A171-E1F1-4C07-A566-550854F6B62F}" type="datetime1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8DD-76BA-47CF-861F-304E495EA3F5}" type="datetime1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84EB-730C-41C4-AA65-062206CB05F7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4E73-6873-4241-889F-4C5BD81C913A}" type="datetime1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5023-3BA6-4F9D-964A-4BB0AE08BC05}" type="datetime1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Chapter Three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4400" b="1" dirty="0">
                <a:latin typeface="+mj-lt"/>
              </a:rPr>
              <a:t>Introduction To Software Engineering</a:t>
            </a:r>
            <a:r>
              <a:rPr lang="en-US" sz="3200" dirty="0">
                <a:latin typeface="+mj-lt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sz="3200" b="1" i="1" dirty="0"/>
              <a:t>Software Engineering </a:t>
            </a:r>
            <a:r>
              <a:rPr lang="en-US" sz="3200" dirty="0"/>
              <a:t>is composed of two words, </a:t>
            </a:r>
            <a:r>
              <a:rPr lang="en-US" sz="3200" dirty="0">
                <a:solidFill>
                  <a:srgbClr val="002060"/>
                </a:solidFill>
              </a:rPr>
              <a:t>software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2060"/>
                </a:solidFill>
              </a:rPr>
              <a:t>engineering</a:t>
            </a:r>
            <a:r>
              <a:rPr lang="en-US" sz="3200" dirty="0"/>
              <a:t>.</a:t>
            </a:r>
          </a:p>
          <a:p>
            <a:pPr lvl="1"/>
            <a:r>
              <a:rPr lang="en-US" sz="3200" b="1" dirty="0"/>
              <a:t>Software </a:t>
            </a:r>
            <a:r>
              <a:rPr lang="en-US" sz="3200" dirty="0"/>
              <a:t>is </a:t>
            </a:r>
            <a:r>
              <a:rPr lang="en-US" sz="3200" dirty="0">
                <a:solidFill>
                  <a:srgbClr val="002060"/>
                </a:solidFill>
              </a:rPr>
              <a:t>more than </a:t>
            </a:r>
            <a:r>
              <a:rPr lang="en-US" sz="3200" dirty="0"/>
              <a:t>just a program code</a:t>
            </a:r>
          </a:p>
          <a:p>
            <a:pPr lvl="2"/>
            <a:r>
              <a:rPr lang="en-US" sz="2800" dirty="0"/>
              <a:t>A program is an </a:t>
            </a:r>
            <a:r>
              <a:rPr lang="en-US" sz="2800" dirty="0">
                <a:solidFill>
                  <a:srgbClr val="002060"/>
                </a:solidFill>
              </a:rPr>
              <a:t>executable code</a:t>
            </a:r>
            <a:r>
              <a:rPr lang="en-US" sz="2800" dirty="0"/>
              <a:t>, having some </a:t>
            </a:r>
            <a:r>
              <a:rPr lang="en-US" sz="2800" dirty="0">
                <a:solidFill>
                  <a:srgbClr val="002060"/>
                </a:solidFill>
              </a:rPr>
              <a:t>computational purpose</a:t>
            </a:r>
          </a:p>
          <a:p>
            <a:pPr lvl="2"/>
            <a:r>
              <a:rPr lang="en-US" sz="2800" dirty="0"/>
              <a:t>Software is a collection of </a:t>
            </a:r>
            <a:r>
              <a:rPr lang="en-US" sz="2800" dirty="0">
                <a:solidFill>
                  <a:srgbClr val="002060"/>
                </a:solidFill>
              </a:rPr>
              <a:t>executable programming code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2060"/>
                </a:solidFill>
              </a:rPr>
              <a:t>associated libraries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2060"/>
                </a:solidFill>
              </a:rPr>
              <a:t>documentations</a:t>
            </a:r>
          </a:p>
          <a:p>
            <a:pPr lvl="2"/>
            <a:r>
              <a:rPr lang="en-US" sz="2800" dirty="0"/>
              <a:t>Software, when made for a specific requirement is called </a:t>
            </a:r>
            <a:r>
              <a:rPr lang="en-US" sz="2800" b="1" dirty="0">
                <a:solidFill>
                  <a:srgbClr val="002060"/>
                </a:solidFill>
              </a:rPr>
              <a:t>software product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</a:p>
          <a:p>
            <a:pPr lvl="1"/>
            <a:r>
              <a:rPr lang="en-US" sz="3200" b="1" dirty="0"/>
              <a:t>Engineering </a:t>
            </a:r>
            <a:r>
              <a:rPr lang="en-US" sz="3200" dirty="0"/>
              <a:t>is developing products, using </a:t>
            </a:r>
            <a:r>
              <a:rPr lang="en-US" sz="3200" dirty="0">
                <a:solidFill>
                  <a:srgbClr val="002060"/>
                </a:solidFill>
              </a:rPr>
              <a:t>well-defined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2060"/>
                </a:solidFill>
              </a:rPr>
              <a:t>scientific principles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002060"/>
                </a:solidFill>
              </a:rPr>
              <a:t>methods</a:t>
            </a:r>
            <a:r>
              <a:rPr lang="en-US" sz="3200" dirty="0"/>
              <a:t>. </a:t>
            </a:r>
          </a:p>
          <a:p>
            <a:pPr lvl="1"/>
            <a:endParaRPr lang="en-US" sz="3100" dirty="0"/>
          </a:p>
        </p:txBody>
      </p:sp>
      <p:sp>
        <p:nvSpPr>
          <p:cNvPr id="2" name="Rectangle 1"/>
          <p:cNvSpPr/>
          <p:nvPr/>
        </p:nvSpPr>
        <p:spPr>
          <a:xfrm>
            <a:off x="838200" y="5334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Software Engineering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b="1" i="1" dirty="0"/>
              <a:t>Software Engineering i</a:t>
            </a:r>
            <a:r>
              <a:rPr lang="en-US" sz="3000" dirty="0"/>
              <a:t>s an engineering branch associated with the </a:t>
            </a:r>
            <a:r>
              <a:rPr lang="en-US" sz="3000" dirty="0">
                <a:solidFill>
                  <a:srgbClr val="002060"/>
                </a:solidFill>
              </a:rPr>
              <a:t>development of software product </a:t>
            </a:r>
            <a:r>
              <a:rPr lang="en-US" sz="3000" dirty="0"/>
              <a:t>using well-defined scientific principles, methods and procedures with the outcome of an </a:t>
            </a:r>
            <a:r>
              <a:rPr lang="en-US" sz="3000" dirty="0">
                <a:solidFill>
                  <a:srgbClr val="002060"/>
                </a:solidFill>
              </a:rPr>
              <a:t>efficient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2060"/>
                </a:solidFill>
              </a:rPr>
              <a:t>reliable </a:t>
            </a:r>
            <a:r>
              <a:rPr lang="en-US" sz="3000" dirty="0"/>
              <a:t>software product.</a:t>
            </a:r>
          </a:p>
          <a:p>
            <a:endParaRPr lang="en-US" dirty="0"/>
          </a:p>
          <a:p>
            <a:r>
              <a:rPr lang="en-US" sz="2600" dirty="0"/>
              <a:t>IEEE definition 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The application of a </a:t>
            </a:r>
            <a:r>
              <a:rPr lang="en-US" sz="3000" dirty="0">
                <a:solidFill>
                  <a:srgbClr val="002060"/>
                </a:solidFill>
              </a:rPr>
              <a:t>systematic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2060"/>
                </a:solidFill>
              </a:rPr>
              <a:t>disciplined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2060"/>
                </a:solidFill>
              </a:rPr>
              <a:t>quantifiable approach </a:t>
            </a:r>
            <a:r>
              <a:rPr lang="en-US" sz="3000" dirty="0"/>
              <a:t>to the development, operation and maintenance of software</a:t>
            </a:r>
          </a:p>
          <a:p>
            <a:pPr>
              <a:buFont typeface="Wingdings" pitchFamily="2" charset="2"/>
              <a:buChar char="Ø"/>
            </a:pPr>
            <a:endParaRPr lang="en-US" sz="3000" dirty="0"/>
          </a:p>
          <a:p>
            <a:pPr algn="just"/>
            <a:r>
              <a:rPr lang="en-US" sz="3000" dirty="0"/>
              <a:t>Software engineering is a branch of computer science, which uses </a:t>
            </a:r>
            <a:r>
              <a:rPr lang="en-US" sz="3000" dirty="0">
                <a:solidFill>
                  <a:srgbClr val="002060"/>
                </a:solidFill>
              </a:rPr>
              <a:t>well-defined engineering concepts </a:t>
            </a:r>
            <a:r>
              <a:rPr lang="en-US" sz="3000" dirty="0"/>
              <a:t>required to produce </a:t>
            </a:r>
            <a:r>
              <a:rPr lang="en-US" sz="3000" dirty="0">
                <a:solidFill>
                  <a:srgbClr val="002060"/>
                </a:solidFill>
              </a:rPr>
              <a:t>efficient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2060"/>
                </a:solidFill>
              </a:rPr>
              <a:t>durable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2060"/>
                </a:solidFill>
              </a:rPr>
              <a:t>scalable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2060"/>
                </a:solidFill>
              </a:rPr>
              <a:t>in-budget </a:t>
            </a:r>
            <a:r>
              <a:rPr lang="en-US" sz="3000" dirty="0"/>
              <a:t>and </a:t>
            </a:r>
            <a:r>
              <a:rPr lang="en-US" sz="3000" dirty="0">
                <a:solidFill>
                  <a:srgbClr val="002060"/>
                </a:solidFill>
              </a:rPr>
              <a:t>on-time software products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endParaRPr lang="en-US" sz="2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>
                <a:solidFill>
                  <a:srgbClr val="FF0000"/>
                </a:solidFill>
              </a:rPr>
              <a:t>Software engineering principles </a:t>
            </a:r>
            <a:r>
              <a:rPr lang="en-US" sz="2800" dirty="0"/>
              <a:t>use two important </a:t>
            </a:r>
            <a:r>
              <a:rPr lang="en-US" sz="2800" dirty="0">
                <a:solidFill>
                  <a:srgbClr val="002060"/>
                </a:solidFill>
              </a:rPr>
              <a:t>techniques</a:t>
            </a:r>
            <a:r>
              <a:rPr lang="en-US" sz="2800" dirty="0"/>
              <a:t> to reduce problem complexity: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800" dirty="0"/>
          </a:p>
          <a:p>
            <a:pPr lvl="1" algn="just">
              <a:lnSpc>
                <a:spcPct val="100000"/>
              </a:lnSpc>
            </a:pPr>
            <a:r>
              <a:rPr lang="en-US" sz="3200" i="1" dirty="0">
                <a:solidFill>
                  <a:srgbClr val="002060"/>
                </a:solidFill>
              </a:rPr>
              <a:t>Abstraction</a:t>
            </a:r>
            <a:r>
              <a:rPr lang="en-US" sz="3200" i="1" dirty="0"/>
              <a:t>: </a:t>
            </a:r>
            <a:r>
              <a:rPr lang="en-US" sz="2800" dirty="0"/>
              <a:t>Simplifying problems by omitting irrelevant details.</a:t>
            </a:r>
            <a:endParaRPr lang="en-US" sz="2800" i="1" dirty="0"/>
          </a:p>
          <a:p>
            <a:pPr lvl="1" algn="just">
              <a:lnSpc>
                <a:spcPct val="100000"/>
              </a:lnSpc>
            </a:pPr>
            <a:endParaRPr lang="en-US" sz="2800" i="1" dirty="0"/>
          </a:p>
          <a:p>
            <a:pPr lvl="1" algn="just">
              <a:lnSpc>
                <a:spcPct val="100000"/>
              </a:lnSpc>
            </a:pPr>
            <a:r>
              <a:rPr lang="en-US" sz="3200" i="1" dirty="0">
                <a:solidFill>
                  <a:srgbClr val="002060"/>
                </a:solidFill>
              </a:rPr>
              <a:t>Decomposition</a:t>
            </a:r>
            <a:r>
              <a:rPr lang="en-US" sz="3200" i="1" dirty="0"/>
              <a:t>: </a:t>
            </a:r>
            <a:r>
              <a:rPr lang="en-US" sz="2800" dirty="0"/>
              <a:t>Dividing complex problems into several smaller problems and solving smaller problems one by one.</a:t>
            </a:r>
            <a:endParaRPr lang="en-US" sz="2800" i="1" dirty="0"/>
          </a:p>
          <a:p>
            <a:pPr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47700"/>
            <a:ext cx="8229600" cy="1295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br>
              <a:rPr lang="en-US" sz="3100" b="1" dirty="0">
                <a:solidFill>
                  <a:schemeClr val="tx1"/>
                </a:solidFill>
              </a:rPr>
            </a:br>
            <a:br>
              <a:rPr lang="en-US" sz="3100" b="1" dirty="0">
                <a:solidFill>
                  <a:schemeClr val="tx1"/>
                </a:solidFill>
              </a:rPr>
            </a:br>
            <a:br>
              <a:rPr lang="en-US" sz="3100" b="1" dirty="0">
                <a:solidFill>
                  <a:schemeClr val="tx1"/>
                </a:solidFill>
              </a:rPr>
            </a:br>
            <a:br>
              <a:rPr lang="en-US" sz="3100" b="1" dirty="0">
                <a:solidFill>
                  <a:schemeClr val="tx1"/>
                </a:solidFill>
              </a:rPr>
            </a:br>
            <a:br>
              <a:rPr lang="en-US" sz="3100" b="1" dirty="0">
                <a:solidFill>
                  <a:schemeClr val="tx1"/>
                </a:solidFill>
              </a:rPr>
            </a:br>
            <a:r>
              <a:rPr lang="en-US" sz="3100" b="1" dirty="0">
                <a:solidFill>
                  <a:schemeClr val="tx1"/>
                </a:solidFill>
              </a:rPr>
              <a:t>Software Engineering as an Engineering Discipline</a:t>
            </a:r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en-US" sz="1600" b="1" dirty="0"/>
              <a:t>                                       </a:t>
            </a:r>
            <a:br>
              <a:rPr lang="en-US" sz="1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Apply  theories, methods, and tools and use them selectively</a:t>
            </a:r>
          </a:p>
          <a:p>
            <a:pPr algn="just"/>
            <a:r>
              <a:rPr lang="en-US" sz="2800" dirty="0"/>
              <a:t>Try to discover solutions to problems even when there are no applicable theories and methods </a:t>
            </a:r>
          </a:p>
          <a:p>
            <a:pPr algn="just"/>
            <a:r>
              <a:rPr lang="en-US" sz="2800" dirty="0"/>
              <a:t>Find solutions within constraints</a:t>
            </a:r>
          </a:p>
          <a:p>
            <a:pPr algn="just"/>
            <a:r>
              <a:rPr lang="en-US" sz="2800" dirty="0"/>
              <a:t>Software engineering is not just concerned</a:t>
            </a:r>
            <a:br>
              <a:rPr lang="en-US" sz="2800" dirty="0"/>
            </a:br>
            <a:r>
              <a:rPr lang="en-US" sz="2800" dirty="0"/>
              <a:t>with the technical processes of software development but also </a:t>
            </a:r>
            <a:r>
              <a:rPr lang="en-US" sz="2800" dirty="0">
                <a:solidFill>
                  <a:schemeClr val="tx2"/>
                </a:solidFill>
              </a:rPr>
              <a:t>software project management</a:t>
            </a:r>
            <a:r>
              <a:rPr lang="en-US" sz="2800" dirty="0"/>
              <a:t> and the development of tools, methods, and theories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061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SE Vs CS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CS is concerned with the </a:t>
            </a:r>
            <a:r>
              <a:rPr lang="en-US" sz="3200" dirty="0">
                <a:solidFill>
                  <a:srgbClr val="C00000"/>
                </a:solidFill>
              </a:rPr>
              <a:t>theories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C00000"/>
                </a:solidFill>
              </a:rPr>
              <a:t>methods</a:t>
            </a:r>
            <a:r>
              <a:rPr lang="en-US" sz="3200" dirty="0"/>
              <a:t> that underlie computers and software systems whereas SE is concerned with the practical problems of </a:t>
            </a:r>
            <a:r>
              <a:rPr lang="en-US" sz="3200" dirty="0">
                <a:solidFill>
                  <a:srgbClr val="002060"/>
                </a:solidFill>
              </a:rPr>
              <a:t>producing software</a:t>
            </a:r>
            <a:r>
              <a:rPr lang="en-US" sz="3200" dirty="0"/>
              <a:t>. </a:t>
            </a:r>
          </a:p>
          <a:p>
            <a:pPr algn="just"/>
            <a:r>
              <a:rPr lang="en-US" sz="3200" dirty="0"/>
              <a:t>Some knowledge of </a:t>
            </a:r>
            <a:r>
              <a:rPr lang="en-US" sz="3200" dirty="0">
                <a:solidFill>
                  <a:srgbClr val="002060"/>
                </a:solidFill>
              </a:rPr>
              <a:t>CS is essential </a:t>
            </a:r>
            <a:r>
              <a:rPr lang="en-US" sz="3200" dirty="0"/>
              <a:t>for SE like some knowledge of </a:t>
            </a:r>
            <a:r>
              <a:rPr lang="en-US" sz="3200" dirty="0">
                <a:solidFill>
                  <a:srgbClr val="002060"/>
                </a:solidFill>
              </a:rPr>
              <a:t>physics</a:t>
            </a:r>
            <a:r>
              <a:rPr lang="en-US" sz="3200" dirty="0"/>
              <a:t> is essential for </a:t>
            </a:r>
            <a:r>
              <a:rPr lang="en-US" sz="3200" dirty="0">
                <a:solidFill>
                  <a:srgbClr val="002060"/>
                </a:solidFill>
              </a:rPr>
              <a:t>electrical engineers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sz="4000" b="1" dirty="0"/>
              <a:t>SE Vs Sy</a:t>
            </a:r>
            <a:r>
              <a:rPr lang="en-US" sz="4000" b="1" dirty="0"/>
              <a:t>s</a:t>
            </a:r>
            <a:r>
              <a:rPr sz="4000" b="1" dirty="0"/>
              <a:t>tem Engineering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System engineering is concerned with all aspects of the </a:t>
            </a:r>
            <a:r>
              <a:rPr lang="en-US" sz="3200" dirty="0">
                <a:solidFill>
                  <a:srgbClr val="002060"/>
                </a:solidFill>
              </a:rPr>
              <a:t>development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2060"/>
                </a:solidFill>
              </a:rPr>
              <a:t>evolution of systems </a:t>
            </a:r>
          </a:p>
          <a:p>
            <a:pPr lvl="1" algn="just"/>
            <a:r>
              <a:rPr lang="en-US" sz="2800" dirty="0"/>
              <a:t>Hardware development, </a:t>
            </a:r>
          </a:p>
          <a:p>
            <a:pPr lvl="1" algn="just"/>
            <a:r>
              <a:rPr lang="en-US" sz="2800" dirty="0"/>
              <a:t>Policy and process design and </a:t>
            </a:r>
          </a:p>
          <a:p>
            <a:pPr lvl="1" algn="just"/>
            <a:r>
              <a:rPr lang="en-US" sz="2800" dirty="0"/>
              <a:t>System deployment, as well as software engineering</a:t>
            </a:r>
          </a:p>
          <a:p>
            <a:pPr algn="just"/>
            <a:r>
              <a:rPr lang="en-US" sz="3000" dirty="0"/>
              <a:t>System Engineers </a:t>
            </a:r>
            <a:r>
              <a:rPr lang="en-US" sz="3200" dirty="0"/>
              <a:t>specify the system, define its overall architecture, and integrate the different parts to create the finished system</a:t>
            </a:r>
          </a:p>
          <a:p>
            <a:pPr algn="just"/>
            <a:r>
              <a:rPr lang="en-US" sz="3200" dirty="0"/>
              <a:t>But SE mainly concerned on the </a:t>
            </a:r>
            <a:r>
              <a:rPr lang="en-US" sz="3200" dirty="0">
                <a:solidFill>
                  <a:srgbClr val="002060"/>
                </a:solidFill>
              </a:rPr>
              <a:t>development of software products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N</a:t>
            </a:r>
            <a:r>
              <a:rPr sz="4400" b="1" dirty="0"/>
              <a:t>eed for SE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Two reasons</a:t>
            </a:r>
            <a:endParaRPr lang="en-US" sz="36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Individuals and society rely on advanced </a:t>
            </a:r>
            <a:r>
              <a:rPr lang="en-US" sz="3200" dirty="0">
                <a:solidFill>
                  <a:srgbClr val="002060"/>
                </a:solidFill>
              </a:rPr>
              <a:t>software systems </a:t>
            </a:r>
            <a:r>
              <a:rPr lang="en-US" sz="3200" dirty="0"/>
              <a:t>so as to produce </a:t>
            </a:r>
            <a:r>
              <a:rPr lang="en-US" sz="3200" dirty="0">
                <a:solidFill>
                  <a:srgbClr val="002060"/>
                </a:solidFill>
              </a:rPr>
              <a:t>reliable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2060"/>
                </a:solidFill>
              </a:rPr>
              <a:t>trustworthy</a:t>
            </a:r>
            <a:r>
              <a:rPr lang="en-US" sz="3200" dirty="0"/>
              <a:t> systems economically and quickly.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SE uses methods and techniques to make </a:t>
            </a:r>
            <a:r>
              <a:rPr lang="en-US" sz="3200" dirty="0">
                <a:solidFill>
                  <a:srgbClr val="002060"/>
                </a:solidFill>
              </a:rPr>
              <a:t>software development cheaper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ctr"/>
            <a:r>
              <a:rPr lang="en-US" dirty="0"/>
              <a:t>Presentation 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Evolution of Software Engineering-</a:t>
            </a:r>
            <a:r>
              <a:rPr lang="en-US" sz="2400" dirty="0">
                <a:solidFill>
                  <a:srgbClr val="C00000"/>
                </a:solidFill>
              </a:rPr>
              <a:t>G1</a:t>
            </a:r>
          </a:p>
          <a:p>
            <a:r>
              <a:rPr lang="en-US" sz="2400" dirty="0"/>
              <a:t>The impact of software on economic, societal and environmental safety- </a:t>
            </a:r>
            <a:r>
              <a:rPr lang="en-US" sz="2400" dirty="0">
                <a:solidFill>
                  <a:srgbClr val="C00000"/>
                </a:solidFill>
              </a:rPr>
              <a:t>G2</a:t>
            </a:r>
          </a:p>
          <a:p>
            <a:r>
              <a:rPr lang="en-US" sz="2400" dirty="0"/>
              <a:t>Software professionalism, accreditation, certification, and licensing-</a:t>
            </a:r>
            <a:r>
              <a:rPr lang="en-US" sz="2400" dirty="0">
                <a:solidFill>
                  <a:srgbClr val="C00000"/>
                </a:solidFill>
              </a:rPr>
              <a:t>G3</a:t>
            </a:r>
          </a:p>
          <a:p>
            <a:r>
              <a:rPr lang="en-US" sz="2400" dirty="0"/>
              <a:t>Code of Ethics and professional conduct-</a:t>
            </a:r>
            <a:r>
              <a:rPr lang="en-US" sz="2400" dirty="0">
                <a:solidFill>
                  <a:srgbClr val="C00000"/>
                </a:solidFill>
              </a:rPr>
              <a:t>G4</a:t>
            </a:r>
          </a:p>
          <a:p>
            <a:r>
              <a:rPr lang="en-US" sz="2400" dirty="0"/>
              <a:t>Social, legal, historical, and professional issues and concerns-</a:t>
            </a:r>
            <a:r>
              <a:rPr lang="en-US" sz="2400" dirty="0">
                <a:solidFill>
                  <a:srgbClr val="C00000"/>
                </a:solidFill>
              </a:rPr>
              <a:t>G5</a:t>
            </a:r>
          </a:p>
          <a:p>
            <a:r>
              <a:rPr lang="en-US" sz="2400" dirty="0"/>
              <a:t>The nature role of professional societies and software </a:t>
            </a:r>
            <a:r>
              <a:rPr lang="en-US" sz="2400"/>
              <a:t>engineering standards-</a:t>
            </a:r>
            <a:r>
              <a:rPr lang="en-US" sz="2400">
                <a:solidFill>
                  <a:srgbClr val="C00000"/>
                </a:solidFill>
              </a:rPr>
              <a:t>G6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448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Chapter Three</vt:lpstr>
      <vt:lpstr>PowerPoint Presentation</vt:lpstr>
      <vt:lpstr>PowerPoint Presentation</vt:lpstr>
      <vt:lpstr>PowerPoint Presentation</vt:lpstr>
      <vt:lpstr>     Software Engineering as an Engineering Discipline                                           </vt:lpstr>
      <vt:lpstr>SE Vs CS</vt:lpstr>
      <vt:lpstr>SE Vs System Engineering</vt:lpstr>
      <vt:lpstr>Need for SE</vt:lpstr>
      <vt:lpstr>Presentation 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Luv U Enate</dc:creator>
  <cp:lastModifiedBy>Unknown User</cp:lastModifiedBy>
  <cp:revision>44</cp:revision>
  <dcterms:created xsi:type="dcterms:W3CDTF">2006-08-16T00:00:00Z</dcterms:created>
  <dcterms:modified xsi:type="dcterms:W3CDTF">2021-05-13T08:24:47Z</dcterms:modified>
</cp:coreProperties>
</file>