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9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5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2A9C-46C0-42DD-8EB1-15E1006EB1C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4E87-41BF-4BF0-9C3A-D790550D2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4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9437"/>
          </a:xfrm>
        </p:spPr>
        <p:txBody>
          <a:bodyPr/>
          <a:lstStyle/>
          <a:p>
            <a:r>
              <a:rPr lang="en-US" b="1" dirty="0" smtClean="0"/>
              <a:t>Chapter Four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300"/>
            <a:ext cx="9144000" cy="19685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Software Development Methodologies and Paradigms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142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 smtClean="0"/>
              <a:t>4. Examine the results for accuracy (testing and quality assurance)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 Is it possible to </a:t>
            </a:r>
            <a:r>
              <a:rPr lang="en-US" sz="2800" dirty="0" smtClean="0">
                <a:solidFill>
                  <a:srgbClr val="C00000"/>
                </a:solidFill>
              </a:rPr>
              <a:t>test each component</a:t>
            </a:r>
            <a:r>
              <a:rPr lang="en-US" sz="2800" dirty="0" smtClean="0"/>
              <a:t> of the solution? Has a reasonable testing strategy been implemented?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Does the </a:t>
            </a:r>
            <a:r>
              <a:rPr lang="en-US" sz="2800" dirty="0" smtClean="0">
                <a:solidFill>
                  <a:srgbClr val="002060"/>
                </a:solidFill>
              </a:rPr>
              <a:t>solution</a:t>
            </a:r>
            <a:r>
              <a:rPr lang="en-US" sz="2800" dirty="0" smtClean="0"/>
              <a:t> produce </a:t>
            </a:r>
            <a:r>
              <a:rPr lang="en-US" sz="2800" dirty="0" smtClean="0">
                <a:solidFill>
                  <a:srgbClr val="002060"/>
                </a:solidFill>
              </a:rPr>
              <a:t>results</a:t>
            </a:r>
            <a:r>
              <a:rPr lang="en-US" sz="2800" dirty="0" smtClean="0"/>
              <a:t> that conform to the data, function, and behavior that are required?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Has the Software been </a:t>
            </a:r>
            <a:r>
              <a:rPr lang="en-US" sz="2800" dirty="0" smtClean="0">
                <a:solidFill>
                  <a:srgbClr val="002060"/>
                </a:solidFill>
              </a:rPr>
              <a:t>validated</a:t>
            </a:r>
            <a:r>
              <a:rPr lang="en-US" sz="2800" dirty="0" smtClean="0"/>
              <a:t> against all stakeholders requirement?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62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b="1" dirty="0" smtClean="0"/>
              <a:t>Core Principles of Software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5130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002060"/>
                </a:solidFill>
              </a:rPr>
              <a:t>Remember the reason </a:t>
            </a:r>
            <a:r>
              <a:rPr lang="en-US" dirty="0" smtClean="0"/>
              <a:t>that the software exists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software should </a:t>
            </a:r>
            <a:r>
              <a:rPr lang="en-US" dirty="0" smtClean="0">
                <a:solidFill>
                  <a:srgbClr val="002060"/>
                </a:solidFill>
              </a:rPr>
              <a:t>provide value </a:t>
            </a:r>
            <a:r>
              <a:rPr lang="en-US" dirty="0" smtClean="0"/>
              <a:t>to its users and satisfy the requirements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2. Keep it </a:t>
            </a:r>
            <a:r>
              <a:rPr lang="en-US" dirty="0" smtClean="0">
                <a:solidFill>
                  <a:srgbClr val="002060"/>
                </a:solidFill>
              </a:rPr>
              <a:t>simple</a:t>
            </a:r>
            <a:r>
              <a:rPr lang="en-US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All design and implementation should be </a:t>
            </a:r>
            <a:r>
              <a:rPr lang="en-US" dirty="0" smtClean="0">
                <a:solidFill>
                  <a:srgbClr val="002060"/>
                </a:solidFill>
              </a:rPr>
              <a:t>as simple as possible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3. Maintain the </a:t>
            </a:r>
            <a:r>
              <a:rPr lang="en-US" dirty="0" smtClean="0">
                <a:solidFill>
                  <a:srgbClr val="002060"/>
                </a:solidFill>
              </a:rPr>
              <a:t>vision</a:t>
            </a:r>
            <a:r>
              <a:rPr lang="en-US" dirty="0" smtClean="0"/>
              <a:t> of the project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 clear vision is essential to the </a:t>
            </a:r>
            <a:r>
              <a:rPr lang="en-US" dirty="0" smtClean="0">
                <a:solidFill>
                  <a:srgbClr val="002060"/>
                </a:solidFill>
              </a:rPr>
              <a:t>project’s success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4. Others will </a:t>
            </a:r>
            <a:r>
              <a:rPr lang="en-US" dirty="0" smtClean="0">
                <a:solidFill>
                  <a:srgbClr val="002060"/>
                </a:solidFill>
              </a:rPr>
              <a:t>consume</a:t>
            </a:r>
            <a:r>
              <a:rPr lang="en-US" dirty="0" smtClean="0"/>
              <a:t> what you produce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Always specify, design, and implement knowing that someone else </a:t>
            </a:r>
            <a:r>
              <a:rPr lang="en-US" dirty="0" smtClean="0">
                <a:solidFill>
                  <a:srgbClr val="002060"/>
                </a:solidFill>
              </a:rPr>
              <a:t>will later </a:t>
            </a:r>
            <a:r>
              <a:rPr lang="en-US" dirty="0" smtClean="0"/>
              <a:t>have to </a:t>
            </a:r>
            <a:r>
              <a:rPr lang="en-US" dirty="0" smtClean="0">
                <a:solidFill>
                  <a:srgbClr val="002060"/>
                </a:solidFill>
              </a:rPr>
              <a:t>understand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modify</a:t>
            </a:r>
            <a:r>
              <a:rPr lang="en-US" dirty="0" smtClean="0"/>
              <a:t> what you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080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5</a:t>
            </a:r>
            <a:r>
              <a:rPr lang="en-US" dirty="0"/>
              <a:t>.</a:t>
            </a:r>
            <a:r>
              <a:rPr lang="en-US" dirty="0" smtClean="0"/>
              <a:t> Be </a:t>
            </a:r>
            <a:r>
              <a:rPr lang="en-US" dirty="0" smtClean="0">
                <a:solidFill>
                  <a:srgbClr val="002060"/>
                </a:solidFill>
              </a:rPr>
              <a:t>open to the future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Never design yourself into a corner; build software that can be easily </a:t>
            </a:r>
            <a:r>
              <a:rPr lang="en-US" dirty="0" smtClean="0">
                <a:solidFill>
                  <a:srgbClr val="002060"/>
                </a:solidFill>
              </a:rPr>
              <a:t>changed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adapted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6</a:t>
            </a:r>
            <a:r>
              <a:rPr lang="en-US" dirty="0"/>
              <a:t>.</a:t>
            </a:r>
            <a:r>
              <a:rPr lang="en-US" dirty="0" smtClean="0"/>
              <a:t> Plan ahead for </a:t>
            </a:r>
            <a:r>
              <a:rPr lang="en-US" dirty="0" smtClean="0">
                <a:solidFill>
                  <a:srgbClr val="002060"/>
                </a:solidFill>
              </a:rPr>
              <a:t>software reuse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Reuse of software reduces the </a:t>
            </a:r>
            <a:r>
              <a:rPr lang="en-US" dirty="0" smtClean="0">
                <a:solidFill>
                  <a:srgbClr val="002060"/>
                </a:solidFill>
              </a:rPr>
              <a:t>long-term cost </a:t>
            </a:r>
            <a:r>
              <a:rPr lang="en-US" dirty="0" smtClean="0"/>
              <a:t>and increases the value of the program and the </a:t>
            </a:r>
            <a:r>
              <a:rPr lang="en-US" dirty="0" smtClean="0">
                <a:solidFill>
                  <a:srgbClr val="002060"/>
                </a:solidFill>
              </a:rPr>
              <a:t>reusable components</a:t>
            </a:r>
            <a:r>
              <a:rPr lang="en-US" dirty="0" smtClean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7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Think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C00000"/>
                </a:solidFill>
              </a:rPr>
              <a:t>act</a:t>
            </a:r>
            <a:r>
              <a:rPr lang="en-US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 Placing clear, complete thought </a:t>
            </a:r>
            <a:r>
              <a:rPr lang="en-US" dirty="0" smtClean="0">
                <a:solidFill>
                  <a:srgbClr val="002060"/>
                </a:solidFill>
              </a:rPr>
              <a:t>before action</a:t>
            </a:r>
            <a:r>
              <a:rPr lang="en-US" dirty="0" smtClean="0"/>
              <a:t> will almost always produce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025"/>
            <a:ext cx="10515600" cy="81597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Types of Practices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Communication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Planning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Modeling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Construction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Testing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Deployment Practice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4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352425"/>
            <a:ext cx="10515600" cy="1222375"/>
          </a:xfrm>
        </p:spPr>
        <p:txBody>
          <a:bodyPr/>
          <a:lstStyle/>
          <a:p>
            <a:r>
              <a:rPr lang="en-US" b="1" dirty="0" smtClean="0"/>
              <a:t>Communication </a:t>
            </a:r>
            <a:r>
              <a:rPr lang="en-US" b="1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74800"/>
            <a:ext cx="10515600" cy="4699000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Listen</a:t>
            </a:r>
            <a:r>
              <a:rPr lang="en-US" dirty="0" smtClean="0"/>
              <a:t> to the speaker and concentrate on what is being said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Prepare</a:t>
            </a:r>
            <a:r>
              <a:rPr lang="en-US" dirty="0" smtClean="0"/>
              <a:t> before you meet by </a:t>
            </a:r>
            <a:r>
              <a:rPr lang="en-US" dirty="0" smtClean="0">
                <a:solidFill>
                  <a:srgbClr val="002060"/>
                </a:solidFill>
              </a:rPr>
              <a:t>researching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understanding the problem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Someone should </a:t>
            </a:r>
            <a:r>
              <a:rPr lang="en-US" dirty="0" smtClean="0">
                <a:solidFill>
                  <a:srgbClr val="002060"/>
                </a:solidFill>
              </a:rPr>
              <a:t>facilitate</a:t>
            </a:r>
            <a:r>
              <a:rPr lang="en-US" dirty="0" smtClean="0"/>
              <a:t> the meeting and have an agenda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Face-to-face communication is best, but also have a document or presentation to focus the discussion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Take notes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2060"/>
                </a:solidFill>
              </a:rPr>
              <a:t>document</a:t>
            </a:r>
            <a:r>
              <a:rPr lang="en-US" dirty="0" smtClean="0"/>
              <a:t> decisions </a:t>
            </a:r>
          </a:p>
        </p:txBody>
      </p:sp>
    </p:spTree>
    <p:extLst>
      <p:ext uri="{BB962C8B-B14F-4D97-AF65-F5344CB8AC3E}">
        <p14:creationId xmlns:p14="http://schemas.microsoft.com/office/powerpoint/2010/main" val="20316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977900"/>
          </a:xfrm>
        </p:spPr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9784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6. Strive for </a:t>
            </a:r>
            <a:r>
              <a:rPr lang="en-US" dirty="0" smtClean="0">
                <a:solidFill>
                  <a:srgbClr val="002060"/>
                </a:solidFill>
              </a:rPr>
              <a:t>collaboration</a:t>
            </a:r>
            <a:r>
              <a:rPr lang="en-US" dirty="0" smtClean="0"/>
              <a:t> and consensus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7. Stay focused on a </a:t>
            </a:r>
            <a:r>
              <a:rPr lang="en-US" dirty="0" smtClean="0">
                <a:solidFill>
                  <a:srgbClr val="002060"/>
                </a:solidFill>
              </a:rPr>
              <a:t>topic</a:t>
            </a:r>
            <a:r>
              <a:rPr lang="en-US" dirty="0" smtClean="0"/>
              <a:t>; modularize your discussion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8. If something is unclear, </a:t>
            </a:r>
            <a:r>
              <a:rPr lang="en-US" dirty="0" smtClean="0">
                <a:solidFill>
                  <a:srgbClr val="002060"/>
                </a:solidFill>
              </a:rPr>
              <a:t>draw a picture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9. </a:t>
            </a:r>
            <a:r>
              <a:rPr lang="en-US" dirty="0" smtClean="0">
                <a:solidFill>
                  <a:srgbClr val="002060"/>
                </a:solidFill>
              </a:rPr>
              <a:t>Move on to the next topic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smtClean="0"/>
              <a:t>a) after you </a:t>
            </a:r>
            <a:r>
              <a:rPr lang="en-US" sz="2400" dirty="0" smtClean="0">
                <a:solidFill>
                  <a:srgbClr val="002060"/>
                </a:solidFill>
              </a:rPr>
              <a:t>agree</a:t>
            </a:r>
            <a:r>
              <a:rPr lang="en-US" sz="2400" dirty="0" smtClean="0"/>
              <a:t> to something,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smtClean="0"/>
              <a:t>b) if you </a:t>
            </a:r>
            <a:r>
              <a:rPr lang="en-US" sz="2400" dirty="0" smtClean="0">
                <a:solidFill>
                  <a:srgbClr val="002060"/>
                </a:solidFill>
              </a:rPr>
              <a:t>cannot agree </a:t>
            </a:r>
            <a:r>
              <a:rPr lang="en-US" sz="2400" dirty="0" smtClean="0"/>
              <a:t>to something, or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smtClean="0"/>
              <a:t>c) if a feature or function is unclear and </a:t>
            </a:r>
            <a:r>
              <a:rPr lang="en-US" sz="2400" dirty="0" smtClean="0">
                <a:solidFill>
                  <a:srgbClr val="002060"/>
                </a:solidFill>
              </a:rPr>
              <a:t>cannot be clarified at the moment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10. Negotiation is not a contest or a game; it works best when both parties win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r>
              <a:rPr lang="en-US" b="1" dirty="0" smtClean="0"/>
              <a:t>Planning </a:t>
            </a:r>
            <a:r>
              <a:rPr lang="en-US" b="1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689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1. Understand </a:t>
            </a:r>
            <a:r>
              <a:rPr lang="en-US" dirty="0" smtClean="0">
                <a:solidFill>
                  <a:srgbClr val="002060"/>
                </a:solidFill>
              </a:rPr>
              <a:t>the scope </a:t>
            </a:r>
            <a:r>
              <a:rPr lang="en-US" dirty="0" smtClean="0"/>
              <a:t>of the project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2. Involve the customer in the </a:t>
            </a:r>
            <a:r>
              <a:rPr lang="en-US" dirty="0" smtClean="0">
                <a:solidFill>
                  <a:srgbClr val="002060"/>
                </a:solidFill>
              </a:rPr>
              <a:t>planning activity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3. Recognize that </a:t>
            </a:r>
            <a:r>
              <a:rPr lang="en-US" dirty="0" smtClean="0">
                <a:solidFill>
                  <a:srgbClr val="002060"/>
                </a:solidFill>
              </a:rPr>
              <a:t>planning is iterative</a:t>
            </a:r>
            <a:r>
              <a:rPr lang="en-US" dirty="0" smtClean="0"/>
              <a:t>; things will change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4. Estimate based on only </a:t>
            </a:r>
            <a:r>
              <a:rPr lang="en-US" dirty="0" smtClean="0">
                <a:solidFill>
                  <a:srgbClr val="002060"/>
                </a:solidFill>
              </a:rPr>
              <a:t>what you know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5. Consider risk as </a:t>
            </a:r>
            <a:r>
              <a:rPr lang="en-US" dirty="0" smtClean="0">
                <a:solidFill>
                  <a:srgbClr val="002060"/>
                </a:solidFill>
              </a:rPr>
              <a:t>you define the plan </a:t>
            </a:r>
          </a:p>
        </p:txBody>
      </p:sp>
    </p:spTree>
    <p:extLst>
      <p:ext uri="{BB962C8B-B14F-4D97-AF65-F5344CB8AC3E}">
        <p14:creationId xmlns:p14="http://schemas.microsoft.com/office/powerpoint/2010/main" val="20541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6. Be realistic on how much can be done each day by each person and how well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7. Adjust </a:t>
            </a:r>
            <a:r>
              <a:rPr lang="en-US" dirty="0" smtClean="0">
                <a:solidFill>
                  <a:srgbClr val="002060"/>
                </a:solidFill>
              </a:rPr>
              <a:t>granularity</a:t>
            </a:r>
            <a:r>
              <a:rPr lang="en-US" dirty="0" smtClean="0"/>
              <a:t> as you define the plan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8. Define how you intend to </a:t>
            </a:r>
            <a:r>
              <a:rPr lang="en-US" dirty="0" smtClean="0">
                <a:solidFill>
                  <a:srgbClr val="002060"/>
                </a:solidFill>
              </a:rPr>
              <a:t>ensure quality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9. Describe how you intend to </a:t>
            </a:r>
            <a:r>
              <a:rPr lang="en-US" dirty="0" smtClean="0">
                <a:solidFill>
                  <a:srgbClr val="002060"/>
                </a:solidFill>
              </a:rPr>
              <a:t>accommodate change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10.Track the plan frequently and make adjustments as required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b="1" dirty="0" smtClean="0"/>
              <a:t>Modeling Practice (Analysis)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292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information domain </a:t>
            </a:r>
            <a:r>
              <a:rPr lang="en-US" sz="2200" dirty="0" smtClean="0"/>
              <a:t>of a problem (the data that flows in and out of a system) must be represented and understood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functions</a:t>
            </a:r>
            <a:r>
              <a:rPr lang="en-US" sz="2200" dirty="0" smtClean="0"/>
              <a:t> that the software performs must be defined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behavior of the software </a:t>
            </a:r>
            <a:r>
              <a:rPr lang="en-US" sz="2200" dirty="0" smtClean="0"/>
              <a:t>(as a consequence of external events) must be represented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200" dirty="0" smtClean="0"/>
              <a:t>The models that depict information, function, and behavior must be partitioned in a manner that uncovers detail in a layered (or hierarchical) fashion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analysis task </a:t>
            </a:r>
            <a:r>
              <a:rPr lang="en-US" sz="2200" dirty="0" smtClean="0"/>
              <a:t>should move from essential information toward implementation detail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0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b="1" dirty="0" smtClean="0"/>
              <a:t>Modeling Practice (Design)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 The design should be </a:t>
            </a:r>
            <a:r>
              <a:rPr lang="en-US" dirty="0" smtClean="0">
                <a:solidFill>
                  <a:srgbClr val="002060"/>
                </a:solidFill>
              </a:rPr>
              <a:t>traceable</a:t>
            </a:r>
            <a:r>
              <a:rPr lang="en-US" dirty="0" smtClean="0"/>
              <a:t> to the analysis model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Always consider the </a:t>
            </a:r>
            <a:r>
              <a:rPr lang="en-US" dirty="0" smtClean="0">
                <a:solidFill>
                  <a:srgbClr val="C00000"/>
                </a:solidFill>
              </a:rPr>
              <a:t>software architecture </a:t>
            </a:r>
            <a:r>
              <a:rPr lang="en-US" dirty="0" smtClean="0"/>
              <a:t>of the system to be built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002060"/>
                </a:solidFill>
              </a:rPr>
              <a:t>Design of data </a:t>
            </a:r>
            <a:r>
              <a:rPr lang="en-US" dirty="0" smtClean="0"/>
              <a:t>is as important as </a:t>
            </a:r>
            <a:r>
              <a:rPr lang="en-US" dirty="0" smtClean="0">
                <a:solidFill>
                  <a:srgbClr val="002060"/>
                </a:solidFill>
              </a:rPr>
              <a:t>design of processing functions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002060"/>
                </a:solidFill>
              </a:rPr>
              <a:t>Interfaces</a:t>
            </a:r>
            <a:r>
              <a:rPr lang="en-US" dirty="0" smtClean="0"/>
              <a:t> (both internal and external) must be designed with care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5. User interface design should be tuned to the needs of the </a:t>
            </a:r>
            <a:r>
              <a:rPr lang="en-US" dirty="0" smtClean="0">
                <a:solidFill>
                  <a:srgbClr val="002060"/>
                </a:solidFill>
              </a:rPr>
              <a:t>end-user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2060"/>
                </a:solidFill>
              </a:rPr>
              <a:t>should stress ease of use </a:t>
            </a:r>
          </a:p>
        </p:txBody>
      </p:sp>
    </p:spTree>
    <p:extLst>
      <p:ext uri="{BB962C8B-B14F-4D97-AF65-F5344CB8AC3E}">
        <p14:creationId xmlns:p14="http://schemas.microsoft.com/office/powerpoint/2010/main" val="10134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Software Engineering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Essence of Practice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Core Principles of Software Engineering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Types of Practice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Engineering </a:t>
            </a:r>
            <a:r>
              <a:rPr lang="en-US" sz="3200" dirty="0" smtClean="0"/>
              <a:t>Methodologies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Software Development Paradigm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4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6. Component-level design should be functionally independent (</a:t>
            </a:r>
            <a:r>
              <a:rPr lang="en-US" dirty="0" smtClean="0">
                <a:solidFill>
                  <a:srgbClr val="002060"/>
                </a:solidFill>
              </a:rPr>
              <a:t>high cohesion</a:t>
            </a:r>
            <a:r>
              <a:rPr lang="en-US" dirty="0" smtClean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7. Components should be </a:t>
            </a:r>
            <a:r>
              <a:rPr lang="en-US" dirty="0" smtClean="0">
                <a:solidFill>
                  <a:srgbClr val="C00000"/>
                </a:solidFill>
              </a:rPr>
              <a:t>loosely coupled </a:t>
            </a:r>
            <a:r>
              <a:rPr lang="en-US" dirty="0" smtClean="0"/>
              <a:t>to one another and to the external environment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8. Design representations (</a:t>
            </a:r>
            <a:r>
              <a:rPr lang="en-US" dirty="0" smtClean="0">
                <a:solidFill>
                  <a:srgbClr val="002060"/>
                </a:solidFill>
              </a:rPr>
              <a:t>models</a:t>
            </a:r>
            <a:r>
              <a:rPr lang="en-US" dirty="0" smtClean="0"/>
              <a:t>) should be easily understandable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9. The design should be developed iteratively; with each iteration, the designer should strive for </a:t>
            </a:r>
            <a:r>
              <a:rPr lang="en-US" dirty="0" smtClean="0">
                <a:solidFill>
                  <a:srgbClr val="002060"/>
                </a:solidFill>
              </a:rPr>
              <a:t>greater simplicity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b="1" dirty="0" smtClean="0"/>
              <a:t>Construction Practices (Before Coding)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Understand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2060"/>
                </a:solidFill>
              </a:rPr>
              <a:t>problem</a:t>
            </a:r>
            <a:r>
              <a:rPr lang="en-US" dirty="0" smtClean="0"/>
              <a:t> you are trying to solve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C00000"/>
                </a:solidFill>
              </a:rPr>
              <a:t>basic design principles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concepts</a:t>
            </a:r>
            <a:r>
              <a:rPr lang="en-US" dirty="0" smtClean="0"/>
              <a:t>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Pick a </a:t>
            </a:r>
            <a:r>
              <a:rPr lang="en-US" dirty="0" smtClean="0">
                <a:solidFill>
                  <a:srgbClr val="C00000"/>
                </a:solidFill>
              </a:rPr>
              <a:t>programming language </a:t>
            </a:r>
            <a:r>
              <a:rPr lang="en-US" dirty="0" smtClean="0"/>
              <a:t>that meets the needs of the software to be built and the </a:t>
            </a:r>
            <a:r>
              <a:rPr lang="en-US" dirty="0" smtClean="0">
                <a:solidFill>
                  <a:srgbClr val="002060"/>
                </a:solidFill>
              </a:rPr>
              <a:t>environment</a:t>
            </a:r>
            <a:r>
              <a:rPr lang="en-US" dirty="0" smtClean="0"/>
              <a:t> in which it will operate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Select a </a:t>
            </a:r>
            <a:r>
              <a:rPr lang="en-US" dirty="0" smtClean="0">
                <a:solidFill>
                  <a:srgbClr val="002060"/>
                </a:solidFill>
              </a:rPr>
              <a:t>programming environment </a:t>
            </a:r>
            <a:r>
              <a:rPr lang="en-US" dirty="0" smtClean="0"/>
              <a:t>that provides tools that will make your work easier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Create a set of unit tests that will be applied once the component you code is </a:t>
            </a:r>
            <a:r>
              <a:rPr lang="en-US" dirty="0" smtClean="0">
                <a:solidFill>
                  <a:srgbClr val="002060"/>
                </a:solidFill>
              </a:rPr>
              <a:t>completed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b="1" dirty="0" smtClean="0"/>
              <a:t>Construction Practices (When Coding Begin)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51181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Constrain your </a:t>
            </a:r>
            <a:r>
              <a:rPr lang="en-US" dirty="0" smtClean="0">
                <a:solidFill>
                  <a:srgbClr val="002060"/>
                </a:solidFill>
              </a:rPr>
              <a:t>algorithms</a:t>
            </a:r>
            <a:r>
              <a:rPr lang="en-US" dirty="0" smtClean="0"/>
              <a:t> by following </a:t>
            </a:r>
            <a:r>
              <a:rPr lang="en-US" dirty="0" smtClean="0">
                <a:solidFill>
                  <a:srgbClr val="C00000"/>
                </a:solidFill>
              </a:rPr>
              <a:t>structured programming practices 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rgbClr val="002060"/>
                </a:solidFill>
              </a:rPr>
              <a:t>data structures </a:t>
            </a:r>
            <a:r>
              <a:rPr lang="en-US" dirty="0" smtClean="0"/>
              <a:t>that will meet the </a:t>
            </a:r>
            <a:r>
              <a:rPr lang="en-US" dirty="0" smtClean="0">
                <a:solidFill>
                  <a:srgbClr val="002060"/>
                </a:solidFill>
              </a:rPr>
              <a:t>needs of the design </a:t>
            </a:r>
          </a:p>
          <a:p>
            <a:pPr marL="514350" indent="-514350">
              <a:buAutoNum type="arabicPeriod"/>
            </a:pPr>
            <a:r>
              <a:rPr lang="en-US" dirty="0" smtClean="0"/>
              <a:t>Understand the </a:t>
            </a:r>
            <a:r>
              <a:rPr lang="en-US" dirty="0" smtClean="0">
                <a:solidFill>
                  <a:srgbClr val="002060"/>
                </a:solidFill>
              </a:rPr>
              <a:t>software architecture </a:t>
            </a:r>
            <a:r>
              <a:rPr lang="en-US" dirty="0" smtClean="0"/>
              <a:t>and create interfaces that are consistent with it 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conditional </a:t>
            </a:r>
            <a:r>
              <a:rPr lang="en-US" dirty="0" smtClean="0">
                <a:solidFill>
                  <a:srgbClr val="002060"/>
                </a:solidFill>
              </a:rPr>
              <a:t>logic as simple as possible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nested loops in a way that makes them </a:t>
            </a:r>
            <a:r>
              <a:rPr lang="en-US" dirty="0" smtClean="0">
                <a:solidFill>
                  <a:srgbClr val="002060"/>
                </a:solidFill>
              </a:rPr>
              <a:t>easily testable 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meaningful </a:t>
            </a:r>
            <a:r>
              <a:rPr lang="en-US" dirty="0" smtClean="0">
                <a:solidFill>
                  <a:srgbClr val="C00000"/>
                </a:solidFill>
              </a:rPr>
              <a:t>variable names </a:t>
            </a:r>
            <a:r>
              <a:rPr lang="en-US" dirty="0" smtClean="0"/>
              <a:t>and follow other </a:t>
            </a:r>
            <a:r>
              <a:rPr lang="en-US" dirty="0" smtClean="0">
                <a:solidFill>
                  <a:srgbClr val="C00000"/>
                </a:solidFill>
              </a:rPr>
              <a:t>local coding standards 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code that is </a:t>
            </a:r>
            <a:r>
              <a:rPr lang="en-US" dirty="0" smtClean="0">
                <a:solidFill>
                  <a:srgbClr val="C00000"/>
                </a:solidFill>
              </a:rPr>
              <a:t>self-documenting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visual layout (e.g., i</a:t>
            </a:r>
            <a:r>
              <a:rPr lang="en-US" dirty="0" smtClean="0">
                <a:solidFill>
                  <a:srgbClr val="002060"/>
                </a:solidFill>
              </a:rPr>
              <a:t>ndentation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blank lines</a:t>
            </a:r>
            <a:r>
              <a:rPr lang="en-US" dirty="0" smtClean="0"/>
              <a:t>) that aids code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b="1" dirty="0" smtClean="0"/>
              <a:t>Construction Practices (When Coding 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/>
              <a:t>Conduct a </a:t>
            </a:r>
            <a:r>
              <a:rPr lang="en-US" dirty="0" smtClean="0">
                <a:solidFill>
                  <a:srgbClr val="C00000"/>
                </a:solidFill>
              </a:rPr>
              <a:t>code walkthrough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/>
              <a:t>Perform unit tests (</a:t>
            </a:r>
            <a:r>
              <a:rPr lang="en-US" dirty="0" smtClean="0">
                <a:solidFill>
                  <a:srgbClr val="C00000"/>
                </a:solidFill>
              </a:rPr>
              <a:t>black-box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white-box</a:t>
            </a:r>
            <a:r>
              <a:rPr lang="en-US" dirty="0" smtClean="0"/>
              <a:t>) and correct errors you have uncovered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Refactor</a:t>
            </a:r>
            <a:r>
              <a:rPr lang="en-US" dirty="0" smtClean="0"/>
              <a:t>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b="1" dirty="0" smtClean="0"/>
              <a:t>Testing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All tests should be </a:t>
            </a:r>
            <a:r>
              <a:rPr lang="en-US" dirty="0" smtClean="0">
                <a:solidFill>
                  <a:srgbClr val="002060"/>
                </a:solidFill>
              </a:rPr>
              <a:t>traceable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002060"/>
                </a:solidFill>
              </a:rPr>
              <a:t>software requirements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Tests should be </a:t>
            </a:r>
            <a:r>
              <a:rPr lang="en-US" dirty="0" smtClean="0">
                <a:solidFill>
                  <a:srgbClr val="002060"/>
                </a:solidFill>
              </a:rPr>
              <a:t>planned long before testing begins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Pareto principle </a:t>
            </a:r>
            <a:r>
              <a:rPr lang="en-US" dirty="0" smtClean="0"/>
              <a:t>applies to software testing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80% of the uncovered errors are in 20% of the code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4</a:t>
            </a:r>
            <a:r>
              <a:rPr lang="en-US" dirty="0"/>
              <a:t>.</a:t>
            </a:r>
            <a:r>
              <a:rPr lang="en-US" dirty="0" smtClean="0"/>
              <a:t> Testing should begin “</a:t>
            </a:r>
            <a:r>
              <a:rPr lang="en-US" dirty="0" smtClean="0">
                <a:solidFill>
                  <a:srgbClr val="002060"/>
                </a:solidFill>
              </a:rPr>
              <a:t>in the small</a:t>
            </a:r>
            <a:r>
              <a:rPr lang="en-US" dirty="0" smtClean="0"/>
              <a:t>” and progress toward testing “</a:t>
            </a:r>
            <a:r>
              <a:rPr lang="en-US" dirty="0" smtClean="0">
                <a:solidFill>
                  <a:srgbClr val="002060"/>
                </a:solidFill>
              </a:rPr>
              <a:t>in the large</a:t>
            </a:r>
            <a:r>
              <a:rPr lang="en-US" dirty="0" smtClean="0"/>
              <a:t>” 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Unit testing </a:t>
            </a:r>
            <a:r>
              <a:rPr lang="en-US" dirty="0" smtClean="0"/>
              <a:t>--&gt; </a:t>
            </a:r>
            <a:r>
              <a:rPr lang="en-US" dirty="0" smtClean="0">
                <a:solidFill>
                  <a:srgbClr val="002060"/>
                </a:solidFill>
              </a:rPr>
              <a:t>integration testing </a:t>
            </a:r>
            <a:r>
              <a:rPr lang="en-US" dirty="0" smtClean="0"/>
              <a:t>--&gt; </a:t>
            </a:r>
            <a:r>
              <a:rPr lang="en-US" dirty="0" smtClean="0">
                <a:solidFill>
                  <a:srgbClr val="002060"/>
                </a:solidFill>
              </a:rPr>
              <a:t>validation testing </a:t>
            </a:r>
            <a:r>
              <a:rPr lang="en-US" dirty="0" smtClean="0"/>
              <a:t>--&gt; </a:t>
            </a:r>
            <a:r>
              <a:rPr lang="en-US" dirty="0" smtClean="0">
                <a:solidFill>
                  <a:srgbClr val="C00000"/>
                </a:solidFill>
              </a:rPr>
              <a:t>system testing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5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Exhaustive testing is not possible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b="1" dirty="0" smtClean="0"/>
              <a:t>Deployment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/>
              <a:t>Customer expectations for the software must be managed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Be careful not to </a:t>
            </a:r>
            <a:r>
              <a:rPr lang="en-US" sz="2400" dirty="0" smtClean="0">
                <a:solidFill>
                  <a:srgbClr val="002060"/>
                </a:solidFill>
              </a:rPr>
              <a:t>promise too much </a:t>
            </a:r>
            <a:r>
              <a:rPr lang="en-US" sz="2400" dirty="0" smtClean="0"/>
              <a:t>or to </a:t>
            </a:r>
            <a:r>
              <a:rPr lang="en-US" sz="2400" dirty="0" smtClean="0">
                <a:solidFill>
                  <a:srgbClr val="002060"/>
                </a:solidFill>
              </a:rPr>
              <a:t>mislead the u</a:t>
            </a:r>
            <a:r>
              <a:rPr lang="en-US" sz="2400" dirty="0" smtClean="0"/>
              <a:t>ser 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dirty="0" smtClean="0"/>
              <a:t>A complete delivery package should be </a:t>
            </a:r>
            <a:r>
              <a:rPr lang="en-US" dirty="0" smtClean="0">
                <a:solidFill>
                  <a:srgbClr val="002060"/>
                </a:solidFill>
              </a:rPr>
              <a:t>assembled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tested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2060"/>
                </a:solidFill>
              </a:rPr>
              <a:t>support system </a:t>
            </a:r>
            <a:r>
              <a:rPr lang="en-US" dirty="0" smtClean="0"/>
              <a:t>must be established before the software is delivered 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dirty="0" smtClean="0">
                <a:solidFill>
                  <a:srgbClr val="002060"/>
                </a:solidFill>
              </a:rPr>
              <a:t>Appropriate instructional materials </a:t>
            </a:r>
            <a:r>
              <a:rPr lang="en-US" dirty="0" smtClean="0"/>
              <a:t>must be provided to </a:t>
            </a:r>
            <a:r>
              <a:rPr lang="en-US" dirty="0" smtClean="0">
                <a:solidFill>
                  <a:srgbClr val="002060"/>
                </a:solidFill>
              </a:rPr>
              <a:t>end users 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dirty="0" smtClean="0">
                <a:solidFill>
                  <a:srgbClr val="002060"/>
                </a:solidFill>
              </a:rPr>
              <a:t>Buggy software </a:t>
            </a:r>
            <a:r>
              <a:rPr lang="en-US" dirty="0" smtClean="0"/>
              <a:t>should be fixed first, delivered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8" y="2250209"/>
            <a:ext cx="9144000" cy="1968500"/>
          </a:xfrm>
        </p:spPr>
        <p:txBody>
          <a:bodyPr>
            <a:normAutofit/>
          </a:bodyPr>
          <a:lstStyle/>
          <a:p>
            <a:r>
              <a:rPr lang="en-US" sz="5400" dirty="0"/>
              <a:t>Software Engineering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669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SE methods </a:t>
            </a:r>
            <a:r>
              <a:rPr lang="en-US" sz="3200" dirty="0"/>
              <a:t>provide an </a:t>
            </a:r>
            <a:r>
              <a:rPr lang="en-US" sz="3200" dirty="0">
                <a:solidFill>
                  <a:srgbClr val="002060"/>
                </a:solidFill>
              </a:rPr>
              <a:t>organized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2060"/>
                </a:solidFill>
              </a:rPr>
              <a:t>systematic approach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002060"/>
                </a:solidFill>
              </a:rPr>
              <a:t>developing software </a:t>
            </a:r>
            <a:r>
              <a:rPr lang="en-US" sz="3200" dirty="0"/>
              <a:t>for a target computer. </a:t>
            </a: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/>
              <a:t>There are </a:t>
            </a:r>
            <a:r>
              <a:rPr lang="en-US" sz="3200" dirty="0">
                <a:solidFill>
                  <a:srgbClr val="002060"/>
                </a:solidFill>
              </a:rPr>
              <a:t>numerous methods </a:t>
            </a:r>
            <a:r>
              <a:rPr lang="en-US" sz="3200" dirty="0"/>
              <a:t>from which to choose, and it is </a:t>
            </a:r>
            <a:r>
              <a:rPr lang="en-US" sz="3200" dirty="0">
                <a:solidFill>
                  <a:srgbClr val="002060"/>
                </a:solidFill>
              </a:rPr>
              <a:t>important</a:t>
            </a:r>
            <a:r>
              <a:rPr lang="en-US" sz="3200" dirty="0"/>
              <a:t> for the software engineer to choose an </a:t>
            </a:r>
            <a:r>
              <a:rPr lang="en-US" sz="3200" dirty="0">
                <a:solidFill>
                  <a:srgbClr val="002060"/>
                </a:solidFill>
              </a:rPr>
              <a:t>appropriate method or </a:t>
            </a:r>
            <a:r>
              <a:rPr lang="en-US" sz="3200" dirty="0" smtClean="0">
                <a:solidFill>
                  <a:srgbClr val="002060"/>
                </a:solidFill>
              </a:rPr>
              <a:t>methods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The choice </a:t>
            </a:r>
            <a:r>
              <a:rPr lang="en-US" sz="3200" dirty="0"/>
              <a:t>can have a </a:t>
            </a:r>
            <a:r>
              <a:rPr lang="en-US" sz="3200" dirty="0">
                <a:solidFill>
                  <a:srgbClr val="002060"/>
                </a:solidFill>
              </a:rPr>
              <a:t>dramatic effect </a:t>
            </a:r>
            <a:r>
              <a:rPr lang="en-US" sz="3200" dirty="0"/>
              <a:t>on the </a:t>
            </a:r>
            <a:r>
              <a:rPr lang="en-US" sz="3200" dirty="0">
                <a:solidFill>
                  <a:srgbClr val="002060"/>
                </a:solidFill>
              </a:rPr>
              <a:t>success</a:t>
            </a:r>
            <a:r>
              <a:rPr lang="en-US" sz="3200" dirty="0"/>
              <a:t> of the </a:t>
            </a:r>
            <a:r>
              <a:rPr lang="en-US" sz="3200" dirty="0">
                <a:solidFill>
                  <a:srgbClr val="002060"/>
                </a:solidFill>
              </a:rPr>
              <a:t>software project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7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Some of the selected SE methods are: </a:t>
            </a:r>
            <a:r>
              <a:rPr lang="en-US" dirty="0" smtClean="0">
                <a:solidFill>
                  <a:srgbClr val="002060"/>
                </a:solidFill>
              </a:rPr>
              <a:t>Heuristic </a:t>
            </a:r>
            <a:r>
              <a:rPr lang="en-US" dirty="0">
                <a:solidFill>
                  <a:srgbClr val="002060"/>
                </a:solidFill>
              </a:rPr>
              <a:t>Methods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Formal Methods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Prototyping Methods</a:t>
            </a:r>
            <a:r>
              <a:rPr lang="en-US" dirty="0"/>
              <a:t>, and </a:t>
            </a:r>
            <a:r>
              <a:rPr lang="en-US" dirty="0">
                <a:solidFill>
                  <a:srgbClr val="002060"/>
                </a:solidFill>
              </a:rPr>
              <a:t>Agile Methods</a:t>
            </a:r>
            <a:r>
              <a:rPr lang="en-US" dirty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u="sng" dirty="0">
                <a:solidFill>
                  <a:srgbClr val="C00000"/>
                </a:solidFill>
              </a:rPr>
              <a:t>Heuristic Methods</a:t>
            </a:r>
            <a:endParaRPr lang="en-US" sz="3200" u="sng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Are </a:t>
            </a:r>
            <a:r>
              <a:rPr lang="en-US" sz="3200" dirty="0"/>
              <a:t>those </a:t>
            </a:r>
            <a:r>
              <a:rPr lang="en-US" sz="3200" dirty="0">
                <a:solidFill>
                  <a:srgbClr val="C00000"/>
                </a:solidFill>
              </a:rPr>
              <a:t>experience-based </a:t>
            </a:r>
            <a:r>
              <a:rPr lang="en-US" sz="3200" dirty="0" smtClean="0">
                <a:solidFill>
                  <a:srgbClr val="C00000"/>
                </a:solidFill>
              </a:rPr>
              <a:t>SE</a:t>
            </a:r>
            <a:r>
              <a:rPr lang="en-US" sz="3200" dirty="0" smtClean="0"/>
              <a:t> methods </a:t>
            </a:r>
            <a:r>
              <a:rPr lang="en-US" sz="3200" dirty="0"/>
              <a:t>that have been and are fairly widely practiced in the </a:t>
            </a:r>
            <a:r>
              <a:rPr lang="en-US" sz="3200" dirty="0" smtClean="0"/>
              <a:t>software industry.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The Heuristic Methods has </a:t>
            </a:r>
            <a:r>
              <a:rPr lang="en-US" sz="3200" dirty="0" smtClean="0">
                <a:solidFill>
                  <a:srgbClr val="002060"/>
                </a:solidFill>
              </a:rPr>
              <a:t>three discussion categories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35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/>
              <a:t>Software Engineering Methodologies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sz="1800" dirty="0">
                <a:solidFill>
                  <a:srgbClr val="002060"/>
                </a:solidFill>
              </a:rPr>
              <a:t>S</a:t>
            </a:r>
            <a:r>
              <a:rPr lang="en-US" sz="1800" dirty="0" smtClean="0">
                <a:solidFill>
                  <a:srgbClr val="002060"/>
                </a:solidFill>
              </a:rPr>
              <a:t>tructured </a:t>
            </a:r>
            <a:r>
              <a:rPr lang="en-US" sz="1800" dirty="0">
                <a:solidFill>
                  <a:srgbClr val="002060"/>
                </a:solidFill>
              </a:rPr>
              <a:t>analysis and design </a:t>
            </a:r>
            <a:r>
              <a:rPr lang="en-US" sz="1800" dirty="0" smtClean="0">
                <a:solidFill>
                  <a:srgbClr val="002060"/>
                </a:solidFill>
              </a:rPr>
              <a:t>methods</a:t>
            </a:r>
            <a:r>
              <a:rPr lang="en-US" sz="1800" dirty="0" smtClean="0"/>
              <a:t>, ii. </a:t>
            </a:r>
            <a:r>
              <a:rPr lang="en-US" sz="1800" dirty="0" smtClean="0">
                <a:solidFill>
                  <a:srgbClr val="002060"/>
                </a:solidFill>
              </a:rPr>
              <a:t>Data </a:t>
            </a:r>
            <a:r>
              <a:rPr lang="en-US" sz="1800" dirty="0">
                <a:solidFill>
                  <a:srgbClr val="002060"/>
                </a:solidFill>
              </a:rPr>
              <a:t>modeling methods</a:t>
            </a:r>
            <a:r>
              <a:rPr lang="en-US" sz="1800" dirty="0"/>
              <a:t>,  </a:t>
            </a:r>
            <a:r>
              <a:rPr lang="en-US" sz="1800" dirty="0" smtClean="0"/>
              <a:t>iii. </a:t>
            </a:r>
            <a:r>
              <a:rPr lang="en-US" sz="1800" dirty="0" smtClean="0">
                <a:solidFill>
                  <a:srgbClr val="002060"/>
                </a:solidFill>
              </a:rPr>
              <a:t>Object </a:t>
            </a:r>
            <a:r>
              <a:rPr lang="en-US" sz="1800" dirty="0">
                <a:solidFill>
                  <a:srgbClr val="002060"/>
                </a:solidFill>
              </a:rPr>
              <a:t>oriented analysis and design </a:t>
            </a:r>
            <a:r>
              <a:rPr lang="en-US" sz="1800" dirty="0" smtClean="0">
                <a:solidFill>
                  <a:srgbClr val="002060"/>
                </a:solidFill>
              </a:rPr>
              <a:t>methods.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>
                <a:solidFill>
                  <a:srgbClr val="C00000"/>
                </a:solidFill>
              </a:rPr>
              <a:t>Structured </a:t>
            </a:r>
            <a:r>
              <a:rPr lang="en-US" sz="2400" u="sng" dirty="0">
                <a:solidFill>
                  <a:srgbClr val="C00000"/>
                </a:solidFill>
              </a:rPr>
              <a:t>analysis and design </a:t>
            </a:r>
            <a:r>
              <a:rPr lang="en-US" sz="2400" u="sng" dirty="0" smtClean="0">
                <a:solidFill>
                  <a:srgbClr val="C00000"/>
                </a:solidFill>
              </a:rPr>
              <a:t>methods: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software model is developed primarily from a functional or </a:t>
            </a:r>
            <a:r>
              <a:rPr lang="en-US" sz="2400" dirty="0">
                <a:solidFill>
                  <a:srgbClr val="002060"/>
                </a:solidFill>
              </a:rPr>
              <a:t>behavioral </a:t>
            </a:r>
            <a:r>
              <a:rPr lang="en-US" sz="2400" dirty="0" smtClean="0">
                <a:solidFill>
                  <a:srgbClr val="002060"/>
                </a:solidFill>
              </a:rPr>
              <a:t>viewpoint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tarting </a:t>
            </a:r>
            <a:r>
              <a:rPr lang="en-US" sz="2400" dirty="0"/>
              <a:t>from a high-level view of the software (including </a:t>
            </a:r>
            <a:r>
              <a:rPr lang="en-US" sz="2400" dirty="0">
                <a:solidFill>
                  <a:srgbClr val="002060"/>
                </a:solidFill>
              </a:rPr>
              <a:t>data and control elements</a:t>
            </a:r>
            <a:r>
              <a:rPr lang="en-US" sz="2400" dirty="0"/>
              <a:t>) and then progressively decomposing or refining the model components through </a:t>
            </a:r>
            <a:r>
              <a:rPr lang="en-US" sz="2400" dirty="0">
                <a:solidFill>
                  <a:srgbClr val="002060"/>
                </a:solidFill>
              </a:rPr>
              <a:t>increasingly detailed </a:t>
            </a:r>
            <a:r>
              <a:rPr lang="en-US" sz="2400" dirty="0" smtClean="0">
                <a:solidFill>
                  <a:srgbClr val="002060"/>
                </a:solidFill>
              </a:rPr>
              <a:t>designs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Software engineering</a:t>
            </a:r>
            <a:r>
              <a:rPr lang="en-US" b="1" dirty="0" smtClean="0"/>
              <a:t> (SE) </a:t>
            </a:r>
            <a:r>
              <a:rPr lang="en-US" dirty="0" smtClean="0"/>
              <a:t>is concerned with </a:t>
            </a:r>
            <a:r>
              <a:rPr lang="en-US" dirty="0" smtClean="0">
                <a:solidFill>
                  <a:srgbClr val="002060"/>
                </a:solidFill>
              </a:rPr>
              <a:t>developing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maintaining </a:t>
            </a:r>
            <a:r>
              <a:rPr lang="en-US" dirty="0" smtClean="0"/>
              <a:t>software systems that behave </a:t>
            </a:r>
            <a:r>
              <a:rPr lang="en-US" dirty="0" smtClean="0">
                <a:solidFill>
                  <a:srgbClr val="002060"/>
                </a:solidFill>
              </a:rPr>
              <a:t>reliably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efficiently</a:t>
            </a:r>
            <a:r>
              <a:rPr lang="en-US" dirty="0" smtClean="0"/>
              <a:t>, are affordable to develop and maintain, and satisfy all the requirements that customers have defined for them.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Development requires </a:t>
            </a:r>
            <a:r>
              <a:rPr lang="en-US" dirty="0" smtClean="0">
                <a:solidFill>
                  <a:srgbClr val="FF0000"/>
                </a:solidFill>
              </a:rPr>
              <a:t>analysis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synthesis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Analysis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decompose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002060"/>
                </a:solidFill>
              </a:rPr>
              <a:t>large problem </a:t>
            </a:r>
            <a:r>
              <a:rPr lang="en-US" dirty="0" smtClean="0"/>
              <a:t>into smaller, understandable pieces 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Synthesis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build</a:t>
            </a:r>
            <a:r>
              <a:rPr lang="en-US" dirty="0" smtClean="0"/>
              <a:t> (compose) software from </a:t>
            </a:r>
            <a:r>
              <a:rPr lang="en-US" dirty="0" smtClean="0">
                <a:solidFill>
                  <a:srgbClr val="002060"/>
                </a:solidFill>
              </a:rPr>
              <a:t>smaller building blocks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detailed design eventually converges to </a:t>
            </a:r>
            <a:r>
              <a:rPr lang="en-US" sz="2400" dirty="0">
                <a:solidFill>
                  <a:srgbClr val="002060"/>
                </a:solidFill>
              </a:rPr>
              <a:t>very specific details </a:t>
            </a:r>
            <a:r>
              <a:rPr lang="en-US" sz="2400" dirty="0"/>
              <a:t>or specifications of the software that must be coded (by </a:t>
            </a:r>
            <a:r>
              <a:rPr lang="en-US" sz="2400" dirty="0">
                <a:solidFill>
                  <a:srgbClr val="002060"/>
                </a:solidFill>
              </a:rPr>
              <a:t>hand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automatically generated</a:t>
            </a:r>
            <a:r>
              <a:rPr lang="en-US" sz="2400" dirty="0"/>
              <a:t>, or both), built, tested, and verified</a:t>
            </a:r>
            <a:r>
              <a:rPr lang="en-US" sz="2400" dirty="0" smtClean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Data </a:t>
            </a:r>
            <a:r>
              <a:rPr lang="en-US" sz="2400" b="1" u="sng" dirty="0">
                <a:solidFill>
                  <a:srgbClr val="C00000"/>
                </a:solidFill>
              </a:rPr>
              <a:t>Modeling Methods</a:t>
            </a:r>
            <a:r>
              <a:rPr lang="en-US" sz="2400" u="sng" dirty="0"/>
              <a:t>: </a:t>
            </a:r>
            <a:endParaRPr lang="en-US" sz="2400" u="sng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002060"/>
                </a:solidFill>
              </a:rPr>
              <a:t>data model </a:t>
            </a:r>
            <a:r>
              <a:rPr lang="en-US" sz="2400" dirty="0"/>
              <a:t>is constructed from the viewpoint of the </a:t>
            </a:r>
            <a:r>
              <a:rPr lang="en-US" sz="2400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used. Data tables and relationships </a:t>
            </a:r>
            <a:r>
              <a:rPr lang="en-US" sz="2400" dirty="0" smtClean="0"/>
              <a:t>define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data models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Used </a:t>
            </a:r>
            <a:r>
              <a:rPr lang="en-US" sz="2400" dirty="0"/>
              <a:t>primarily for </a:t>
            </a:r>
            <a:r>
              <a:rPr lang="en-US" sz="2400" dirty="0">
                <a:solidFill>
                  <a:srgbClr val="C00000"/>
                </a:solidFill>
              </a:rPr>
              <a:t>defining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analyzing</a:t>
            </a:r>
            <a:r>
              <a:rPr lang="en-US" sz="2400" dirty="0"/>
              <a:t> data requirements supporting database designs or data repositories typically found in business software, where data is </a:t>
            </a:r>
            <a:r>
              <a:rPr lang="en-US" sz="2400" dirty="0">
                <a:solidFill>
                  <a:srgbClr val="002060"/>
                </a:solidFill>
              </a:rPr>
              <a:t>actively managed </a:t>
            </a:r>
            <a:r>
              <a:rPr lang="en-US" sz="2400" dirty="0"/>
              <a:t>as a business systems resource or </a:t>
            </a:r>
            <a:r>
              <a:rPr lang="en-US" sz="2400" dirty="0">
                <a:solidFill>
                  <a:srgbClr val="002060"/>
                </a:solidFill>
              </a:rPr>
              <a:t>asset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9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Object-Oriented </a:t>
            </a:r>
            <a:r>
              <a:rPr lang="en-US" sz="2400" b="1" u="sng" dirty="0">
                <a:solidFill>
                  <a:srgbClr val="C00000"/>
                </a:solidFill>
              </a:rPr>
              <a:t>Analysis and Design Methods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object-oriented model is represented as a collection of objects that encapsulate data and relationships and interact with other objects through methods.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Objects may be </a:t>
            </a:r>
            <a:r>
              <a:rPr lang="en-US" sz="2400" dirty="0">
                <a:solidFill>
                  <a:srgbClr val="002060"/>
                </a:solidFill>
              </a:rPr>
              <a:t>real-world items </a:t>
            </a:r>
            <a:r>
              <a:rPr lang="en-US" sz="2400" dirty="0"/>
              <a:t>or virtual </a:t>
            </a:r>
            <a:r>
              <a:rPr lang="en-US" sz="2400" dirty="0" smtClean="0"/>
              <a:t>items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software model is constructed using diagrams to </a:t>
            </a:r>
            <a:r>
              <a:rPr lang="en-US" sz="2400" dirty="0">
                <a:solidFill>
                  <a:srgbClr val="002060"/>
                </a:solidFill>
              </a:rPr>
              <a:t>constitute selected views </a:t>
            </a:r>
            <a:r>
              <a:rPr lang="en-US" sz="2400" dirty="0"/>
              <a:t>of the software.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Progressive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2060"/>
                </a:solidFill>
              </a:rPr>
              <a:t>refinement</a:t>
            </a:r>
            <a:r>
              <a:rPr lang="en-US" sz="2400" dirty="0"/>
              <a:t> of the software models leads to a detailed design.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06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detailed design is then </a:t>
            </a:r>
            <a:r>
              <a:rPr lang="en-US" sz="2400" dirty="0">
                <a:solidFill>
                  <a:srgbClr val="002060"/>
                </a:solidFill>
              </a:rPr>
              <a:t>either evolved</a:t>
            </a:r>
            <a:r>
              <a:rPr lang="en-US" sz="2400" dirty="0"/>
              <a:t> through </a:t>
            </a:r>
            <a:r>
              <a:rPr lang="en-US" sz="2400" dirty="0">
                <a:solidFill>
                  <a:srgbClr val="002060"/>
                </a:solidFill>
              </a:rPr>
              <a:t>successive iteration </a:t>
            </a:r>
            <a:r>
              <a:rPr lang="en-US" sz="2400" dirty="0"/>
              <a:t>or transformed (using some mechanism) into the implementation view of the </a:t>
            </a:r>
            <a:r>
              <a:rPr lang="en-US" sz="2400" dirty="0" smtClean="0"/>
              <a:t>model.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Prototyping Methods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Software prototyping is </a:t>
            </a:r>
            <a:r>
              <a:rPr lang="en-US" sz="2400" dirty="0"/>
              <a:t>an activity that generally creates </a:t>
            </a:r>
            <a:r>
              <a:rPr lang="en-US" sz="2400" dirty="0">
                <a:solidFill>
                  <a:srgbClr val="002060"/>
                </a:solidFill>
              </a:rPr>
              <a:t>incomplete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2060"/>
                </a:solidFill>
              </a:rPr>
              <a:t>minimally functional versions </a:t>
            </a:r>
            <a:r>
              <a:rPr lang="en-US" sz="2400" dirty="0"/>
              <a:t>of a software application,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Usually the method used </a:t>
            </a:r>
            <a:r>
              <a:rPr lang="en-US" sz="2400" dirty="0"/>
              <a:t>for trying out </a:t>
            </a:r>
            <a:r>
              <a:rPr lang="en-US" sz="2400" dirty="0">
                <a:solidFill>
                  <a:srgbClr val="002060"/>
                </a:solidFill>
              </a:rPr>
              <a:t>specific new features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soliciting feedback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2060"/>
                </a:solidFill>
              </a:rPr>
              <a:t>software requirements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2060"/>
                </a:solidFill>
              </a:rPr>
              <a:t>user interfaces</a:t>
            </a:r>
            <a:r>
              <a:rPr lang="en-US" sz="2400" dirty="0"/>
              <a:t>, further exploring software requirements, </a:t>
            </a:r>
            <a:r>
              <a:rPr lang="en-US" sz="2400" dirty="0">
                <a:solidFill>
                  <a:srgbClr val="002060"/>
                </a:solidFill>
              </a:rPr>
              <a:t>software design</a:t>
            </a:r>
            <a:r>
              <a:rPr lang="en-US" sz="2400" dirty="0"/>
              <a:t>, </a:t>
            </a:r>
            <a:r>
              <a:rPr lang="en-US" sz="2400" dirty="0" smtClean="0"/>
              <a:t>and other cases.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06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software engineer selects a prototyping method to understand </a:t>
            </a:r>
            <a:r>
              <a:rPr lang="en-US" dirty="0">
                <a:solidFill>
                  <a:srgbClr val="002060"/>
                </a:solidFill>
              </a:rPr>
              <a:t>the least understood aspects</a:t>
            </a:r>
            <a:r>
              <a:rPr lang="en-US" dirty="0"/>
              <a:t> or components of the software first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The prototyping approach is </a:t>
            </a:r>
            <a:r>
              <a:rPr lang="en-US" dirty="0"/>
              <a:t>in contrast with other software engineering methods that usually begin </a:t>
            </a:r>
            <a:r>
              <a:rPr lang="en-US" dirty="0">
                <a:solidFill>
                  <a:srgbClr val="C00000"/>
                </a:solidFill>
              </a:rPr>
              <a:t>development with the most understood portions </a:t>
            </a:r>
            <a:r>
              <a:rPr lang="en-US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.</a:t>
            </a:r>
            <a:r>
              <a:rPr lang="en-US" sz="24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rototyped </a:t>
            </a:r>
            <a:r>
              <a:rPr lang="en-US" dirty="0"/>
              <a:t>product does not become the </a:t>
            </a:r>
            <a:r>
              <a:rPr lang="en-US" dirty="0">
                <a:solidFill>
                  <a:srgbClr val="002060"/>
                </a:solidFill>
              </a:rPr>
              <a:t>final software product </a:t>
            </a:r>
            <a:r>
              <a:rPr lang="en-US" dirty="0"/>
              <a:t>without extensive development rework or </a:t>
            </a:r>
            <a:r>
              <a:rPr lang="en-US" dirty="0" smtClean="0"/>
              <a:t>refactoring.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47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Prototyping Style</a:t>
            </a:r>
            <a:r>
              <a:rPr lang="en-US" sz="2400" dirty="0"/>
              <a:t>: This addresses </a:t>
            </a:r>
            <a:r>
              <a:rPr lang="en-US" sz="2400" dirty="0">
                <a:solidFill>
                  <a:srgbClr val="002060"/>
                </a:solidFill>
              </a:rPr>
              <a:t>the various approaches </a:t>
            </a:r>
            <a:r>
              <a:rPr lang="en-US" sz="2400" dirty="0"/>
              <a:t>to </a:t>
            </a:r>
            <a:r>
              <a:rPr lang="en-US" sz="2400" dirty="0" smtClean="0"/>
              <a:t>develop prototypes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style chosen is based on </a:t>
            </a:r>
            <a:r>
              <a:rPr lang="en-US" sz="2400" dirty="0">
                <a:solidFill>
                  <a:srgbClr val="002060"/>
                </a:solidFill>
              </a:rPr>
              <a:t>the type of results the project needs, the quality of the results needed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2060"/>
                </a:solidFill>
              </a:rPr>
              <a:t>urgency of the results</a:t>
            </a:r>
            <a:r>
              <a:rPr lang="en-US" sz="2400" dirty="0" smtClean="0"/>
              <a:t>.</a:t>
            </a: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Prototyping </a:t>
            </a:r>
            <a:r>
              <a:rPr lang="en-US" sz="2400" dirty="0">
                <a:solidFill>
                  <a:srgbClr val="C00000"/>
                </a:solidFill>
              </a:rPr>
              <a:t>Target</a:t>
            </a:r>
            <a:r>
              <a:rPr lang="en-US" sz="2400" dirty="0"/>
              <a:t>: The </a:t>
            </a:r>
            <a:r>
              <a:rPr lang="en-US" sz="2400" dirty="0">
                <a:solidFill>
                  <a:srgbClr val="002060"/>
                </a:solidFill>
              </a:rPr>
              <a:t>target of the prototype activit</a:t>
            </a:r>
            <a:r>
              <a:rPr lang="en-US" sz="2400" dirty="0"/>
              <a:t>y is the specific product being served by the prototyping effort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Examples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002060"/>
                </a:solidFill>
              </a:rPr>
              <a:t>prototyping targets </a:t>
            </a:r>
            <a:r>
              <a:rPr lang="en-US" sz="2400" dirty="0"/>
              <a:t>include a </a:t>
            </a:r>
            <a:r>
              <a:rPr lang="en-US" sz="2400" dirty="0">
                <a:solidFill>
                  <a:srgbClr val="C00000"/>
                </a:solidFill>
              </a:rPr>
              <a:t>requirements specification</a:t>
            </a:r>
            <a:r>
              <a:rPr lang="en-US" sz="2400" dirty="0"/>
              <a:t>, an </a:t>
            </a:r>
            <a:r>
              <a:rPr lang="en-US" sz="2400" dirty="0">
                <a:solidFill>
                  <a:srgbClr val="002060"/>
                </a:solidFill>
              </a:rPr>
              <a:t>architectural design element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2060"/>
                </a:solidFill>
              </a:rPr>
              <a:t>component</a:t>
            </a:r>
            <a:r>
              <a:rPr lang="en-US" sz="2400" dirty="0"/>
              <a:t>, an </a:t>
            </a:r>
            <a:r>
              <a:rPr lang="en-US" sz="2400" dirty="0" smtClean="0">
                <a:solidFill>
                  <a:srgbClr val="002060"/>
                </a:solidFill>
              </a:rPr>
              <a:t>algorithm</a:t>
            </a:r>
            <a:r>
              <a:rPr lang="en-US" sz="2400" dirty="0" smtClean="0"/>
              <a:t> etc.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Prototyping </a:t>
            </a:r>
            <a:r>
              <a:rPr lang="en-US" sz="2400" dirty="0">
                <a:solidFill>
                  <a:srgbClr val="C00000"/>
                </a:solidFill>
              </a:rPr>
              <a:t>Evaluation Techniques</a:t>
            </a:r>
            <a:r>
              <a:rPr lang="en-US" sz="2400" dirty="0"/>
              <a:t>: A prototype may be </a:t>
            </a:r>
            <a:r>
              <a:rPr lang="en-US" sz="2400" dirty="0">
                <a:solidFill>
                  <a:srgbClr val="002060"/>
                </a:solidFill>
              </a:rPr>
              <a:t>used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2060"/>
                </a:solidFill>
              </a:rPr>
              <a:t>evaluated</a:t>
            </a:r>
            <a:r>
              <a:rPr lang="en-US" sz="2400" dirty="0"/>
              <a:t> in a number of ways by the software engineer or other </a:t>
            </a:r>
            <a:r>
              <a:rPr lang="en-US" sz="2400" dirty="0">
                <a:solidFill>
                  <a:srgbClr val="002060"/>
                </a:solidFill>
              </a:rPr>
              <a:t>project </a:t>
            </a:r>
            <a:r>
              <a:rPr lang="en-US" sz="2400" dirty="0" smtClean="0">
                <a:solidFill>
                  <a:srgbClr val="002060"/>
                </a:solidFill>
              </a:rPr>
              <a:t>stakeholders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rimarily </a:t>
            </a:r>
            <a:r>
              <a:rPr lang="en-US" sz="2400" dirty="0"/>
              <a:t>by the underlying reasons that </a:t>
            </a:r>
            <a:r>
              <a:rPr lang="en-US" sz="2400" dirty="0">
                <a:solidFill>
                  <a:srgbClr val="002060"/>
                </a:solidFill>
              </a:rPr>
              <a:t>led to prototype development </a:t>
            </a:r>
            <a:r>
              <a:rPr lang="en-US" sz="2400" dirty="0"/>
              <a:t>in the </a:t>
            </a:r>
            <a:r>
              <a:rPr lang="en-US" sz="2400" dirty="0" smtClean="0"/>
              <a:t>first place.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Prototypes may be </a:t>
            </a:r>
            <a:r>
              <a:rPr lang="en-US" sz="2400" dirty="0">
                <a:solidFill>
                  <a:srgbClr val="002060"/>
                </a:solidFill>
              </a:rPr>
              <a:t>evaluated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2060"/>
                </a:solidFill>
              </a:rPr>
              <a:t>tested</a:t>
            </a:r>
            <a:r>
              <a:rPr lang="en-US" sz="2400" dirty="0"/>
              <a:t> against the actual implemented software or against a target set of requirements (for example, a </a:t>
            </a:r>
            <a:r>
              <a:rPr lang="en-US" sz="2400" dirty="0">
                <a:solidFill>
                  <a:srgbClr val="002060"/>
                </a:solidFill>
              </a:rPr>
              <a:t>requirements prototype</a:t>
            </a:r>
            <a:r>
              <a:rPr lang="en-US" sz="24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prototype may also serve as a model for a future software development effort (for example, as in a </a:t>
            </a:r>
            <a:r>
              <a:rPr lang="en-US" sz="2400" dirty="0">
                <a:solidFill>
                  <a:srgbClr val="002060"/>
                </a:solidFill>
              </a:rPr>
              <a:t>user interface specification</a:t>
            </a:r>
            <a:r>
              <a:rPr lang="en-US" sz="2400" dirty="0"/>
              <a:t>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9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Agile Methods</a:t>
            </a:r>
            <a:endParaRPr lang="en-US" sz="2400" b="1" u="sng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C</a:t>
            </a:r>
            <a:r>
              <a:rPr lang="en-US" sz="2400" dirty="0" smtClean="0"/>
              <a:t>onsidered </a:t>
            </a:r>
            <a:r>
              <a:rPr lang="en-US" sz="2400" dirty="0">
                <a:solidFill>
                  <a:srgbClr val="C00000"/>
                </a:solidFill>
              </a:rPr>
              <a:t>lightweight methods </a:t>
            </a:r>
            <a:r>
              <a:rPr lang="en-US" sz="2400" dirty="0"/>
              <a:t>in that they are characterized by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Short</a:t>
            </a:r>
            <a:r>
              <a:rPr lang="en-US" sz="2400" dirty="0" smtClean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Iterative </a:t>
            </a:r>
            <a:r>
              <a:rPr lang="en-US" sz="2400" dirty="0">
                <a:solidFill>
                  <a:srgbClr val="002060"/>
                </a:solidFill>
              </a:rPr>
              <a:t>development cycles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Self-organizing </a:t>
            </a:r>
            <a:r>
              <a:rPr lang="en-US" sz="2400" dirty="0">
                <a:solidFill>
                  <a:srgbClr val="002060"/>
                </a:solidFill>
              </a:rPr>
              <a:t>teams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Simpler </a:t>
            </a:r>
            <a:r>
              <a:rPr lang="en-US" sz="2400" dirty="0">
                <a:solidFill>
                  <a:srgbClr val="002060"/>
                </a:solidFill>
              </a:rPr>
              <a:t>designs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Code </a:t>
            </a:r>
            <a:r>
              <a:rPr lang="en-US" sz="2400" dirty="0">
                <a:solidFill>
                  <a:srgbClr val="002060"/>
                </a:solidFill>
              </a:rPr>
              <a:t>refactoring</a:t>
            </a:r>
            <a:r>
              <a:rPr lang="en-US" sz="2400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65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002060"/>
                </a:solidFill>
              </a:rPr>
              <a:t>T</a:t>
            </a:r>
            <a:r>
              <a:rPr lang="en-US" sz="2400" dirty="0" smtClean="0">
                <a:solidFill>
                  <a:srgbClr val="002060"/>
                </a:solidFill>
              </a:rPr>
              <a:t>est-driven </a:t>
            </a:r>
            <a:r>
              <a:rPr lang="en-US" sz="2400" dirty="0">
                <a:solidFill>
                  <a:srgbClr val="002060"/>
                </a:solidFill>
              </a:rPr>
              <a:t>development</a:t>
            </a:r>
            <a:r>
              <a:rPr lang="en-US" sz="2400" dirty="0" smtClean="0"/>
              <a:t>,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requent </a:t>
            </a:r>
            <a:r>
              <a:rPr lang="en-US" sz="2400" dirty="0">
                <a:solidFill>
                  <a:srgbClr val="002060"/>
                </a:solidFill>
              </a:rPr>
              <a:t>customer involvement</a:t>
            </a:r>
            <a:r>
              <a:rPr lang="en-US" sz="2400" dirty="0"/>
              <a:t>, and </a:t>
            </a: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emphasis on creating a </a:t>
            </a:r>
            <a:r>
              <a:rPr lang="en-US" sz="2400" dirty="0">
                <a:solidFill>
                  <a:srgbClr val="002060"/>
                </a:solidFill>
              </a:rPr>
              <a:t>demonstrable working product</a:t>
            </a:r>
            <a:r>
              <a:rPr lang="en-US" sz="2400" dirty="0"/>
              <a:t> with </a:t>
            </a:r>
            <a:r>
              <a:rPr lang="en-US" sz="2400" dirty="0" smtClean="0"/>
              <a:t>each development </a:t>
            </a:r>
            <a:r>
              <a:rPr lang="en-US" sz="2400" dirty="0"/>
              <a:t>cycle. 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Some </a:t>
            </a:r>
            <a:r>
              <a:rPr lang="en-US" sz="2400" dirty="0"/>
              <a:t>of the more popular </a:t>
            </a:r>
            <a:r>
              <a:rPr lang="en-US" sz="2400" dirty="0" smtClean="0"/>
              <a:t>approaches of Agile Methods are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Rapid Application Development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RAD</a:t>
            </a:r>
            <a:r>
              <a:rPr lang="en-US" sz="2400" dirty="0"/>
              <a:t>), </a:t>
            </a:r>
            <a:r>
              <a:rPr lang="en-US" sz="2400" dirty="0" err="1">
                <a:solidFill>
                  <a:srgbClr val="002060"/>
                </a:solidFill>
              </a:rPr>
              <a:t>eXtreme</a:t>
            </a:r>
            <a:r>
              <a:rPr lang="en-US" sz="2400" dirty="0">
                <a:solidFill>
                  <a:srgbClr val="002060"/>
                </a:solidFill>
              </a:rPr>
              <a:t> Programming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XP</a:t>
            </a:r>
            <a:r>
              <a:rPr lang="en-US" sz="2400" dirty="0" smtClean="0"/>
              <a:t>), and </a:t>
            </a:r>
            <a:r>
              <a:rPr lang="en-US" sz="2400" dirty="0" smtClean="0">
                <a:solidFill>
                  <a:srgbClr val="002060"/>
                </a:solidFill>
              </a:rPr>
              <a:t>Scrum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solidFill>
                  <a:srgbClr val="002060"/>
                </a:solidFill>
              </a:rPr>
              <a:t>RAD</a:t>
            </a:r>
            <a:r>
              <a:rPr lang="en-US" dirty="0"/>
              <a:t>: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Rapid </a:t>
            </a:r>
            <a:r>
              <a:rPr lang="en-US" sz="2400" dirty="0"/>
              <a:t>software development methods are used primarily in </a:t>
            </a:r>
            <a:r>
              <a:rPr lang="en-US" sz="2400" dirty="0">
                <a:solidFill>
                  <a:srgbClr val="C00000"/>
                </a:solidFill>
              </a:rPr>
              <a:t>data-intensive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business systems application development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RAD method is enabled with special-purpose </a:t>
            </a:r>
            <a:r>
              <a:rPr lang="en-US" sz="2400" dirty="0">
                <a:solidFill>
                  <a:srgbClr val="002060"/>
                </a:solidFill>
              </a:rPr>
              <a:t>database development tools </a:t>
            </a:r>
            <a:r>
              <a:rPr lang="en-US" sz="2400" dirty="0"/>
              <a:t>used by software engineers to quickly </a:t>
            </a:r>
            <a:r>
              <a:rPr lang="en-US" sz="2400" dirty="0">
                <a:solidFill>
                  <a:srgbClr val="C00000"/>
                </a:solidFill>
              </a:rPr>
              <a:t>develop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test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deploy</a:t>
            </a:r>
            <a:r>
              <a:rPr lang="en-US" sz="2400" dirty="0"/>
              <a:t> new or modified business applications.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XP</a:t>
            </a:r>
            <a:r>
              <a:rPr lang="en-US" u="sng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0" algn="just"/>
            <a:r>
              <a:rPr lang="en-US" dirty="0" smtClean="0"/>
              <a:t>This </a:t>
            </a:r>
            <a:r>
              <a:rPr lang="en-US" dirty="0"/>
              <a:t>approach uses </a:t>
            </a:r>
            <a:r>
              <a:rPr lang="en-US" dirty="0">
                <a:solidFill>
                  <a:srgbClr val="C00000"/>
                </a:solidFill>
              </a:rPr>
              <a:t>stories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scenarios</a:t>
            </a:r>
            <a:r>
              <a:rPr lang="en-US" dirty="0"/>
              <a:t> for requirements, develops </a:t>
            </a:r>
            <a:r>
              <a:rPr lang="en-US" dirty="0">
                <a:solidFill>
                  <a:srgbClr val="C00000"/>
                </a:solidFill>
              </a:rPr>
              <a:t>tests first</a:t>
            </a:r>
            <a:r>
              <a:rPr lang="en-US" dirty="0"/>
              <a:t>, has </a:t>
            </a:r>
            <a:r>
              <a:rPr lang="en-US" dirty="0" smtClean="0">
                <a:solidFill>
                  <a:srgbClr val="C00000"/>
                </a:solidFill>
              </a:rPr>
              <a:t>direct customer </a:t>
            </a:r>
            <a:r>
              <a:rPr lang="en-US" dirty="0">
                <a:solidFill>
                  <a:srgbClr val="C00000"/>
                </a:solidFill>
              </a:rPr>
              <a:t>involvement </a:t>
            </a:r>
            <a:r>
              <a:rPr lang="en-US" dirty="0"/>
              <a:t>on the team (typically defining acceptance tests), </a:t>
            </a:r>
            <a:r>
              <a:rPr lang="en-US" dirty="0">
                <a:solidFill>
                  <a:srgbClr val="C00000"/>
                </a:solidFill>
              </a:rPr>
              <a:t>uses pair programming</a:t>
            </a:r>
            <a:r>
              <a:rPr lang="en-US" dirty="0"/>
              <a:t>, and provides for continuous </a:t>
            </a:r>
            <a:r>
              <a:rPr lang="en-US" dirty="0">
                <a:solidFill>
                  <a:srgbClr val="002060"/>
                </a:solidFill>
              </a:rPr>
              <a:t>code refactoring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integration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Each </a:t>
            </a:r>
            <a:r>
              <a:rPr lang="en-US" dirty="0"/>
              <a:t>increment of software is </a:t>
            </a:r>
            <a:r>
              <a:rPr lang="en-US" dirty="0">
                <a:solidFill>
                  <a:srgbClr val="C00000"/>
                </a:solidFill>
              </a:rPr>
              <a:t>tested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automated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manual </a:t>
            </a:r>
            <a:r>
              <a:rPr lang="en-US" dirty="0" smtClean="0">
                <a:solidFill>
                  <a:srgbClr val="C00000"/>
                </a:solidFill>
              </a:rPr>
              <a:t>tests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increment may be released frequently, such as </a:t>
            </a:r>
            <a:r>
              <a:rPr lang="en-US" dirty="0">
                <a:solidFill>
                  <a:srgbClr val="002060"/>
                </a:solidFill>
              </a:rPr>
              <a:t>every couple of weeks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so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/>
          <a:lstStyle/>
          <a:p>
            <a:r>
              <a:rPr lang="en-US" b="1" dirty="0" smtClean="0"/>
              <a:t>Software Engineering: Solving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787900"/>
          </a:xfrm>
        </p:spPr>
        <p:txBody>
          <a:bodyPr/>
          <a:lstStyle/>
          <a:p>
            <a:r>
              <a:rPr lang="en-US" sz="3200" dirty="0" smtClean="0"/>
              <a:t>The analysis process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7" y="2126971"/>
            <a:ext cx="838725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Software Engineering Methodologies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783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Scrum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agile approach is more </a:t>
            </a:r>
            <a:r>
              <a:rPr lang="en-US" dirty="0">
                <a:solidFill>
                  <a:srgbClr val="002060"/>
                </a:solidFill>
              </a:rPr>
              <a:t>project management-friendly </a:t>
            </a:r>
            <a:r>
              <a:rPr lang="en-US" dirty="0"/>
              <a:t>than the others.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C00000"/>
                </a:solidFill>
              </a:rPr>
              <a:t>scrum master</a:t>
            </a:r>
            <a:r>
              <a:rPr lang="en-US" dirty="0"/>
              <a:t> manages the activities within the project increment; each increment is called a </a:t>
            </a:r>
            <a:r>
              <a:rPr lang="en-US" dirty="0">
                <a:solidFill>
                  <a:srgbClr val="C00000"/>
                </a:solidFill>
              </a:rPr>
              <a:t>sprint</a:t>
            </a:r>
            <a:r>
              <a:rPr lang="en-US" dirty="0"/>
              <a:t> and lasts no more than </a:t>
            </a:r>
            <a:r>
              <a:rPr lang="en-US" dirty="0">
                <a:solidFill>
                  <a:srgbClr val="C00000"/>
                </a:solidFill>
              </a:rPr>
              <a:t>30 days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>
                <a:solidFill>
                  <a:srgbClr val="002060"/>
                </a:solidFill>
              </a:rPr>
              <a:t>Product Backlog Item </a:t>
            </a:r>
            <a:r>
              <a:rPr lang="en-US" dirty="0"/>
              <a:t>(PBI) list is developed from which tasks are </a:t>
            </a:r>
            <a:r>
              <a:rPr lang="en-US" dirty="0">
                <a:solidFill>
                  <a:srgbClr val="C00000"/>
                </a:solidFill>
              </a:rPr>
              <a:t>identified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defined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prioritized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estimated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2060"/>
                </a:solidFill>
              </a:rPr>
              <a:t>working version </a:t>
            </a:r>
            <a:r>
              <a:rPr lang="en-US" dirty="0"/>
              <a:t>of the software is </a:t>
            </a:r>
            <a:r>
              <a:rPr lang="en-US" dirty="0">
                <a:solidFill>
                  <a:srgbClr val="002060"/>
                </a:solidFill>
              </a:rPr>
              <a:t>tested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released</a:t>
            </a:r>
            <a:r>
              <a:rPr lang="en-US" dirty="0"/>
              <a:t> in each increment.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Daily </a:t>
            </a:r>
            <a:r>
              <a:rPr lang="en-US" dirty="0">
                <a:solidFill>
                  <a:srgbClr val="002060"/>
                </a:solidFill>
              </a:rPr>
              <a:t>scrum</a:t>
            </a:r>
            <a:r>
              <a:rPr lang="en-US" dirty="0"/>
              <a:t> meetings ensure work is managed to plan.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Development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67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(Process Models)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745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b="1" dirty="0" smtClean="0"/>
              <a:t>Software Development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Is a </a:t>
            </a:r>
            <a:r>
              <a:rPr lang="en-US" sz="3200" dirty="0" smtClean="0">
                <a:solidFill>
                  <a:srgbClr val="C00000"/>
                </a:solidFill>
              </a:rPr>
              <a:t>strategy to develop </a:t>
            </a:r>
            <a:r>
              <a:rPr lang="en-US" sz="3200" dirty="0" smtClean="0"/>
              <a:t>the software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They are </a:t>
            </a:r>
            <a:r>
              <a:rPr lang="en-US" sz="3200" dirty="0" smtClean="0">
                <a:solidFill>
                  <a:srgbClr val="C00000"/>
                </a:solidFill>
              </a:rPr>
              <a:t>not mutually exclusive </a:t>
            </a:r>
            <a:r>
              <a:rPr lang="en-US" sz="3200" dirty="0" smtClean="0"/>
              <a:t>and are often used together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b="1" dirty="0" smtClean="0"/>
              <a:t> </a:t>
            </a:r>
            <a:r>
              <a:rPr lang="en-US" sz="2500" dirty="0" smtClean="0">
                <a:solidFill>
                  <a:srgbClr val="002060"/>
                </a:solidFill>
              </a:rPr>
              <a:t>WATERFALL MODEL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2060"/>
                </a:solidFill>
              </a:rPr>
              <a:t>ITERATIVE MODEL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2060"/>
                </a:solidFill>
              </a:rPr>
              <a:t>PROTOTYPING MODEL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SPIRAL MODEL </a:t>
            </a:r>
          </a:p>
          <a:p>
            <a:pPr lvl="2">
              <a:buNone/>
            </a:pPr>
            <a:r>
              <a:rPr lang="en-US" sz="25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9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10998200" cy="52451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2060"/>
                </a:solidFill>
              </a:rPr>
              <a:t>simplest process model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All the phases of SDLC will function one after another in </a:t>
            </a:r>
            <a:r>
              <a:rPr lang="en-US" sz="2800" dirty="0" smtClean="0">
                <a:solidFill>
                  <a:srgbClr val="C00000"/>
                </a:solidFill>
              </a:rPr>
              <a:t>linear manner </a:t>
            </a:r>
            <a:r>
              <a:rPr lang="en-US" sz="2800" dirty="0" smtClean="0"/>
              <a:t>when the first phase is finished then </a:t>
            </a:r>
            <a:r>
              <a:rPr lang="en-US" sz="2800" dirty="0" smtClean="0">
                <a:solidFill>
                  <a:srgbClr val="C00000"/>
                </a:solidFill>
              </a:rPr>
              <a:t>only the second phase will start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Assumes that </a:t>
            </a:r>
            <a:r>
              <a:rPr lang="en-US" sz="2800" dirty="0" smtClean="0">
                <a:solidFill>
                  <a:srgbClr val="C00000"/>
                </a:solidFill>
              </a:rPr>
              <a:t>everything is carried out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perfectly</a:t>
            </a:r>
            <a:r>
              <a:rPr lang="en-US" sz="2800" dirty="0" smtClean="0"/>
              <a:t> as planned in the previous stage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Does not allow us go back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2060"/>
                </a:solidFill>
              </a:rPr>
              <a:t>undo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2060"/>
                </a:solidFill>
              </a:rPr>
              <a:t>redo</a:t>
            </a:r>
            <a:r>
              <a:rPr lang="en-US" sz="2800" dirty="0" smtClean="0"/>
              <a:t> our actions.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Documentation is </a:t>
            </a:r>
            <a:r>
              <a:rPr lang="en-US" sz="2800" dirty="0" smtClean="0">
                <a:solidFill>
                  <a:srgbClr val="002060"/>
                </a:solidFill>
              </a:rPr>
              <a:t>produced</a:t>
            </a:r>
            <a:r>
              <a:rPr lang="en-US" sz="2800" dirty="0" smtClean="0"/>
              <a:t> at </a:t>
            </a:r>
            <a:r>
              <a:rPr lang="en-US" sz="2800" dirty="0" smtClean="0">
                <a:solidFill>
                  <a:srgbClr val="C00000"/>
                </a:solidFill>
              </a:rPr>
              <a:t>each phase </a:t>
            </a:r>
            <a:r>
              <a:rPr lang="en-US" sz="2800" dirty="0" smtClean="0"/>
              <a:t>this makes the process visible so managers can monitor progress against </a:t>
            </a:r>
            <a:r>
              <a:rPr lang="en-US" sz="2800" dirty="0" smtClean="0">
                <a:solidFill>
                  <a:srgbClr val="C00000"/>
                </a:solidFill>
              </a:rPr>
              <a:t>the development plan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8300"/>
            <a:ext cx="10798233" cy="762000"/>
          </a:xfrm>
        </p:spPr>
        <p:txBody>
          <a:bodyPr/>
          <a:lstStyle/>
          <a:p>
            <a:r>
              <a:rPr lang="en-US" b="1" dirty="0" smtClean="0"/>
              <a:t>W</a:t>
            </a:r>
            <a:r>
              <a:rPr b="1" dirty="0" smtClean="0"/>
              <a:t>aterfall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417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939800"/>
            <a:ext cx="10160000" cy="5067300"/>
          </a:xfrm>
        </p:spPr>
      </p:pic>
    </p:spTree>
    <p:extLst>
      <p:ext uri="{BB962C8B-B14F-4D97-AF65-F5344CB8AC3E}">
        <p14:creationId xmlns:p14="http://schemas.microsoft.com/office/powerpoint/2010/main" val="2434659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181100"/>
            <a:ext cx="10960100" cy="52197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Cyclic manner </a:t>
            </a:r>
            <a:r>
              <a:rPr lang="en-US" sz="3200" dirty="0" smtClean="0"/>
              <a:t>repeating </a:t>
            </a:r>
            <a:r>
              <a:rPr lang="en-US" sz="3200" dirty="0" smtClean="0">
                <a:solidFill>
                  <a:srgbClr val="002060"/>
                </a:solidFill>
              </a:rPr>
              <a:t>every step after every cycle </a:t>
            </a:r>
            <a:r>
              <a:rPr lang="en-US" sz="3200" dirty="0" smtClean="0"/>
              <a:t>of SDLC process.</a:t>
            </a:r>
          </a:p>
          <a:p>
            <a:pPr algn="just"/>
            <a:r>
              <a:rPr lang="en-US" sz="3200" dirty="0" smtClean="0"/>
              <a:t>The software is first developed on </a:t>
            </a:r>
            <a:r>
              <a:rPr lang="en-US" sz="3200" dirty="0" smtClean="0">
                <a:solidFill>
                  <a:srgbClr val="C00000"/>
                </a:solidFill>
              </a:rPr>
              <a:t>very small scale </a:t>
            </a:r>
            <a:r>
              <a:rPr lang="en-US" sz="3200" dirty="0" smtClean="0"/>
              <a:t>and then, on every next iteration, </a:t>
            </a:r>
            <a:r>
              <a:rPr lang="en-US" sz="3200" dirty="0" smtClean="0">
                <a:solidFill>
                  <a:srgbClr val="C00000"/>
                </a:solidFill>
              </a:rPr>
              <a:t>more features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modules</a:t>
            </a:r>
            <a:r>
              <a:rPr lang="en-US" sz="3200" dirty="0" smtClean="0"/>
              <a:t> are designed, </a:t>
            </a:r>
            <a:r>
              <a:rPr lang="en-US" sz="3200" dirty="0" smtClean="0">
                <a:solidFill>
                  <a:srgbClr val="002060"/>
                </a:solidFill>
              </a:rPr>
              <a:t>coded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2060"/>
                </a:solidFill>
              </a:rPr>
              <a:t>tested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2060"/>
                </a:solidFill>
              </a:rPr>
              <a:t>added to the software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Every cycle produces </a:t>
            </a:r>
            <a:r>
              <a:rPr lang="en-US" sz="3200" dirty="0" smtClean="0">
                <a:solidFill>
                  <a:srgbClr val="002060"/>
                </a:solidFill>
              </a:rPr>
              <a:t>software</a:t>
            </a:r>
            <a:r>
              <a:rPr lang="en-US" sz="3200" dirty="0" smtClean="0"/>
              <a:t>, which is complete in by itself and has more features and capabilities than that of the </a:t>
            </a:r>
            <a:r>
              <a:rPr lang="en-US" sz="3200" dirty="0" smtClean="0">
                <a:solidFill>
                  <a:srgbClr val="002060"/>
                </a:solidFill>
              </a:rPr>
              <a:t>previous one</a:t>
            </a:r>
          </a:p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Easier to manage the development process </a:t>
            </a:r>
            <a:r>
              <a:rPr lang="en-US" sz="3200" dirty="0" smtClean="0"/>
              <a:t>but it </a:t>
            </a:r>
            <a:r>
              <a:rPr lang="en-US" sz="3200" dirty="0" smtClean="0">
                <a:solidFill>
                  <a:srgbClr val="002060"/>
                </a:solidFill>
              </a:rPr>
              <a:t>consumes more resources</a:t>
            </a:r>
            <a:r>
              <a:rPr lang="en-US" sz="3200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109601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I</a:t>
            </a:r>
            <a:r>
              <a:rPr b="1" dirty="0" smtClean="0"/>
              <a:t>terative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167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736600"/>
            <a:ext cx="9893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1000" y="1320800"/>
            <a:ext cx="11023600" cy="4953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Prototype</a:t>
            </a:r>
            <a:r>
              <a:rPr lang="en-US" sz="2800" dirty="0" smtClean="0"/>
              <a:t>: </a:t>
            </a:r>
            <a:r>
              <a:rPr lang="en-US" dirty="0"/>
              <a:t>I</a:t>
            </a:r>
            <a:r>
              <a:rPr lang="en-US" sz="2800" dirty="0" smtClean="0"/>
              <a:t>mplementation </a:t>
            </a:r>
            <a:r>
              <a:rPr lang="en-US" sz="2800" dirty="0" smtClean="0"/>
              <a:t>of system having limited </a:t>
            </a:r>
            <a:r>
              <a:rPr lang="en-US" sz="2800" dirty="0" smtClean="0">
                <a:solidFill>
                  <a:srgbClr val="C00000"/>
                </a:solidFill>
              </a:rPr>
              <a:t>functional capabilities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low reliability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C00000"/>
                </a:solidFill>
              </a:rPr>
              <a:t>inefficient performance </a:t>
            </a:r>
            <a:r>
              <a:rPr lang="en-US" sz="2800" dirty="0" smtClean="0"/>
              <a:t>compared to the actual software.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Stepwise approach to design a software prototype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3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Identification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initial Prototype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the Prototype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the Prototype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30200"/>
            <a:ext cx="11023600" cy="838200"/>
          </a:xfrm>
        </p:spPr>
        <p:txBody>
          <a:bodyPr/>
          <a:lstStyle/>
          <a:p>
            <a:r>
              <a:rPr lang="en-US" b="1" dirty="0" smtClean="0"/>
              <a:t>P</a:t>
            </a:r>
            <a:r>
              <a:rPr b="1" dirty="0" smtClean="0"/>
              <a:t>rototyping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3046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155700"/>
            <a:ext cx="10960100" cy="5486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/>
              <a:t>It like a </a:t>
            </a:r>
            <a:r>
              <a:rPr lang="en-US" sz="3000" dirty="0" smtClean="0">
                <a:solidFill>
                  <a:srgbClr val="C00000"/>
                </a:solidFill>
              </a:rPr>
              <a:t>spiral</a:t>
            </a:r>
            <a:r>
              <a:rPr lang="en-US" sz="3000" dirty="0" smtClean="0"/>
              <a:t> with </a:t>
            </a:r>
            <a:r>
              <a:rPr lang="en-US" sz="3000" dirty="0" smtClean="0">
                <a:solidFill>
                  <a:srgbClr val="C00000"/>
                </a:solidFill>
              </a:rPr>
              <a:t>many loops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H</a:t>
            </a:r>
            <a:r>
              <a:rPr lang="en-US" sz="3200" dirty="0" smtClean="0"/>
              <a:t>as </a:t>
            </a:r>
            <a:r>
              <a:rPr lang="en-US" sz="3200" dirty="0" smtClean="0">
                <a:solidFill>
                  <a:srgbClr val="002060"/>
                </a:solidFill>
              </a:rPr>
              <a:t>four phases </a:t>
            </a:r>
            <a:r>
              <a:rPr lang="en-US" sz="3200" dirty="0" smtClean="0"/>
              <a:t>and the software project repeatedly passes through these phases in iterations called </a:t>
            </a:r>
            <a:r>
              <a:rPr lang="en-US" sz="3200" dirty="0" smtClean="0">
                <a:solidFill>
                  <a:srgbClr val="002060"/>
                </a:solidFill>
              </a:rPr>
              <a:t>Spirals</a:t>
            </a:r>
            <a:endParaRPr lang="en-US" sz="3000" dirty="0" smtClean="0"/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Each </a:t>
            </a:r>
            <a:r>
              <a:rPr lang="en-US" sz="3000" dirty="0" smtClean="0">
                <a:solidFill>
                  <a:srgbClr val="002060"/>
                </a:solidFill>
              </a:rPr>
              <a:t>loop of the spiral represents </a:t>
            </a:r>
            <a:r>
              <a:rPr lang="en-US" sz="3000" dirty="0" smtClean="0"/>
              <a:t>a phase of the software process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Each phase in this model are (the four </a:t>
            </a:r>
            <a:r>
              <a:rPr lang="en-US" sz="3000" dirty="0" smtClean="0">
                <a:solidFill>
                  <a:srgbClr val="002060"/>
                </a:solidFill>
              </a:rPr>
              <a:t>sectors</a:t>
            </a:r>
            <a:r>
              <a:rPr lang="en-US" sz="3000" dirty="0" smtClean="0"/>
              <a:t> / </a:t>
            </a:r>
            <a:r>
              <a:rPr lang="en-US" sz="3000" dirty="0" smtClean="0">
                <a:solidFill>
                  <a:srgbClr val="002060"/>
                </a:solidFill>
              </a:rPr>
              <a:t>quadrants</a:t>
            </a:r>
            <a:r>
              <a:rPr lang="en-US" sz="3000" dirty="0" smtClean="0"/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First quadrant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C00000"/>
                </a:solidFill>
              </a:rPr>
              <a:t>Identification</a:t>
            </a:r>
            <a:r>
              <a:rPr lang="en-US" sz="2800" dirty="0" smtClean="0"/>
              <a:t>/ Objective Setting)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Second Quadrant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C00000"/>
                </a:solidFill>
              </a:rPr>
              <a:t>Design</a:t>
            </a:r>
            <a:r>
              <a:rPr lang="en-US" sz="2800" dirty="0" smtClean="0"/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Third Quadrant 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 smtClean="0">
                <a:solidFill>
                  <a:srgbClr val="C00000"/>
                </a:solidFill>
              </a:rPr>
              <a:t>onstruct</a:t>
            </a:r>
            <a:r>
              <a:rPr lang="en-US" sz="2800" dirty="0" smtClean="0"/>
              <a:t> or Build)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Fourth Quadrant </a:t>
            </a:r>
            <a:r>
              <a:rPr lang="en-US" sz="2800" dirty="0" smtClean="0"/>
              <a:t>(Evaluation and Risk Analysis)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93700"/>
            <a:ext cx="10960100" cy="762000"/>
          </a:xfrm>
        </p:spPr>
        <p:txBody>
          <a:bodyPr/>
          <a:lstStyle/>
          <a:p>
            <a:r>
              <a:rPr b="1" dirty="0" smtClean="0"/>
              <a:t>Spiral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8042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647701"/>
            <a:ext cx="99314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7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0515600" cy="5275263"/>
          </a:xfrm>
        </p:spPr>
        <p:txBody>
          <a:bodyPr/>
          <a:lstStyle/>
          <a:p>
            <a:r>
              <a:rPr lang="en-US" sz="3200" dirty="0" smtClean="0"/>
              <a:t>The synthesis process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647544"/>
            <a:ext cx="8851901" cy="4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969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Identification- Phase One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starts </a:t>
            </a:r>
            <a:r>
              <a:rPr lang="en-US" dirty="0"/>
              <a:t>with </a:t>
            </a:r>
            <a:r>
              <a:rPr lang="en-US" dirty="0">
                <a:solidFill>
                  <a:srgbClr val="002060"/>
                </a:solidFill>
              </a:rPr>
              <a:t>gathering the business requirements </a:t>
            </a:r>
            <a:r>
              <a:rPr lang="en-US" dirty="0"/>
              <a:t>in the baseline </a:t>
            </a:r>
            <a:r>
              <a:rPr lang="en-US" dirty="0">
                <a:solidFill>
                  <a:srgbClr val="002060"/>
                </a:solidFill>
              </a:rPr>
              <a:t>spiral</a:t>
            </a:r>
            <a:r>
              <a:rPr lang="en-US" dirty="0"/>
              <a:t>. In the subsequent spirals as the </a:t>
            </a:r>
            <a:r>
              <a:rPr lang="en-US" dirty="0">
                <a:solidFill>
                  <a:srgbClr val="002060"/>
                </a:solidFill>
              </a:rPr>
              <a:t>product matures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identification of system requirements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subsystem requirements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unit requirements </a:t>
            </a:r>
            <a:r>
              <a:rPr lang="en-US" dirty="0"/>
              <a:t>are all done in this phase.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This also includes understanding the system requirements by continuous communication between the </a:t>
            </a:r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and the </a:t>
            </a:r>
            <a:r>
              <a:rPr lang="en-US" dirty="0">
                <a:solidFill>
                  <a:srgbClr val="002060"/>
                </a:solidFill>
              </a:rPr>
              <a:t>system analyst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Design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– Phase Two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Design </a:t>
            </a:r>
            <a:r>
              <a:rPr lang="en-US" dirty="0"/>
              <a:t>phase starts with the conceptual design in the baseline spiral and involves </a:t>
            </a:r>
            <a:r>
              <a:rPr lang="en-US" dirty="0">
                <a:solidFill>
                  <a:srgbClr val="C00000"/>
                </a:solidFill>
              </a:rPr>
              <a:t>architectural design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logical design of modules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physical product design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final design </a:t>
            </a:r>
            <a:r>
              <a:rPr lang="en-US" dirty="0"/>
              <a:t>in the subsequent spirals.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0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8293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Construct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002060"/>
                </a:solidFill>
              </a:rPr>
              <a:t>Build</a:t>
            </a:r>
            <a:r>
              <a:rPr lang="en-US" b="1" dirty="0" smtClean="0"/>
              <a:t>- Phase Three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roduction of the actual software product at </a:t>
            </a:r>
            <a:r>
              <a:rPr lang="en-US" dirty="0" smtClean="0">
                <a:solidFill>
                  <a:srgbClr val="002060"/>
                </a:solidFill>
              </a:rPr>
              <a:t>every spiral</a:t>
            </a:r>
            <a:r>
              <a:rPr lang="en-US" dirty="0" smtClean="0"/>
              <a:t>. In the baseline spiral when the product is just thought of and the design is being developed a </a:t>
            </a:r>
            <a:r>
              <a:rPr lang="en-US" dirty="0" smtClean="0">
                <a:solidFill>
                  <a:srgbClr val="002060"/>
                </a:solidFill>
              </a:rPr>
              <a:t>POC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Proof of Concept</a:t>
            </a:r>
            <a:r>
              <a:rPr lang="en-US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Then in the subsequent spirals with </a:t>
            </a:r>
            <a:r>
              <a:rPr lang="en-US" dirty="0" smtClean="0">
                <a:solidFill>
                  <a:srgbClr val="C00000"/>
                </a:solidFill>
              </a:rPr>
              <a:t>higher clarity on requirements </a:t>
            </a:r>
            <a:r>
              <a:rPr lang="en-US" dirty="0" smtClean="0"/>
              <a:t>and d</a:t>
            </a:r>
            <a:r>
              <a:rPr lang="en-US" dirty="0" smtClean="0">
                <a:solidFill>
                  <a:srgbClr val="C00000"/>
                </a:solidFill>
              </a:rPr>
              <a:t>esign details a working model </a:t>
            </a:r>
            <a:r>
              <a:rPr lang="en-US" dirty="0" smtClean="0"/>
              <a:t>of the software called build </a:t>
            </a:r>
            <a:r>
              <a:rPr lang="en-US" dirty="0" smtClean="0">
                <a:solidFill>
                  <a:srgbClr val="002060"/>
                </a:solidFill>
              </a:rPr>
              <a:t>is produced with a version number</a:t>
            </a:r>
            <a:r>
              <a:rPr lang="en-US" dirty="0" smtClean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These builds are sent to </a:t>
            </a:r>
            <a:r>
              <a:rPr lang="en-US" dirty="0" smtClean="0">
                <a:solidFill>
                  <a:srgbClr val="002060"/>
                </a:solidFill>
              </a:rPr>
              <a:t>customer for feedback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Evaluation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Risk Analysis</a:t>
            </a:r>
            <a:r>
              <a:rPr lang="en-US" b="1" dirty="0" smtClean="0"/>
              <a:t>- Phase Four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Risk Analysis includes </a:t>
            </a:r>
            <a:r>
              <a:rPr lang="en-US" dirty="0" smtClean="0">
                <a:solidFill>
                  <a:srgbClr val="002060"/>
                </a:solidFill>
              </a:rPr>
              <a:t>identifying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2060"/>
                </a:solidFill>
              </a:rPr>
              <a:t>estimating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2060"/>
                </a:solidFill>
              </a:rPr>
              <a:t>monitoring technical feasibility </a:t>
            </a:r>
            <a:r>
              <a:rPr lang="en-US" dirty="0" smtClean="0"/>
              <a:t>and management risks, such as </a:t>
            </a:r>
            <a:r>
              <a:rPr lang="en-US" dirty="0" smtClean="0">
                <a:solidFill>
                  <a:srgbClr val="002060"/>
                </a:solidFill>
              </a:rPr>
              <a:t>schedule slippage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2060"/>
                </a:solidFill>
              </a:rPr>
              <a:t>cost overrun</a:t>
            </a:r>
            <a:r>
              <a:rPr lang="en-US" dirty="0" smtClean="0"/>
              <a:t>. </a:t>
            </a:r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After </a:t>
            </a:r>
            <a:r>
              <a:rPr lang="en-US" dirty="0" smtClean="0">
                <a:solidFill>
                  <a:srgbClr val="002060"/>
                </a:solidFill>
              </a:rPr>
              <a:t>testing the build</a:t>
            </a:r>
            <a:r>
              <a:rPr lang="en-US" dirty="0" smtClean="0"/>
              <a:t>, at the end of first </a:t>
            </a:r>
            <a:r>
              <a:rPr lang="en-US" dirty="0" smtClean="0">
                <a:solidFill>
                  <a:srgbClr val="002060"/>
                </a:solidFill>
              </a:rPr>
              <a:t>iteration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002060"/>
                </a:solidFill>
              </a:rPr>
              <a:t>customer evaluates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2060"/>
                </a:solidFill>
              </a:rPr>
              <a:t>software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provides feedback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/>
              <a:t>Software Engineering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Consists of a collection of </a:t>
            </a:r>
            <a:r>
              <a:rPr lang="en-US" sz="3200" dirty="0" smtClean="0">
                <a:solidFill>
                  <a:srgbClr val="002060"/>
                </a:solidFill>
              </a:rPr>
              <a:t>concepts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2060"/>
                </a:solidFill>
              </a:rPr>
              <a:t>principles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2060"/>
                </a:solidFill>
              </a:rPr>
              <a:t>methods</a:t>
            </a:r>
            <a:r>
              <a:rPr lang="en-US" sz="3200" dirty="0" smtClean="0"/>
              <a:t>, and </a:t>
            </a:r>
            <a:r>
              <a:rPr lang="en-US" sz="3200" dirty="0" smtClean="0">
                <a:solidFill>
                  <a:srgbClr val="002060"/>
                </a:solidFill>
              </a:rPr>
              <a:t>tools</a:t>
            </a:r>
            <a:r>
              <a:rPr lang="en-US" sz="3200" dirty="0" smtClean="0"/>
              <a:t> that a software engineer calls upon on a daily basis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Equips managers to </a:t>
            </a:r>
            <a:r>
              <a:rPr lang="en-US" sz="3200" dirty="0" smtClean="0">
                <a:solidFill>
                  <a:srgbClr val="002060"/>
                </a:solidFill>
              </a:rPr>
              <a:t>manage software projects </a:t>
            </a:r>
            <a:r>
              <a:rPr lang="en-US" sz="3200" dirty="0" smtClean="0"/>
              <a:t>and software engineers to </a:t>
            </a:r>
            <a:r>
              <a:rPr lang="en-US" sz="3200" dirty="0" smtClean="0">
                <a:solidFill>
                  <a:srgbClr val="002060"/>
                </a:solidFill>
              </a:rPr>
              <a:t>build computer programs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Provides necessary </a:t>
            </a:r>
            <a:r>
              <a:rPr lang="en-US" sz="3200" dirty="0" smtClean="0">
                <a:solidFill>
                  <a:srgbClr val="002060"/>
                </a:solidFill>
              </a:rPr>
              <a:t>technical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2060"/>
                </a:solidFill>
              </a:rPr>
              <a:t>management </a:t>
            </a:r>
            <a:r>
              <a:rPr lang="en-US" sz="3200" dirty="0" smtClean="0"/>
              <a:t>knowledge how to getting the job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Essence</a:t>
            </a:r>
            <a:r>
              <a:rPr lang="en-US" b="1" dirty="0" smtClean="0"/>
              <a:t> of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8942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500" dirty="0"/>
              <a:t>1</a:t>
            </a:r>
            <a:r>
              <a:rPr lang="en-US" sz="3000" dirty="0" smtClean="0"/>
              <a:t>. </a:t>
            </a:r>
            <a:r>
              <a:rPr lang="en-US" sz="3500" dirty="0" smtClean="0"/>
              <a:t>Understand the problem (communication and analysis)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Who has a </a:t>
            </a:r>
            <a:r>
              <a:rPr lang="en-US" sz="2800" dirty="0" smtClean="0">
                <a:solidFill>
                  <a:srgbClr val="002060"/>
                </a:solidFill>
              </a:rPr>
              <a:t>stake</a:t>
            </a:r>
            <a:r>
              <a:rPr lang="en-US" sz="2800" dirty="0" smtClean="0"/>
              <a:t> in the solution to the problem?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What are the </a:t>
            </a:r>
            <a:r>
              <a:rPr lang="en-US" sz="2800" dirty="0" smtClean="0">
                <a:solidFill>
                  <a:srgbClr val="002060"/>
                </a:solidFill>
              </a:rPr>
              <a:t>unknowns</a:t>
            </a:r>
            <a:r>
              <a:rPr lang="en-US" sz="2800" dirty="0" smtClean="0"/>
              <a:t>? and what (data, function, behavior) are </a:t>
            </a:r>
            <a:r>
              <a:rPr lang="en-US" sz="2800" dirty="0" smtClean="0">
                <a:solidFill>
                  <a:srgbClr val="002060"/>
                </a:solidFill>
              </a:rPr>
              <a:t>required to properly </a:t>
            </a:r>
            <a:r>
              <a:rPr lang="en-US" sz="2800" dirty="0" smtClean="0"/>
              <a:t>solve the Problem?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Is it possible to represent </a:t>
            </a:r>
            <a:r>
              <a:rPr lang="en-US" sz="2800" dirty="0" smtClean="0">
                <a:solidFill>
                  <a:srgbClr val="002060"/>
                </a:solidFill>
              </a:rPr>
              <a:t>smaller problems </a:t>
            </a:r>
            <a:r>
              <a:rPr lang="en-US" sz="2800" dirty="0" smtClean="0"/>
              <a:t>that may be </a:t>
            </a:r>
            <a:r>
              <a:rPr lang="en-US" sz="2800" dirty="0" smtClean="0">
                <a:solidFill>
                  <a:srgbClr val="002060"/>
                </a:solidFill>
              </a:rPr>
              <a:t>easier to understand.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Can the problem be </a:t>
            </a:r>
            <a:r>
              <a:rPr lang="en-US" sz="2800" dirty="0" smtClean="0">
                <a:solidFill>
                  <a:srgbClr val="002060"/>
                </a:solidFill>
              </a:rPr>
              <a:t>represented graphically</a:t>
            </a:r>
            <a:r>
              <a:rPr lang="en-US" sz="2800" dirty="0" smtClean="0"/>
              <a:t>? Can </a:t>
            </a:r>
            <a:r>
              <a:rPr lang="en-US" sz="2800" dirty="0" smtClean="0">
                <a:solidFill>
                  <a:srgbClr val="C00000"/>
                </a:solidFill>
              </a:rPr>
              <a:t>analysis model </a:t>
            </a:r>
            <a:r>
              <a:rPr lang="en-US" sz="2800" dirty="0" smtClean="0"/>
              <a:t>be created? </a:t>
            </a:r>
          </a:p>
        </p:txBody>
      </p:sp>
    </p:spTree>
    <p:extLst>
      <p:ext uri="{BB962C8B-B14F-4D97-AF65-F5344CB8AC3E}">
        <p14:creationId xmlns:p14="http://schemas.microsoft.com/office/powerpoint/2010/main" val="2572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dirty="0" smtClean="0"/>
              <a:t>2. </a:t>
            </a:r>
            <a:r>
              <a:rPr lang="en-US" sz="3200" dirty="0" smtClean="0"/>
              <a:t>Plan a solution (planning, modeling and </a:t>
            </a:r>
            <a:r>
              <a:rPr lang="en-US" sz="3200" dirty="0" smtClean="0">
                <a:solidFill>
                  <a:srgbClr val="C00000"/>
                </a:solidFill>
              </a:rPr>
              <a:t>software design</a:t>
            </a:r>
            <a:r>
              <a:rPr lang="en-US" sz="32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Have </a:t>
            </a:r>
            <a:r>
              <a:rPr lang="en-US" sz="2800" dirty="0" smtClean="0">
                <a:solidFill>
                  <a:srgbClr val="002060"/>
                </a:solidFill>
              </a:rPr>
              <a:t>you seen similar problems </a:t>
            </a:r>
            <a:r>
              <a:rPr lang="en-US" sz="2800" dirty="0" smtClean="0"/>
              <a:t>like this before?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Has a </a:t>
            </a:r>
            <a:r>
              <a:rPr lang="en-US" sz="2800" dirty="0" smtClean="0">
                <a:solidFill>
                  <a:srgbClr val="002060"/>
                </a:solidFill>
              </a:rPr>
              <a:t>similar problem been solved</a:t>
            </a:r>
            <a:r>
              <a:rPr lang="en-US" sz="2800" dirty="0" smtClean="0"/>
              <a:t>? If so, are the elements of the </a:t>
            </a:r>
            <a:r>
              <a:rPr lang="en-US" sz="2800" dirty="0" smtClean="0">
                <a:solidFill>
                  <a:srgbClr val="002060"/>
                </a:solidFill>
              </a:rPr>
              <a:t>solution reusable</a:t>
            </a:r>
            <a:r>
              <a:rPr lang="en-US" sz="2800" dirty="0" smtClean="0"/>
              <a:t>?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Can </a:t>
            </a:r>
            <a:r>
              <a:rPr lang="en-US" sz="2800" dirty="0" smtClean="0">
                <a:solidFill>
                  <a:srgbClr val="002060"/>
                </a:solidFill>
              </a:rPr>
              <a:t>sub problems </a:t>
            </a:r>
            <a:r>
              <a:rPr lang="en-US" sz="2800" dirty="0" smtClean="0"/>
              <a:t>be defined and are solutions available for the </a:t>
            </a:r>
            <a:r>
              <a:rPr lang="en-US" sz="2800" dirty="0" smtClean="0">
                <a:solidFill>
                  <a:srgbClr val="002060"/>
                </a:solidFill>
              </a:rPr>
              <a:t>sub problems</a:t>
            </a:r>
            <a:r>
              <a:rPr lang="en-US" sz="2800" dirty="0" smtClean="0"/>
              <a:t>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53534"/>
            <a:ext cx="10071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+mj-lt"/>
              </a:rPr>
              <a:t>Cont’d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4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3. Carry out the plan (construction; code generation)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Does the </a:t>
            </a:r>
            <a:r>
              <a:rPr lang="en-US" sz="2800" dirty="0" smtClean="0">
                <a:solidFill>
                  <a:srgbClr val="002060"/>
                </a:solidFill>
              </a:rPr>
              <a:t>solution</a:t>
            </a:r>
            <a:r>
              <a:rPr lang="en-US" sz="2800" dirty="0" smtClean="0"/>
              <a:t> conform to the </a:t>
            </a:r>
            <a:r>
              <a:rPr lang="en-US" sz="2800" dirty="0" smtClean="0">
                <a:solidFill>
                  <a:srgbClr val="002060"/>
                </a:solidFill>
              </a:rPr>
              <a:t>plan</a:t>
            </a:r>
            <a:r>
              <a:rPr lang="en-US" sz="2800" dirty="0" smtClean="0"/>
              <a:t>? Is the source code traceable back to the </a:t>
            </a:r>
            <a:r>
              <a:rPr lang="en-US" sz="2800" dirty="0" smtClean="0">
                <a:solidFill>
                  <a:srgbClr val="002060"/>
                </a:solidFill>
              </a:rPr>
              <a:t>design</a:t>
            </a:r>
            <a:r>
              <a:rPr lang="en-US" sz="2800" dirty="0" smtClean="0"/>
              <a:t>?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 Is each component of the solution </a:t>
            </a:r>
            <a:r>
              <a:rPr lang="en-US" sz="2800" dirty="0" smtClean="0">
                <a:solidFill>
                  <a:srgbClr val="002060"/>
                </a:solidFill>
              </a:rPr>
              <a:t>correct</a:t>
            </a:r>
            <a:r>
              <a:rPr lang="en-US" sz="2800" dirty="0" smtClean="0"/>
              <a:t>? Has the design and code been reviewed, or </a:t>
            </a:r>
            <a:r>
              <a:rPr lang="en-US" sz="2800" dirty="0" smtClean="0">
                <a:solidFill>
                  <a:srgbClr val="002060"/>
                </a:solidFill>
              </a:rPr>
              <a:t>better</a:t>
            </a:r>
            <a:r>
              <a:rPr lang="en-US" sz="2800" dirty="0" smtClean="0"/>
              <a:t>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1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2919</Words>
  <Application>Microsoft Office PowerPoint</Application>
  <PresentationFormat>Widescreen</PresentationFormat>
  <Paragraphs>267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Chapter Four</vt:lpstr>
      <vt:lpstr>Contents</vt:lpstr>
      <vt:lpstr>Recall</vt:lpstr>
      <vt:lpstr>Software Engineering: Solving Problem</vt:lpstr>
      <vt:lpstr>PowerPoint Presentation</vt:lpstr>
      <vt:lpstr>Software Engineering Practice</vt:lpstr>
      <vt:lpstr>Essence of Practice</vt:lpstr>
      <vt:lpstr>PowerPoint Presentation</vt:lpstr>
      <vt:lpstr>Cont’d </vt:lpstr>
      <vt:lpstr>Cont’d</vt:lpstr>
      <vt:lpstr>Core Principles of Software Engineering</vt:lpstr>
      <vt:lpstr>Cont’d</vt:lpstr>
      <vt:lpstr>Types of Practices</vt:lpstr>
      <vt:lpstr>Communication Practice</vt:lpstr>
      <vt:lpstr>Cont’d</vt:lpstr>
      <vt:lpstr>Planning Practice</vt:lpstr>
      <vt:lpstr>Cont’d</vt:lpstr>
      <vt:lpstr>Modeling Practice (Analysis)</vt:lpstr>
      <vt:lpstr>Modeling Practice (Design)</vt:lpstr>
      <vt:lpstr>Cont’d</vt:lpstr>
      <vt:lpstr>Construction Practices (Before Coding)</vt:lpstr>
      <vt:lpstr>Construction Practices (When Coding Begin)</vt:lpstr>
      <vt:lpstr>Construction Practices (When Coding End)</vt:lpstr>
      <vt:lpstr>Testing Practice</vt:lpstr>
      <vt:lpstr>Deployment Practice</vt:lpstr>
      <vt:lpstr>PowerPoint Presentation</vt:lpstr>
      <vt:lpstr>Software Engineering Methodologies</vt:lpstr>
      <vt:lpstr>Software Engineering Methodologies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Engineering Methodologies (Cont.)</vt:lpstr>
      <vt:lpstr>Software Development Paradigm</vt:lpstr>
      <vt:lpstr>Software Development Paradigm</vt:lpstr>
      <vt:lpstr>Waterfall Model</vt:lpstr>
      <vt:lpstr>PowerPoint Presentation</vt:lpstr>
      <vt:lpstr>Iterative Model</vt:lpstr>
      <vt:lpstr>PowerPoint Presentation</vt:lpstr>
      <vt:lpstr>Prototyping Model</vt:lpstr>
      <vt:lpstr>Spiral Model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NURU</dc:creator>
  <cp:lastModifiedBy>nati</cp:lastModifiedBy>
  <cp:revision>177</cp:revision>
  <dcterms:created xsi:type="dcterms:W3CDTF">2021-05-15T21:25:33Z</dcterms:created>
  <dcterms:modified xsi:type="dcterms:W3CDTF">2021-05-24T03:22:22Z</dcterms:modified>
</cp:coreProperties>
</file>