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9" r:id="rId19"/>
    <p:sldId id="280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074" autoAdjust="0"/>
    <p:restoredTop sz="94027" autoAdjust="0"/>
  </p:normalViewPr>
  <p:slideViewPr>
    <p:cSldViewPr snapToGrid="0">
      <p:cViewPr>
        <p:scale>
          <a:sx n="87" d="100"/>
          <a:sy n="87" d="100"/>
        </p:scale>
        <p:origin x="-876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5873C-68D1-44A1-9A8B-EE8BA5C062CF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3C928-19ED-4771-BDAA-EC2B5C925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9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Representations and Topologies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1.3.1 – Network</a:t>
            </a:r>
            <a:r>
              <a:rPr lang="en-US" baseline="0" dirty="0">
                <a:latin typeface="Arial" charset="0"/>
              </a:rPr>
              <a:t> Representations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558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Common Types of Networks</a:t>
            </a:r>
            <a:endParaRPr lang="en-GB" b="0" dirty="0"/>
          </a:p>
          <a:p>
            <a:r>
              <a:rPr lang="en-US" dirty="0"/>
              <a:t>1.4.3</a:t>
            </a:r>
            <a:r>
              <a:rPr lang="en-US" baseline="0" dirty="0"/>
              <a:t> – </a:t>
            </a:r>
            <a:r>
              <a:rPr lang="en-US" dirty="0">
                <a:latin typeface="Arial" charset="0"/>
              </a:rPr>
              <a:t>The</a:t>
            </a:r>
            <a:r>
              <a:rPr lang="en-US" baseline="0" dirty="0">
                <a:latin typeface="Arial" charset="0"/>
              </a:rPr>
              <a:t> 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275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Common Types of Networks</a:t>
            </a:r>
            <a:endParaRPr lang="en-GB" b="0" dirty="0"/>
          </a:p>
          <a:p>
            <a:r>
              <a:rPr lang="en-US" dirty="0"/>
              <a:t>1.4.3</a:t>
            </a:r>
            <a:r>
              <a:rPr lang="en-US" baseline="0" dirty="0"/>
              <a:t> – </a:t>
            </a:r>
            <a:r>
              <a:rPr lang="en-US" dirty="0">
                <a:latin typeface="Arial" charset="0"/>
              </a:rPr>
              <a:t>The</a:t>
            </a:r>
            <a:r>
              <a:rPr lang="en-US" baseline="0" dirty="0">
                <a:latin typeface="Arial" charset="0"/>
              </a:rPr>
              <a:t> 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69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Common Types of Networks</a:t>
            </a:r>
            <a:endParaRPr lang="en-GB" b="0" dirty="0"/>
          </a:p>
          <a:p>
            <a:r>
              <a:rPr lang="en-US" dirty="0"/>
              <a:t>1.4.3</a:t>
            </a:r>
            <a:r>
              <a:rPr lang="en-US" baseline="0" dirty="0"/>
              <a:t> – </a:t>
            </a:r>
            <a:r>
              <a:rPr lang="en-US" dirty="0">
                <a:latin typeface="Arial" charset="0"/>
              </a:rPr>
              <a:t>The</a:t>
            </a:r>
            <a:r>
              <a:rPr lang="en-US" baseline="0" dirty="0">
                <a:latin typeface="Arial" charset="0"/>
              </a:rPr>
              <a:t> 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32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Representations and Topologies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1.3.1 – Network</a:t>
            </a:r>
            <a:r>
              <a:rPr lang="en-US" baseline="0" dirty="0">
                <a:latin typeface="Arial" charset="0"/>
              </a:rPr>
              <a:t> Representations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19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Common Types of Networks</a:t>
            </a:r>
            <a:endParaRPr lang="en-GB" b="0" dirty="0"/>
          </a:p>
          <a:p>
            <a:r>
              <a:rPr lang="en-US" dirty="0"/>
              <a:t>1.4.2</a:t>
            </a:r>
            <a:r>
              <a:rPr lang="en-US" baseline="0" dirty="0"/>
              <a:t> – </a:t>
            </a:r>
            <a:r>
              <a:rPr lang="en-US" altLang="en-US" dirty="0"/>
              <a:t>LANs and WANs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1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Common Types of Networks</a:t>
            </a:r>
            <a:endParaRPr lang="en-GB" b="0" dirty="0"/>
          </a:p>
          <a:p>
            <a:r>
              <a:rPr lang="en-US" dirty="0"/>
              <a:t>1.4.2</a:t>
            </a:r>
            <a:r>
              <a:rPr lang="en-US" baseline="0" dirty="0"/>
              <a:t> – </a:t>
            </a:r>
            <a:r>
              <a:rPr lang="en-US" altLang="en-US" dirty="0"/>
              <a:t>LANs and WANs (cont.)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36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Common Types of Networks</a:t>
            </a:r>
            <a:endParaRPr lang="en-GB" b="0" dirty="0"/>
          </a:p>
          <a:p>
            <a:r>
              <a:rPr lang="en-US" dirty="0"/>
              <a:t>1.4.3</a:t>
            </a:r>
            <a:r>
              <a:rPr lang="en-US" baseline="0" dirty="0"/>
              <a:t> – </a:t>
            </a:r>
            <a:r>
              <a:rPr lang="en-US" dirty="0">
                <a:latin typeface="Arial" charset="0"/>
              </a:rPr>
              <a:t>The</a:t>
            </a:r>
            <a:r>
              <a:rPr lang="en-US" baseline="0" dirty="0">
                <a:latin typeface="Arial" charset="0"/>
              </a:rPr>
              <a:t> 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90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Common Types of Networks</a:t>
            </a:r>
            <a:endParaRPr lang="en-GB" b="0" dirty="0"/>
          </a:p>
          <a:p>
            <a:r>
              <a:rPr lang="en-US" dirty="0"/>
              <a:t>1.4.3</a:t>
            </a:r>
            <a:r>
              <a:rPr lang="en-US" baseline="0" dirty="0"/>
              <a:t> – </a:t>
            </a:r>
            <a:r>
              <a:rPr lang="en-US" dirty="0">
                <a:latin typeface="Arial" charset="0"/>
              </a:rPr>
              <a:t>The</a:t>
            </a:r>
            <a:r>
              <a:rPr lang="en-US" baseline="0" dirty="0">
                <a:latin typeface="Arial" charset="0"/>
              </a:rPr>
              <a:t> 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251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Common Types of Networks</a:t>
            </a:r>
            <a:endParaRPr lang="en-GB" b="0" dirty="0"/>
          </a:p>
          <a:p>
            <a:r>
              <a:rPr lang="en-US" dirty="0"/>
              <a:t>1.4.3</a:t>
            </a:r>
            <a:r>
              <a:rPr lang="en-US" baseline="0" dirty="0"/>
              <a:t> – </a:t>
            </a:r>
            <a:r>
              <a:rPr lang="en-US" dirty="0">
                <a:latin typeface="Arial" charset="0"/>
              </a:rPr>
              <a:t>The</a:t>
            </a:r>
            <a:r>
              <a:rPr lang="en-US" baseline="0" dirty="0">
                <a:latin typeface="Arial" charset="0"/>
              </a:rPr>
              <a:t> 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82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Common Types of Networks</a:t>
            </a:r>
            <a:endParaRPr lang="en-GB" b="0" dirty="0"/>
          </a:p>
          <a:p>
            <a:r>
              <a:rPr lang="en-US" dirty="0"/>
              <a:t>1.4.3</a:t>
            </a:r>
            <a:r>
              <a:rPr lang="en-US" baseline="0" dirty="0"/>
              <a:t> – </a:t>
            </a:r>
            <a:r>
              <a:rPr lang="en-US" dirty="0">
                <a:latin typeface="Arial" charset="0"/>
              </a:rPr>
              <a:t>The</a:t>
            </a:r>
            <a:r>
              <a:rPr lang="en-US" baseline="0" dirty="0">
                <a:latin typeface="Arial" charset="0"/>
              </a:rPr>
              <a:t> 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89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1.4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Common Types of Networks</a:t>
            </a:r>
            <a:endParaRPr lang="en-GB" b="0" dirty="0"/>
          </a:p>
          <a:p>
            <a:r>
              <a:rPr lang="en-US" dirty="0"/>
              <a:t>1.4.3</a:t>
            </a:r>
            <a:r>
              <a:rPr lang="en-US" baseline="0" dirty="0"/>
              <a:t> – </a:t>
            </a:r>
            <a:r>
              <a:rPr lang="en-US" dirty="0">
                <a:latin typeface="Arial" charset="0"/>
              </a:rPr>
              <a:t>The</a:t>
            </a:r>
            <a:r>
              <a:rPr lang="en-US" baseline="0" dirty="0">
                <a:latin typeface="Arial" charset="0"/>
              </a:rPr>
              <a:t> 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1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1ED6-224D-4E0B-904E-3323D8B36613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Natnael 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6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D9A9-E8D9-48C0-B8A6-12081C630C1F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Natnael 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0B35-60A7-4A6C-A693-2A5B6043F89B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Natnael 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Compiled by Natnael T.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1D69-F70F-4E18-8D26-2556437600CA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0418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Compiled by Natnael T.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708D-5F7A-433F-9232-8C2D2491DC72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469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63437" y="1539928"/>
            <a:ext cx="4478020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Compiled by Natnael T.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7A895-72B5-460C-80D6-70FE3BE2F78F}" type="datetime1">
              <a:rPr lang="en-US" smtClean="0"/>
              <a:t>5/24/2021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831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Compiled by Natnael T.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CCAB0-7B84-45CB-87F7-A7ABC7A7783C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3953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Compiled by Natnael T.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32811-AABA-4A4A-A2B7-1A95ECF834AB}" type="datetime1">
              <a:rPr lang="en-US" smtClean="0"/>
              <a:t>5/24/2021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543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DC51-7BA5-4C01-9C04-1A8564D560C2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Natnael 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98CA-E988-48DC-A499-544BE2BAF2B7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Natnael 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789F-263A-48A9-8362-5DD7A5A61C18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Natnael 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0807-0139-4719-B3AD-62858E4AE066}" type="datetime1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Natnael T.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2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7D7-D374-4767-AA53-E1FD88012335}" type="datetime1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Natnael 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6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BF4F-F63D-4C08-A719-E551A51820AD}" type="datetime1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Natnael 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2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F4C9-F020-4D1F-8318-65C6690840EE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Natnael 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26E2-8514-41C2-ADE8-457D7520EB5C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 Natnael 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1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B7E4F-2B9F-460A-AA35-7B25D3F48519}" type="datetime1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Compiled by Natnael 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0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7112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787400" y="1280160"/>
            <a:ext cx="1140460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1849" y="92455"/>
            <a:ext cx="1034829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5308" y="1886839"/>
            <a:ext cx="1078138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Compiled by Natnael T.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2239A-BC47-4457-9CFA-CC37FE86B1C2}" type="datetime1">
              <a:rPr lang="en-US" smtClean="0"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834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7083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1"/>
            <a:ext cx="12192000" cy="1022161"/>
            <a:chOff x="0" y="5971032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2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A1F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1524000" y="1122363"/>
            <a:ext cx="9144000" cy="7757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Five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870364" y="2368984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Computer Networks</a:t>
            </a:r>
            <a:endParaRPr lang="en-US" sz="3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625912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this mode the </a:t>
            </a:r>
            <a:r>
              <a:rPr lang="en-US" dirty="0"/>
              <a:t>communication is </a:t>
            </a:r>
            <a:r>
              <a:rPr lang="en-US" dirty="0">
                <a:solidFill>
                  <a:srgbClr val="002060"/>
                </a:solidFill>
              </a:rPr>
              <a:t>unidirectional</a:t>
            </a:r>
            <a:r>
              <a:rPr lang="en-US" dirty="0"/>
              <a:t>, as on a one-way street. </a:t>
            </a:r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one of the two devices on a link can </a:t>
            </a:r>
            <a:r>
              <a:rPr lang="en-US" dirty="0">
                <a:solidFill>
                  <a:srgbClr val="002060"/>
                </a:solidFill>
              </a:rPr>
              <a:t>transmit</a:t>
            </a:r>
            <a:r>
              <a:rPr lang="en-US" dirty="0"/>
              <a:t>; the other can only receive (see Figure 2 a). </a:t>
            </a:r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Keyboards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2060"/>
                </a:solidFill>
              </a:rPr>
              <a:t>traditional monitors </a:t>
            </a:r>
            <a:r>
              <a:rPr lang="en-US" dirty="0"/>
              <a:t>are examples of simplex devices.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C00000"/>
                </a:solidFill>
              </a:rPr>
              <a:t>keyboard can only introduce input</a:t>
            </a:r>
            <a:r>
              <a:rPr lang="en-US" dirty="0"/>
              <a:t>; the monitor can only accept output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simplex mode can use the entire capacity of the channel to send data </a:t>
            </a:r>
            <a:r>
              <a:rPr lang="en-US" dirty="0">
                <a:solidFill>
                  <a:srgbClr val="002060"/>
                </a:solidFill>
              </a:rPr>
              <a:t>in one direction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1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ii.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Half-Duplex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625912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station can both </a:t>
            </a:r>
            <a:r>
              <a:rPr lang="en-US" dirty="0">
                <a:solidFill>
                  <a:srgbClr val="002060"/>
                </a:solidFill>
              </a:rPr>
              <a:t>transmit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receive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but not at the same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</a:t>
            </a:r>
            <a:r>
              <a:rPr lang="en-US" dirty="0">
                <a:solidFill>
                  <a:srgbClr val="002060"/>
                </a:solidFill>
              </a:rPr>
              <a:t>one device is sending</a:t>
            </a:r>
            <a:r>
              <a:rPr lang="en-US" dirty="0"/>
              <a:t>, the </a:t>
            </a:r>
            <a:r>
              <a:rPr lang="en-US" dirty="0">
                <a:solidFill>
                  <a:srgbClr val="002060"/>
                </a:solidFill>
              </a:rPr>
              <a:t>other can only receive</a:t>
            </a:r>
            <a:r>
              <a:rPr lang="en-US" dirty="0"/>
              <a:t>, and vice versa (see Figure 2 b).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half-duplex mode is like a </a:t>
            </a:r>
            <a:r>
              <a:rPr lang="en-US" dirty="0">
                <a:solidFill>
                  <a:srgbClr val="002060"/>
                </a:solidFill>
              </a:rPr>
              <a:t>one-lane road </a:t>
            </a:r>
            <a:r>
              <a:rPr lang="en-US" dirty="0"/>
              <a:t>with traffic allowed in both directions. When cars are </a:t>
            </a:r>
            <a:r>
              <a:rPr lang="en-US" dirty="0" smtClean="0"/>
              <a:t>traveling </a:t>
            </a:r>
            <a:r>
              <a:rPr lang="en-US" dirty="0"/>
              <a:t>in one direction, cars going the other way must wait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The entire </a:t>
            </a:r>
            <a:r>
              <a:rPr lang="en-US" dirty="0"/>
              <a:t>capacity of a channel is taken over by whichever of the two devices is transmitting at the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002060"/>
                </a:solidFill>
              </a:rPr>
              <a:t>Walkie-talkies</a:t>
            </a:r>
            <a:r>
              <a:rPr lang="en-US" dirty="0"/>
              <a:t> and CB (</a:t>
            </a:r>
            <a:r>
              <a:rPr lang="en-US" dirty="0">
                <a:solidFill>
                  <a:srgbClr val="C00000"/>
                </a:solidFill>
              </a:rPr>
              <a:t>citizens band</a:t>
            </a:r>
            <a:r>
              <a:rPr lang="en-US" dirty="0"/>
              <a:t>) radios are both </a:t>
            </a:r>
            <a:r>
              <a:rPr lang="en-US" dirty="0">
                <a:solidFill>
                  <a:srgbClr val="0070C0"/>
                </a:solidFill>
              </a:rPr>
              <a:t>half-duplex systems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Full-Duplex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625912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</a:t>
            </a:r>
            <a:r>
              <a:rPr lang="en-US" dirty="0" smtClean="0"/>
              <a:t>oth </a:t>
            </a:r>
            <a:r>
              <a:rPr lang="en-US" dirty="0">
                <a:solidFill>
                  <a:srgbClr val="002060"/>
                </a:solidFill>
              </a:rPr>
              <a:t>stations</a:t>
            </a:r>
            <a:r>
              <a:rPr lang="en-US" dirty="0"/>
              <a:t> can </a:t>
            </a:r>
            <a:r>
              <a:rPr lang="en-US" dirty="0">
                <a:solidFill>
                  <a:srgbClr val="002060"/>
                </a:solidFill>
              </a:rPr>
              <a:t>transmit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receive</a:t>
            </a:r>
            <a:r>
              <a:rPr lang="en-US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simultaneously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 like </a:t>
            </a:r>
            <a:r>
              <a:rPr lang="en-US" dirty="0"/>
              <a:t>a two-way street with traffic flowing in both directions at the same time. 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ignals </a:t>
            </a:r>
            <a:r>
              <a:rPr lang="en-US" dirty="0"/>
              <a:t>going in one direction share the capacity of the link with signals going in the other direction.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sharing can occur in two ways: </a:t>
            </a:r>
            <a:endParaRPr lang="en-US" dirty="0" smtClean="0"/>
          </a:p>
          <a:p>
            <a:pPr marL="571500" indent="-571500">
              <a:buAutoNum type="romanLcPeriod"/>
            </a:pPr>
            <a:r>
              <a:rPr lang="en-US" dirty="0" smtClean="0"/>
              <a:t>Either </a:t>
            </a:r>
            <a:r>
              <a:rPr lang="en-US" dirty="0"/>
              <a:t>the link must contain </a:t>
            </a:r>
            <a:r>
              <a:rPr lang="en-US" dirty="0">
                <a:solidFill>
                  <a:srgbClr val="002060"/>
                </a:solidFill>
              </a:rPr>
              <a:t>two physically separate transmission </a:t>
            </a:r>
            <a:r>
              <a:rPr lang="en-US" dirty="0"/>
              <a:t>paths, one for </a:t>
            </a:r>
            <a:r>
              <a:rPr lang="en-US" dirty="0">
                <a:solidFill>
                  <a:srgbClr val="002060"/>
                </a:solidFill>
              </a:rPr>
              <a:t>sending</a:t>
            </a:r>
            <a:r>
              <a:rPr lang="en-US" dirty="0"/>
              <a:t> and the other for </a:t>
            </a:r>
            <a:r>
              <a:rPr lang="en-US" dirty="0">
                <a:solidFill>
                  <a:srgbClr val="002060"/>
                </a:solidFill>
              </a:rPr>
              <a:t>receiving</a:t>
            </a:r>
            <a:r>
              <a:rPr lang="en-US" dirty="0" smtClean="0"/>
              <a:t>;</a:t>
            </a:r>
          </a:p>
          <a:p>
            <a:pPr marL="571500" indent="-571500">
              <a:buAutoNum type="romanLcPeriod"/>
            </a:pPr>
            <a:r>
              <a:rPr lang="en-US" dirty="0" smtClean="0"/>
              <a:t> Or </a:t>
            </a:r>
            <a:r>
              <a:rPr lang="en-US" dirty="0"/>
              <a:t>the capacity of the channel is divided between </a:t>
            </a:r>
            <a:r>
              <a:rPr lang="en-US" dirty="0">
                <a:solidFill>
                  <a:srgbClr val="002060"/>
                </a:solidFill>
              </a:rPr>
              <a:t>signals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traveling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in both directions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Full-Duplex (Cont.)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625912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One </a:t>
            </a:r>
            <a:r>
              <a:rPr lang="en-US" dirty="0"/>
              <a:t>common example of full-duplex communication is the </a:t>
            </a:r>
            <a:r>
              <a:rPr lang="en-US" dirty="0">
                <a:solidFill>
                  <a:srgbClr val="C00000"/>
                </a:solidFill>
              </a:rPr>
              <a:t>telephone network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two people are communicating by a telephone line, both can </a:t>
            </a:r>
            <a:r>
              <a:rPr lang="en-US" dirty="0">
                <a:solidFill>
                  <a:srgbClr val="C00000"/>
                </a:solidFill>
              </a:rPr>
              <a:t>talk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listen</a:t>
            </a:r>
            <a:r>
              <a:rPr lang="en-US" dirty="0"/>
              <a:t> at the same time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2050" name="Picture 2" descr="origin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1" b="29600"/>
          <a:stretch/>
        </p:blipFill>
        <p:spPr bwMode="auto">
          <a:xfrm>
            <a:off x="2677102" y="3671455"/>
            <a:ext cx="4762500" cy="196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Networks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625912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</a:t>
            </a:r>
            <a:r>
              <a:rPr lang="en-US" dirty="0"/>
              <a:t>computer network is the </a:t>
            </a:r>
            <a:r>
              <a:rPr lang="en-US" dirty="0">
                <a:solidFill>
                  <a:srgbClr val="002060"/>
                </a:solidFill>
              </a:rPr>
              <a:t>interconnection</a:t>
            </a:r>
            <a:r>
              <a:rPr lang="en-US" dirty="0"/>
              <a:t> of various </a:t>
            </a:r>
            <a:r>
              <a:rPr lang="en-US" dirty="0">
                <a:solidFill>
                  <a:srgbClr val="002060"/>
                </a:solidFill>
              </a:rPr>
              <a:t>computer systems </a:t>
            </a:r>
            <a:r>
              <a:rPr lang="en-US" dirty="0"/>
              <a:t>located at different places.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computer network, two or more computers are linked together with a medium and data communication devices for the purpose of </a:t>
            </a:r>
            <a:r>
              <a:rPr lang="en-US" dirty="0">
                <a:solidFill>
                  <a:srgbClr val="002060"/>
                </a:solidFill>
              </a:rPr>
              <a:t>communicating data </a:t>
            </a:r>
            <a:r>
              <a:rPr lang="en-US" dirty="0"/>
              <a:t>and </a:t>
            </a:r>
            <a:r>
              <a:rPr lang="en-US" dirty="0">
                <a:solidFill>
                  <a:srgbClr val="002060"/>
                </a:solidFill>
              </a:rPr>
              <a:t>sharing resources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computer that provides resources to other computers on a network is known as a </a:t>
            </a:r>
            <a:r>
              <a:rPr lang="en-US" dirty="0">
                <a:solidFill>
                  <a:srgbClr val="002060"/>
                </a:solidFill>
              </a:rPr>
              <a:t>server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network, the individual computers, which access shared network resources, are known as </a:t>
            </a:r>
            <a:r>
              <a:rPr lang="en-US" dirty="0">
                <a:solidFill>
                  <a:srgbClr val="C00000"/>
                </a:solidFill>
              </a:rPr>
              <a:t>nodes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16515" y="127843"/>
            <a:ext cx="13797732" cy="1107996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Representations</a:t>
            </a:r>
            <a:endParaRPr lang="en-CA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2823" y="1721770"/>
            <a:ext cx="5330173" cy="5826531"/>
          </a:xfrm>
        </p:spPr>
        <p:txBody>
          <a:bodyPr/>
          <a:lstStyle/>
          <a:p>
            <a:r>
              <a:rPr lang="en-US" altLang="en-US" sz="2133" b="0" dirty="0"/>
              <a:t>Network diagrams, often called </a:t>
            </a:r>
            <a:r>
              <a:rPr lang="en-US" altLang="en-US" sz="2133" b="0" dirty="0">
                <a:solidFill>
                  <a:srgbClr val="002060"/>
                </a:solidFill>
              </a:rPr>
              <a:t>topology</a:t>
            </a:r>
            <a:r>
              <a:rPr lang="en-US" altLang="en-US" sz="2133" b="0" dirty="0"/>
              <a:t> </a:t>
            </a:r>
            <a:r>
              <a:rPr lang="en-US" altLang="en-US" sz="2133" b="0" dirty="0">
                <a:solidFill>
                  <a:srgbClr val="002060"/>
                </a:solidFill>
              </a:rPr>
              <a:t>diagrams</a:t>
            </a:r>
            <a:r>
              <a:rPr lang="en-US" altLang="en-US" sz="2133" b="0" dirty="0"/>
              <a:t>, use symbols to represent devices within the network</a:t>
            </a:r>
            <a:r>
              <a:rPr lang="en-US" altLang="en-US" sz="2133" b="0" dirty="0" smtClean="0"/>
              <a:t>.</a:t>
            </a:r>
          </a:p>
          <a:p>
            <a:endParaRPr lang="en-US" altLang="en-US" sz="2133" b="0" dirty="0"/>
          </a:p>
          <a:p>
            <a:r>
              <a:rPr lang="en-US" altLang="en-US" sz="2133" b="0" dirty="0"/>
              <a:t>Important terms to know include:</a:t>
            </a:r>
            <a:endParaRPr lang="en-CA" altLang="en-US" sz="2133" b="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altLang="en-US" sz="2133" dirty="0"/>
              <a:t>Network Interface Card (</a:t>
            </a:r>
            <a:r>
              <a:rPr lang="en-CA" altLang="en-US" sz="2133" dirty="0">
                <a:solidFill>
                  <a:srgbClr val="002060"/>
                </a:solidFill>
              </a:rPr>
              <a:t>NIC</a:t>
            </a:r>
            <a:r>
              <a:rPr lang="en-CA" altLang="en-US" sz="2133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altLang="en-US" sz="2133" dirty="0">
                <a:solidFill>
                  <a:srgbClr val="002060"/>
                </a:solidFill>
              </a:rPr>
              <a:t>Physical Port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altLang="en-US" sz="2133" dirty="0">
                <a:solidFill>
                  <a:srgbClr val="002060"/>
                </a:solidFill>
              </a:rPr>
              <a:t>Interface</a:t>
            </a:r>
          </a:p>
          <a:p>
            <a:pPr marL="349241" lvl="2"/>
            <a:endParaRPr lang="en-US" sz="2133" b="1" dirty="0"/>
          </a:p>
          <a:p>
            <a:pPr marL="349241" lvl="2"/>
            <a:r>
              <a:rPr lang="en-US" sz="2133" b="1" dirty="0"/>
              <a:t>Note</a:t>
            </a:r>
            <a:r>
              <a:rPr lang="en-US" sz="2133" dirty="0"/>
              <a:t>: Often, the terms port and interface are used interchangeably</a:t>
            </a:r>
            <a:endParaRPr lang="en-CA" altLang="en-US" sz="2133" dirty="0"/>
          </a:p>
          <a:p>
            <a:pPr lvl="2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996" y="1721770"/>
            <a:ext cx="6507081" cy="46013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56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13497" y="626606"/>
            <a:ext cx="13797732" cy="553998"/>
          </a:xfrm>
        </p:spPr>
        <p:txBody>
          <a:bodyPr/>
          <a:lstStyle/>
          <a:p>
            <a:r>
              <a:rPr lang="en-US" altLang="en-US" dirty="0" smtClean="0"/>
              <a:t>Application of Computer Networks</a:t>
            </a:r>
            <a:endParaRPr lang="en-CA" altLang="en-US" dirty="0">
              <a:solidFill>
                <a:srgbClr val="002060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2823" y="1882908"/>
            <a:ext cx="6427359" cy="5601533"/>
          </a:xfrm>
        </p:spPr>
        <p:txBody>
          <a:bodyPr/>
          <a:lstStyle/>
          <a:p>
            <a:pPr marL="349241" lvl="2"/>
            <a:r>
              <a:rPr lang="en-US" sz="2800" dirty="0" smtClean="0">
                <a:latin typeface="+mj-lt"/>
              </a:rPr>
              <a:t>Some application of computer networks</a:t>
            </a:r>
          </a:p>
          <a:p>
            <a:pPr marL="692141" lvl="2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File </a:t>
            </a:r>
            <a:r>
              <a:rPr lang="en-US" sz="2800" dirty="0">
                <a:solidFill>
                  <a:srgbClr val="002060"/>
                </a:solidFill>
                <a:latin typeface="+mj-lt"/>
              </a:rPr>
              <a:t>sharing</a:t>
            </a:r>
          </a:p>
          <a:p>
            <a:pPr marL="692141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+mj-lt"/>
              </a:rPr>
              <a:t>Printer</a:t>
            </a:r>
            <a:r>
              <a:rPr lang="en-US" sz="2800" dirty="0">
                <a:latin typeface="+mj-lt"/>
              </a:rPr>
              <a:t> / </a:t>
            </a:r>
            <a:r>
              <a:rPr lang="en-US" sz="2800" dirty="0">
                <a:solidFill>
                  <a:srgbClr val="002060"/>
                </a:solidFill>
                <a:latin typeface="+mj-lt"/>
              </a:rPr>
              <a:t>peripheral </a:t>
            </a: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sharing</a:t>
            </a:r>
            <a:endParaRPr lang="en-CA" sz="2800" dirty="0">
              <a:solidFill>
                <a:srgbClr val="002060"/>
              </a:solidFill>
              <a:latin typeface="+mj-lt"/>
            </a:endParaRPr>
          </a:p>
          <a:p>
            <a:pPr marL="692141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+mj-lt"/>
              </a:rPr>
              <a:t>Internet connection </a:t>
            </a: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sharing</a:t>
            </a:r>
          </a:p>
          <a:p>
            <a:pPr marL="692141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+mj-lt"/>
              </a:rPr>
              <a:t>Multi-player </a:t>
            </a: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games</a:t>
            </a:r>
          </a:p>
          <a:p>
            <a:pPr marL="349241" lvl="2"/>
            <a:endParaRPr lang="en-US" sz="2800" dirty="0" smtClean="0">
              <a:latin typeface="+mj-lt"/>
            </a:endParaRPr>
          </a:p>
          <a:p>
            <a:pPr marL="692141" lvl="2" indent="-342900">
              <a:buFont typeface="Arial" panose="020B0604020202020204" pitchFamily="34" charset="0"/>
              <a:buChar char="•"/>
            </a:pPr>
            <a:endParaRPr lang="en-CA" alt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alt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alt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alt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alt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alt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altLang="en-US" sz="28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309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75855" y="599137"/>
            <a:ext cx="12192000" cy="553998"/>
          </a:xfrm>
        </p:spPr>
        <p:txBody>
          <a:bodyPr/>
          <a:lstStyle/>
          <a:p>
            <a:r>
              <a:rPr lang="en-US" altLang="en-US" dirty="0"/>
              <a:t>Types of Computer </a:t>
            </a:r>
            <a:r>
              <a:rPr lang="en-US" altLang="en-US" dirty="0" smtClean="0"/>
              <a:t>Networks</a:t>
            </a:r>
            <a:endParaRPr lang="en-US" altLang="en-US" dirty="0"/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11730" y="1652988"/>
            <a:ext cx="5521034" cy="5205012"/>
          </a:xfrm>
        </p:spPr>
        <p:txBody>
          <a:bodyPr/>
          <a:lstStyle/>
          <a:p>
            <a:r>
              <a:rPr lang="en-US" sz="2133" dirty="0"/>
              <a:t>Network infrastructures vary </a:t>
            </a:r>
            <a:r>
              <a:rPr lang="en-US" sz="2133" dirty="0">
                <a:solidFill>
                  <a:srgbClr val="002060"/>
                </a:solidFill>
              </a:rPr>
              <a:t>greatly</a:t>
            </a:r>
            <a:r>
              <a:rPr lang="en-US" sz="2133" dirty="0"/>
              <a:t> in terms of: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33" dirty="0" smtClean="0"/>
              <a:t> Size </a:t>
            </a:r>
            <a:r>
              <a:rPr lang="en-US" sz="2133" dirty="0"/>
              <a:t>of the </a:t>
            </a:r>
            <a:r>
              <a:rPr lang="en-US" sz="2133" dirty="0">
                <a:solidFill>
                  <a:srgbClr val="002060"/>
                </a:solidFill>
              </a:rPr>
              <a:t>area covered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33" dirty="0" smtClean="0"/>
              <a:t> Number </a:t>
            </a:r>
            <a:r>
              <a:rPr lang="en-US" sz="2133" dirty="0"/>
              <a:t>of </a:t>
            </a:r>
            <a:r>
              <a:rPr lang="en-US" sz="2133" dirty="0">
                <a:solidFill>
                  <a:srgbClr val="002060"/>
                </a:solidFill>
              </a:rPr>
              <a:t>users connected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33" dirty="0" smtClean="0"/>
              <a:t> </a:t>
            </a:r>
            <a:r>
              <a:rPr lang="en-US" sz="2133" dirty="0" smtClean="0">
                <a:solidFill>
                  <a:srgbClr val="002060"/>
                </a:solidFill>
              </a:rPr>
              <a:t>Number</a:t>
            </a:r>
            <a:r>
              <a:rPr lang="en-US" sz="2133" dirty="0" smtClean="0"/>
              <a:t> </a:t>
            </a:r>
            <a:r>
              <a:rPr lang="en-US" sz="2133" dirty="0"/>
              <a:t>and </a:t>
            </a:r>
            <a:r>
              <a:rPr lang="en-US" sz="2133" dirty="0">
                <a:solidFill>
                  <a:srgbClr val="002060"/>
                </a:solidFill>
              </a:rPr>
              <a:t>types</a:t>
            </a:r>
            <a:r>
              <a:rPr lang="en-US" sz="2133" dirty="0"/>
              <a:t> of services available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33" dirty="0" smtClean="0"/>
              <a:t> Area </a:t>
            </a:r>
            <a:r>
              <a:rPr lang="en-US" sz="2133" dirty="0"/>
              <a:t>of </a:t>
            </a:r>
            <a:r>
              <a:rPr lang="en-US" sz="2133" dirty="0" smtClean="0">
                <a:solidFill>
                  <a:srgbClr val="002060"/>
                </a:solidFill>
              </a:rPr>
              <a:t>responsibility</a:t>
            </a:r>
          </a:p>
          <a:p>
            <a:pPr lvl="1"/>
            <a:r>
              <a:rPr lang="en-US" altLang="en-US" sz="2133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 an </a:t>
            </a:r>
            <a:r>
              <a:rPr lang="en-US" altLang="en-US" sz="2133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user’s point of view </a:t>
            </a:r>
            <a:r>
              <a:rPr lang="en-US" altLang="en-US" sz="2133" b="1" dirty="0">
                <a:latin typeface="Arial" panose="020B0604020202020204" pitchFamily="34" charset="0"/>
                <a:cs typeface="Arial" panose="020B0604020202020204" pitchFamily="34" charset="0"/>
              </a:rPr>
              <a:t>there are three basic types</a:t>
            </a:r>
            <a:r>
              <a:rPr lang="en-US" altLang="en-US" sz="2133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04845" lvl="1" indent="-514350">
              <a:buFont typeface="+mj-lt"/>
              <a:buAutoNum type="romanLcPeriod"/>
            </a:pPr>
            <a:r>
              <a:rPr lang="en-US" altLang="en-US" sz="2133" dirty="0">
                <a:solidFill>
                  <a:srgbClr val="002060"/>
                </a:solidFill>
              </a:rPr>
              <a:t>Local Area Network</a:t>
            </a:r>
          </a:p>
          <a:p>
            <a:pPr marL="704845" lvl="1" indent="-514350">
              <a:buFont typeface="+mj-lt"/>
              <a:buAutoNum type="romanLcPeriod"/>
            </a:pPr>
            <a:r>
              <a:rPr lang="en-US" altLang="en-US" sz="2133" dirty="0">
                <a:solidFill>
                  <a:srgbClr val="002060"/>
                </a:solidFill>
              </a:rPr>
              <a:t>Wide Area Network</a:t>
            </a:r>
          </a:p>
          <a:p>
            <a:pPr marL="704845" lvl="1" indent="-514350">
              <a:buFont typeface="+mj-lt"/>
              <a:buAutoNum type="romanLcPeriod"/>
            </a:pPr>
            <a:r>
              <a:rPr lang="en-US" altLang="en-US" sz="2133" dirty="0">
                <a:solidFill>
                  <a:srgbClr val="002060"/>
                </a:solidFill>
              </a:rPr>
              <a:t>Metropolitan Area </a:t>
            </a:r>
            <a:r>
              <a:rPr lang="en-US" altLang="en-US" sz="2133" dirty="0" smtClean="0">
                <a:solidFill>
                  <a:srgbClr val="002060"/>
                </a:solidFill>
              </a:rPr>
              <a:t>Network</a:t>
            </a:r>
            <a:endParaRPr lang="en-US" altLang="en-US" sz="2133" dirty="0">
              <a:solidFill>
                <a:srgbClr val="002060"/>
              </a:solidFill>
            </a:endParaRPr>
          </a:p>
          <a:p>
            <a:r>
              <a:rPr lang="en-US" altLang="en-US" sz="2133" dirty="0"/>
              <a:t>Two most common types of networks: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133" dirty="0" smtClean="0"/>
              <a:t> Local </a:t>
            </a:r>
            <a:r>
              <a:rPr lang="en-US" altLang="en-US" sz="2133" dirty="0"/>
              <a:t>Area Network (</a:t>
            </a:r>
            <a:r>
              <a:rPr lang="en-US" altLang="en-US" sz="2133" dirty="0">
                <a:solidFill>
                  <a:srgbClr val="C00000"/>
                </a:solidFill>
              </a:rPr>
              <a:t>LAN</a:t>
            </a:r>
            <a:r>
              <a:rPr lang="en-US" altLang="en-US" sz="2133" dirty="0"/>
              <a:t>) </a:t>
            </a:r>
            <a:r>
              <a:rPr lang="en-US" altLang="en-US" sz="2133" dirty="0" smtClean="0"/>
              <a:t>and </a:t>
            </a:r>
            <a:r>
              <a:rPr lang="en-CA" altLang="en-US" sz="2133" dirty="0" smtClean="0"/>
              <a:t>Wide </a:t>
            </a:r>
            <a:r>
              <a:rPr lang="en-CA" altLang="en-US" sz="2133" dirty="0"/>
              <a:t>Area Network (</a:t>
            </a:r>
            <a:r>
              <a:rPr lang="en-CA" altLang="en-US" sz="2133" dirty="0">
                <a:solidFill>
                  <a:srgbClr val="C00000"/>
                </a:solidFill>
              </a:rPr>
              <a:t>WAN</a:t>
            </a:r>
            <a:r>
              <a:rPr lang="en-CA" altLang="en-US" sz="2133" dirty="0"/>
              <a:t>). </a:t>
            </a:r>
            <a:endParaRPr lang="en-US" altLang="en-US" sz="2133" dirty="0"/>
          </a:p>
          <a:p>
            <a:r>
              <a:rPr lang="en-US" altLang="ja-JP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764" y="1652988"/>
            <a:ext cx="6319695" cy="48021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85497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59752" y="598129"/>
            <a:ext cx="13797732" cy="553998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Types of Computer </a:t>
            </a: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Networks (Cont.)</a:t>
            </a:r>
            <a:endParaRPr lang="en-CA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28774" y="1515145"/>
            <a:ext cx="5416003" cy="1846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A </a:t>
            </a:r>
            <a:r>
              <a:rPr lang="en-US" sz="2400" b="0" u="sng" dirty="0">
                <a:latin typeface="+mn-lt"/>
              </a:rPr>
              <a:t>LAN</a:t>
            </a:r>
            <a:r>
              <a:rPr lang="en-US" sz="2400" b="0" dirty="0">
                <a:latin typeface="+mn-lt"/>
              </a:rPr>
              <a:t> is a network infrastructure that spans a </a:t>
            </a:r>
            <a:r>
              <a:rPr lang="en-US" sz="2400" b="0" dirty="0">
                <a:solidFill>
                  <a:srgbClr val="002060"/>
                </a:solidFill>
                <a:latin typeface="+mn-lt"/>
              </a:rPr>
              <a:t>small geographical area</a:t>
            </a:r>
            <a:r>
              <a:rPr lang="en-US" sz="2400" b="0" dirty="0">
                <a:latin typeface="+mn-lt"/>
              </a:rPr>
              <a:t>. </a:t>
            </a:r>
            <a:endParaRPr lang="en-CA" altLang="en-US" sz="2400" b="0" dirty="0">
              <a:latin typeface="+mn-lt"/>
            </a:endParaRP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18" y="2486595"/>
            <a:ext cx="3408385" cy="17922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397414" y="1515145"/>
            <a:ext cx="5643063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</a:rPr>
              <a:t>A </a:t>
            </a:r>
            <a:r>
              <a:rPr lang="en-US" sz="2133" u="sng" dirty="0">
                <a:solidFill>
                  <a:srgbClr val="000000"/>
                </a:solidFill>
              </a:rPr>
              <a:t>WAN</a:t>
            </a:r>
            <a:r>
              <a:rPr lang="en-US" sz="2133" dirty="0">
                <a:solidFill>
                  <a:srgbClr val="000000"/>
                </a:solidFill>
              </a:rPr>
              <a:t> is a network infrastructure </a:t>
            </a:r>
            <a:r>
              <a:rPr lang="en-US" sz="2133" dirty="0">
                <a:solidFill>
                  <a:srgbClr val="002060"/>
                </a:solidFill>
              </a:rPr>
              <a:t>that spans a wide geographical area.</a:t>
            </a:r>
            <a:endParaRPr lang="en-CA" altLang="en-US" sz="2000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414" y="2455970"/>
            <a:ext cx="4667368" cy="188389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338354"/>
              </p:ext>
            </p:extLst>
          </p:nvPr>
        </p:nvGraphicFramePr>
        <p:xfrm>
          <a:off x="859752" y="4731303"/>
          <a:ext cx="11180725" cy="1813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LAN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WAN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41"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Interconnect end devices in a </a:t>
                      </a:r>
                      <a:r>
                        <a:rPr lang="en-US" sz="19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area.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Interconnect LANs 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 wide geographical areas.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41"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Administered by a </a:t>
                      </a:r>
                      <a:r>
                        <a:rPr lang="en-US" sz="19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organization 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19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Typically</a:t>
                      </a:r>
                      <a:r>
                        <a:rPr lang="en-US" sz="19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dministered by one</a:t>
                      </a:r>
                      <a:r>
                        <a:rPr lang="en-US" sz="19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more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providers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841"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</a:t>
                      </a:r>
                      <a:r>
                        <a:rPr lang="en-US" sz="19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high-speed bandwidth 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internal devices.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Typically provide </a:t>
                      </a:r>
                      <a:r>
                        <a:rPr lang="en-US" sz="19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slower speed 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links between LANs.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07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148" y="570525"/>
            <a:ext cx="754634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pc="-1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Types of Computer Networks (Cont.)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3148" y="2212766"/>
            <a:ext cx="6461216" cy="2778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400" spc="95" dirty="0">
                <a:cs typeface="Arial"/>
              </a:rPr>
              <a:t>It </a:t>
            </a:r>
            <a:r>
              <a:rPr sz="2400" spc="-295" dirty="0">
                <a:cs typeface="Arial"/>
              </a:rPr>
              <a:t>is </a:t>
            </a:r>
            <a:r>
              <a:rPr lang="en-US" sz="2400" spc="-295" dirty="0" smtClean="0">
                <a:cs typeface="Arial"/>
              </a:rPr>
              <a:t> </a:t>
            </a:r>
            <a:r>
              <a:rPr sz="2400" spc="-70" dirty="0" smtClean="0">
                <a:cs typeface="Arial"/>
              </a:rPr>
              <a:t>in </a:t>
            </a:r>
            <a:r>
              <a:rPr sz="2400" spc="-90" dirty="0">
                <a:cs typeface="Arial"/>
              </a:rPr>
              <a:t>between </a:t>
            </a:r>
            <a:r>
              <a:rPr sz="2400" spc="-65" dirty="0">
                <a:solidFill>
                  <a:srgbClr val="C00000"/>
                </a:solidFill>
                <a:cs typeface="Arial"/>
              </a:rPr>
              <a:t>LAN</a:t>
            </a:r>
            <a:r>
              <a:rPr sz="2400" spc="-65" dirty="0">
                <a:cs typeface="Arial"/>
              </a:rPr>
              <a:t> &amp; </a:t>
            </a:r>
            <a:r>
              <a:rPr sz="2400" spc="-10" dirty="0">
                <a:solidFill>
                  <a:srgbClr val="C00000"/>
                </a:solidFill>
                <a:cs typeface="Arial"/>
              </a:rPr>
              <a:t>WAN</a:t>
            </a:r>
            <a:r>
              <a:rPr sz="2400" spc="-10" dirty="0">
                <a:cs typeface="Arial"/>
              </a:rPr>
              <a:t> </a:t>
            </a:r>
            <a:r>
              <a:rPr sz="2400" spc="-135" dirty="0">
                <a:cs typeface="Arial"/>
              </a:rPr>
              <a:t>technology</a:t>
            </a:r>
            <a:r>
              <a:rPr sz="2400" spc="-220" dirty="0">
                <a:cs typeface="Arial"/>
              </a:rPr>
              <a:t> </a:t>
            </a:r>
            <a:r>
              <a:rPr sz="2400" spc="55" dirty="0" smtClean="0">
                <a:cs typeface="Arial"/>
              </a:rPr>
              <a:t>that</a:t>
            </a:r>
            <a:r>
              <a:rPr lang="en-US" sz="2400" spc="55" dirty="0" smtClean="0">
                <a:cs typeface="Arial"/>
              </a:rPr>
              <a:t> </a:t>
            </a:r>
            <a:r>
              <a:rPr sz="2400" spc="-250" dirty="0" smtClean="0">
                <a:cs typeface="Arial"/>
              </a:rPr>
              <a:t>covers </a:t>
            </a:r>
            <a:r>
              <a:rPr sz="2400" spc="-55" dirty="0">
                <a:cs typeface="Arial"/>
              </a:rPr>
              <a:t>the </a:t>
            </a:r>
            <a:r>
              <a:rPr sz="2400" spc="-60" dirty="0">
                <a:cs typeface="Arial"/>
              </a:rPr>
              <a:t>entire</a:t>
            </a:r>
            <a:r>
              <a:rPr sz="2400" spc="25" dirty="0">
                <a:cs typeface="Arial"/>
              </a:rPr>
              <a:t> </a:t>
            </a:r>
            <a:r>
              <a:rPr sz="2400" spc="-65" dirty="0">
                <a:cs typeface="Arial"/>
              </a:rPr>
              <a:t>city.</a:t>
            </a:r>
            <a:endParaRPr sz="2400" dirty="0">
              <a:cs typeface="Arial"/>
            </a:endParaRPr>
          </a:p>
          <a:p>
            <a:pPr marL="332740" indent="-320675">
              <a:spcBef>
                <a:spcPts val="69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400" spc="95" dirty="0">
                <a:cs typeface="Arial"/>
              </a:rPr>
              <a:t>It </a:t>
            </a:r>
            <a:r>
              <a:rPr sz="2400" spc="-350" dirty="0">
                <a:cs typeface="Arial"/>
              </a:rPr>
              <a:t>uses </a:t>
            </a:r>
            <a:r>
              <a:rPr lang="en-US" sz="2400" spc="-350" dirty="0" smtClean="0">
                <a:cs typeface="Arial"/>
              </a:rPr>
              <a:t> </a:t>
            </a:r>
            <a:r>
              <a:rPr sz="2400" spc="-85" dirty="0" smtClean="0">
                <a:cs typeface="Arial"/>
              </a:rPr>
              <a:t>similar </a:t>
            </a:r>
            <a:r>
              <a:rPr sz="2400" spc="-140" dirty="0">
                <a:cs typeface="Arial"/>
              </a:rPr>
              <a:t>technology </a:t>
            </a:r>
            <a:r>
              <a:rPr sz="2400" spc="-245" dirty="0">
                <a:cs typeface="Arial"/>
              </a:rPr>
              <a:t>as</a:t>
            </a:r>
            <a:r>
              <a:rPr sz="2400" spc="-425" dirty="0">
                <a:cs typeface="Arial"/>
              </a:rPr>
              <a:t> </a:t>
            </a:r>
            <a:r>
              <a:rPr lang="en-US" sz="2400" spc="-425" dirty="0" smtClean="0">
                <a:cs typeface="Arial"/>
              </a:rPr>
              <a:t>    </a:t>
            </a:r>
            <a:r>
              <a:rPr sz="2400" spc="-50" dirty="0" smtClean="0">
                <a:solidFill>
                  <a:srgbClr val="C00000"/>
                </a:solidFill>
                <a:cs typeface="Arial"/>
              </a:rPr>
              <a:t>LAN</a:t>
            </a:r>
            <a:r>
              <a:rPr sz="2400" spc="-50" dirty="0">
                <a:cs typeface="Arial"/>
              </a:rPr>
              <a:t>.</a:t>
            </a:r>
            <a:endParaRPr sz="2400" dirty="0">
              <a:cs typeface="Arial"/>
            </a:endParaRPr>
          </a:p>
          <a:p>
            <a:pPr marL="332740" marR="601980" indent="-320675">
              <a:spcBef>
                <a:spcPts val="710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400" spc="95" dirty="0">
                <a:cs typeface="Arial"/>
              </a:rPr>
              <a:t>It </a:t>
            </a:r>
            <a:r>
              <a:rPr sz="2400" spc="-145" dirty="0">
                <a:cs typeface="Arial"/>
              </a:rPr>
              <a:t>can </a:t>
            </a:r>
            <a:r>
              <a:rPr sz="2400" spc="-110" dirty="0">
                <a:cs typeface="Arial"/>
              </a:rPr>
              <a:t>be </a:t>
            </a:r>
            <a:r>
              <a:rPr sz="2400" spc="95" dirty="0">
                <a:cs typeface="Arial"/>
              </a:rPr>
              <a:t>a </a:t>
            </a:r>
            <a:r>
              <a:rPr sz="2400" spc="-170" dirty="0">
                <a:cs typeface="Arial"/>
              </a:rPr>
              <a:t>single </a:t>
            </a:r>
            <a:r>
              <a:rPr sz="2400" spc="-50" dirty="0">
                <a:cs typeface="Arial"/>
              </a:rPr>
              <a:t>network </a:t>
            </a:r>
            <a:r>
              <a:rPr sz="2400" spc="-300" dirty="0">
                <a:cs typeface="Arial"/>
              </a:rPr>
              <a:t>such </a:t>
            </a:r>
            <a:r>
              <a:rPr lang="en-US" sz="2400" spc="-300" dirty="0" smtClean="0">
                <a:cs typeface="Arial"/>
              </a:rPr>
              <a:t> </a:t>
            </a:r>
            <a:r>
              <a:rPr sz="2400" spc="-245" dirty="0" smtClean="0">
                <a:cs typeface="Arial"/>
              </a:rPr>
              <a:t>as </a:t>
            </a:r>
            <a:r>
              <a:rPr lang="en-US" sz="2400" spc="-245" dirty="0" smtClean="0">
                <a:cs typeface="Arial"/>
              </a:rPr>
              <a:t>  </a:t>
            </a:r>
            <a:r>
              <a:rPr sz="2400" spc="-114" dirty="0" smtClean="0">
                <a:solidFill>
                  <a:srgbClr val="C00000"/>
                </a:solidFill>
                <a:cs typeface="Arial"/>
              </a:rPr>
              <a:t>cable </a:t>
            </a:r>
            <a:r>
              <a:rPr sz="2400" spc="-140" dirty="0">
                <a:solidFill>
                  <a:srgbClr val="C00000"/>
                </a:solidFill>
                <a:cs typeface="Arial"/>
              </a:rPr>
              <a:t>TV  </a:t>
            </a:r>
            <a:r>
              <a:rPr sz="2400" spc="-45" dirty="0">
                <a:solidFill>
                  <a:srgbClr val="C00000"/>
                </a:solidFill>
                <a:cs typeface="Arial"/>
              </a:rPr>
              <a:t>network</a:t>
            </a:r>
            <a:r>
              <a:rPr sz="2400" spc="-45" dirty="0">
                <a:cs typeface="Arial"/>
              </a:rPr>
              <a:t>, </a:t>
            </a:r>
            <a:r>
              <a:rPr sz="2400" spc="-130" dirty="0">
                <a:cs typeface="Arial"/>
              </a:rPr>
              <a:t>or </a:t>
            </a:r>
            <a:r>
              <a:rPr sz="2400" spc="90" dirty="0">
                <a:cs typeface="Arial"/>
              </a:rPr>
              <a:t>a </a:t>
            </a:r>
            <a:r>
              <a:rPr sz="2400" spc="-140" dirty="0">
                <a:cs typeface="Arial"/>
              </a:rPr>
              <a:t>measure </a:t>
            </a:r>
            <a:r>
              <a:rPr sz="2400" spc="-90" dirty="0">
                <a:cs typeface="Arial"/>
              </a:rPr>
              <a:t>of </a:t>
            </a:r>
            <a:r>
              <a:rPr sz="2400" spc="-165" dirty="0">
                <a:cs typeface="Arial"/>
              </a:rPr>
              <a:t>connecting</a:t>
            </a:r>
            <a:r>
              <a:rPr sz="2400" spc="-204" dirty="0">
                <a:cs typeface="Arial"/>
              </a:rPr>
              <a:t> </a:t>
            </a:r>
            <a:r>
              <a:rPr sz="2400" spc="90" dirty="0" smtClean="0">
                <a:cs typeface="Arial"/>
              </a:rPr>
              <a:t>a</a:t>
            </a:r>
            <a:r>
              <a:rPr lang="en-US" sz="2400" dirty="0">
                <a:cs typeface="Arial"/>
              </a:rPr>
              <a:t> </a:t>
            </a:r>
            <a:r>
              <a:rPr sz="2400" spc="-85" dirty="0" smtClean="0">
                <a:cs typeface="Arial"/>
              </a:rPr>
              <a:t>number </a:t>
            </a:r>
            <a:r>
              <a:rPr sz="2400" spc="-90" dirty="0">
                <a:cs typeface="Arial"/>
              </a:rPr>
              <a:t>of </a:t>
            </a:r>
            <a:r>
              <a:rPr sz="2400" spc="-155" dirty="0">
                <a:cs typeface="Arial"/>
              </a:rPr>
              <a:t>LAN’s </a:t>
            </a:r>
            <a:r>
              <a:rPr sz="2400" spc="-235" dirty="0" smtClean="0">
                <a:cs typeface="Arial"/>
              </a:rPr>
              <a:t>o</a:t>
            </a:r>
            <a:r>
              <a:rPr lang="en-US" sz="2400" spc="-235" dirty="0" smtClean="0">
                <a:cs typeface="Arial"/>
              </a:rPr>
              <a:t>n  </a:t>
            </a:r>
            <a:r>
              <a:rPr sz="2400" spc="95" dirty="0" smtClean="0">
                <a:cs typeface="Arial"/>
              </a:rPr>
              <a:t>a </a:t>
            </a:r>
            <a:r>
              <a:rPr sz="2400" spc="-50" dirty="0">
                <a:cs typeface="Arial"/>
              </a:rPr>
              <a:t>large network </a:t>
            </a:r>
            <a:r>
              <a:rPr sz="2400" spc="-409" dirty="0" smtClean="0">
                <a:cs typeface="Arial"/>
              </a:rPr>
              <a:t>s</a:t>
            </a:r>
            <a:r>
              <a:rPr lang="en-US" sz="2400" spc="-409" dirty="0" smtClean="0">
                <a:cs typeface="Arial"/>
              </a:rPr>
              <a:t>   </a:t>
            </a:r>
            <a:r>
              <a:rPr sz="2400" spc="-409" dirty="0" smtClean="0">
                <a:cs typeface="Arial"/>
              </a:rPr>
              <a:t>o </a:t>
            </a:r>
            <a:r>
              <a:rPr lang="en-US" sz="2400" spc="-409" dirty="0" smtClean="0">
                <a:cs typeface="Arial"/>
              </a:rPr>
              <a:t>   </a:t>
            </a:r>
            <a:r>
              <a:rPr sz="2400" spc="55" dirty="0" smtClean="0">
                <a:cs typeface="Arial"/>
              </a:rPr>
              <a:t>that </a:t>
            </a:r>
            <a:r>
              <a:rPr sz="2400" spc="-254" dirty="0" smtClean="0">
                <a:cs typeface="Arial"/>
              </a:rPr>
              <a:t>resources </a:t>
            </a:r>
            <a:r>
              <a:rPr lang="en-US" sz="2400" spc="-254" dirty="0" smtClean="0">
                <a:cs typeface="Arial"/>
              </a:rPr>
              <a:t>  </a:t>
            </a:r>
            <a:r>
              <a:rPr sz="2400" spc="-150" dirty="0" smtClean="0">
                <a:cs typeface="Arial"/>
              </a:rPr>
              <a:t>can </a:t>
            </a:r>
            <a:r>
              <a:rPr sz="2400" spc="-110" dirty="0">
                <a:cs typeface="Arial"/>
              </a:rPr>
              <a:t>be </a:t>
            </a:r>
            <a:r>
              <a:rPr sz="2400" spc="-145" dirty="0">
                <a:cs typeface="Arial"/>
              </a:rPr>
              <a:t>shared </a:t>
            </a:r>
            <a:r>
              <a:rPr sz="2400" spc="-75" dirty="0">
                <a:cs typeface="Arial"/>
              </a:rPr>
              <a:t>LAN </a:t>
            </a:r>
            <a:r>
              <a:rPr sz="2400" spc="-55" dirty="0">
                <a:cs typeface="Arial"/>
              </a:rPr>
              <a:t>to </a:t>
            </a:r>
            <a:r>
              <a:rPr sz="2400" spc="-70" dirty="0">
                <a:cs typeface="Arial"/>
              </a:rPr>
              <a:t>LAN </a:t>
            </a:r>
            <a:r>
              <a:rPr sz="2400" spc="-250" dirty="0" smtClean="0">
                <a:cs typeface="Arial"/>
              </a:rPr>
              <a:t>a</a:t>
            </a:r>
            <a:r>
              <a:rPr lang="en-US" sz="2400" spc="-250" dirty="0" smtClean="0">
                <a:cs typeface="Arial"/>
              </a:rPr>
              <a:t> </a:t>
            </a:r>
            <a:r>
              <a:rPr sz="2400" spc="-250" dirty="0" smtClean="0">
                <a:cs typeface="Arial"/>
              </a:rPr>
              <a:t>s </a:t>
            </a:r>
            <a:r>
              <a:rPr sz="2400" spc="-70" dirty="0">
                <a:cs typeface="Arial"/>
              </a:rPr>
              <a:t>well </a:t>
            </a:r>
            <a:r>
              <a:rPr sz="2400" spc="-250" dirty="0" smtClean="0">
                <a:cs typeface="Arial"/>
              </a:rPr>
              <a:t>a</a:t>
            </a:r>
            <a:r>
              <a:rPr lang="en-US" sz="2400" spc="-250" dirty="0" smtClean="0">
                <a:cs typeface="Arial"/>
              </a:rPr>
              <a:t> </a:t>
            </a:r>
            <a:r>
              <a:rPr sz="2400" spc="-250" dirty="0" smtClean="0">
                <a:cs typeface="Arial"/>
              </a:rPr>
              <a:t>s  </a:t>
            </a:r>
            <a:r>
              <a:rPr sz="2400" spc="-140" dirty="0">
                <a:cs typeface="Arial"/>
              </a:rPr>
              <a:t>device </a:t>
            </a:r>
            <a:r>
              <a:rPr sz="2400" spc="-55" dirty="0">
                <a:cs typeface="Arial"/>
              </a:rPr>
              <a:t>to</a:t>
            </a:r>
            <a:r>
              <a:rPr sz="2400" spc="-60" dirty="0">
                <a:cs typeface="Arial"/>
              </a:rPr>
              <a:t> </a:t>
            </a:r>
            <a:r>
              <a:rPr sz="2400" spc="-120" dirty="0">
                <a:cs typeface="Arial"/>
              </a:rPr>
              <a:t>device.</a:t>
            </a:r>
            <a:endParaRPr sz="2400" dirty="0">
              <a:cs typeface="Arial"/>
            </a:endParaRPr>
          </a:p>
        </p:txBody>
      </p:sp>
      <p:pic>
        <p:nvPicPr>
          <p:cNvPr id="4" name="Picture 3" descr="Metropolitan Area Networks - an overview | ScienceDirect Topic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571" y="1907967"/>
            <a:ext cx="4451119" cy="36803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743148" y="1650792"/>
            <a:ext cx="7546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46464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u="sng" kern="0" spc="-130" dirty="0" smtClean="0"/>
              <a:t>MAN</a:t>
            </a:r>
            <a:endParaRPr lang="en-US" sz="3200" u="sng" kern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9095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Basics of Data Communication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Data Transmission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Communication Mode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Computer Networks and Its Application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Types of Networks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Network Models and Topologies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Transmission Media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The Internet and Web Concept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148" y="632829"/>
            <a:ext cx="7546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200" spc="-1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Models</a:t>
            </a:r>
            <a:endParaRPr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3148" y="2212766"/>
            <a:ext cx="6655179" cy="33759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The </a:t>
            </a:r>
            <a:r>
              <a:rPr lang="en-US" sz="2400" spc="95" dirty="0">
                <a:cs typeface="Arial"/>
              </a:rPr>
              <a:t>OSI stands for </a:t>
            </a:r>
            <a:r>
              <a:rPr lang="en-US" sz="2400" spc="95" dirty="0">
                <a:solidFill>
                  <a:srgbClr val="0070C0"/>
                </a:solidFill>
                <a:cs typeface="Arial"/>
              </a:rPr>
              <a:t>Open System Interconnection</a:t>
            </a:r>
            <a:r>
              <a:rPr lang="en-US" sz="2400" spc="95" dirty="0">
                <a:cs typeface="Arial"/>
              </a:rPr>
              <a:t>, which was developed in the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1980s</a:t>
            </a:r>
            <a:r>
              <a:rPr lang="en-US" sz="2400" spc="95" dirty="0" smtClean="0">
                <a:cs typeface="Arial"/>
              </a:rPr>
              <a:t>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It </a:t>
            </a:r>
            <a:r>
              <a:rPr lang="en-US" sz="2400" spc="95" dirty="0">
                <a:cs typeface="Arial"/>
              </a:rPr>
              <a:t>is a conceptual model used for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network communication</a:t>
            </a:r>
            <a:r>
              <a:rPr lang="en-US" sz="2400" spc="95" dirty="0">
                <a:cs typeface="Arial"/>
              </a:rPr>
              <a:t>. </a:t>
            </a:r>
            <a:endParaRPr lang="en-US" sz="2400" spc="95" dirty="0" smtClean="0">
              <a:cs typeface="Arial"/>
            </a:endParaRP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It </a:t>
            </a:r>
            <a:r>
              <a:rPr lang="en-US" sz="2400" spc="95" dirty="0">
                <a:cs typeface="Arial"/>
              </a:rPr>
              <a:t>is not implemented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entirely</a:t>
            </a:r>
            <a:r>
              <a:rPr lang="en-US" sz="2400" spc="95" dirty="0">
                <a:cs typeface="Arial"/>
              </a:rPr>
              <a:t>, but it is still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referenced today</a:t>
            </a:r>
            <a:r>
              <a:rPr lang="en-US" sz="2400" spc="95" dirty="0">
                <a:cs typeface="Arial"/>
              </a:rPr>
              <a:t>. </a:t>
            </a:r>
            <a:endParaRPr lang="en-US" sz="2400" spc="95" dirty="0" smtClean="0">
              <a:cs typeface="Arial"/>
            </a:endParaRP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The model </a:t>
            </a:r>
            <a:r>
              <a:rPr lang="en-US" sz="2400" spc="95" dirty="0">
                <a:cs typeface="Arial"/>
              </a:rPr>
              <a:t>consists of seven layers, and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each layer is connected</a:t>
            </a:r>
            <a:r>
              <a:rPr lang="en-US" sz="2400" spc="95" dirty="0">
                <a:cs typeface="Arial"/>
              </a:rPr>
              <a:t> to the other. </a:t>
            </a:r>
            <a:endParaRPr lang="en-US" sz="2400" spc="95" dirty="0" smtClean="0">
              <a:cs typeface="Arial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743148" y="1650792"/>
            <a:ext cx="754634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46464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800" u="sng" kern="0" spc="-130" dirty="0" smtClean="0"/>
              <a:t>The OSI Model</a:t>
            </a:r>
            <a:endParaRPr lang="en-US" sz="2800" u="sng" kern="0" dirty="0"/>
          </a:p>
        </p:txBody>
      </p:sp>
      <p:pic>
        <p:nvPicPr>
          <p:cNvPr id="1026" name="Picture 2" descr="The pyramid architecture - DEV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327" y="1650792"/>
            <a:ext cx="4715760" cy="422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5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148" y="612089"/>
            <a:ext cx="7546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200" spc="-1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</a:t>
            </a:r>
            <a:r>
              <a:rPr lang="en-US" sz="3200" spc="-13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 (Cont.)</a:t>
            </a:r>
            <a:endParaRPr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3148" y="1736926"/>
            <a:ext cx="11448852" cy="26500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The </a:t>
            </a:r>
            <a:r>
              <a:rPr lang="en-US" sz="2400" spc="95" dirty="0">
                <a:cs typeface="Arial"/>
              </a:rPr>
              <a:t>data moves down the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OSI model</a:t>
            </a:r>
            <a:r>
              <a:rPr lang="en-US" sz="2400" spc="95" dirty="0">
                <a:cs typeface="Arial"/>
              </a:rPr>
              <a:t>, and each layer adds additional information</a:t>
            </a:r>
            <a:r>
              <a:rPr lang="en-US" sz="2400" spc="95" dirty="0" smtClean="0">
                <a:cs typeface="Arial"/>
              </a:rPr>
              <a:t>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The </a:t>
            </a:r>
            <a:r>
              <a:rPr lang="en-US" sz="2400" spc="95" dirty="0">
                <a:cs typeface="Arial"/>
              </a:rPr>
              <a:t>data moves down until it reaches the last layer of the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OSI model</a:t>
            </a:r>
            <a:r>
              <a:rPr lang="en-US" sz="2400" spc="95" dirty="0">
                <a:cs typeface="Arial"/>
              </a:rPr>
              <a:t>. </a:t>
            </a:r>
            <a:endParaRPr lang="en-US" sz="2400" spc="95" dirty="0" smtClean="0">
              <a:cs typeface="Arial"/>
            </a:endParaRP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When </a:t>
            </a:r>
            <a:r>
              <a:rPr lang="en-US" sz="2400" spc="95" dirty="0">
                <a:cs typeface="Arial"/>
              </a:rPr>
              <a:t>the data is received at the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last layer </a:t>
            </a:r>
            <a:r>
              <a:rPr lang="en-US" sz="2400" spc="95" dirty="0">
                <a:cs typeface="Arial"/>
              </a:rPr>
              <a:t>of the OSI model, then the data is transmitted over the network</a:t>
            </a:r>
            <a:r>
              <a:rPr lang="en-US" sz="2400" spc="95" dirty="0" smtClean="0">
                <a:cs typeface="Arial"/>
              </a:rPr>
              <a:t>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 </a:t>
            </a:r>
            <a:r>
              <a:rPr lang="en-US" sz="2400" spc="95" dirty="0">
                <a:cs typeface="Arial"/>
              </a:rPr>
              <a:t>Once the data is reached on the other side, then the process will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get reversed</a:t>
            </a:r>
            <a:r>
              <a:rPr lang="en-US" sz="2400" spc="95" dirty="0">
                <a:cs typeface="Arial"/>
              </a:rPr>
              <a:t>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endParaRPr lang="en-US" sz="2400" spc="95" dirty="0">
              <a:cs typeface="Arial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743148" y="4238892"/>
            <a:ext cx="754634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46464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800" u="sng" kern="0" spc="-130" dirty="0" smtClean="0"/>
              <a:t>TCP/IP Model</a:t>
            </a:r>
            <a:endParaRPr lang="en-US" sz="2800" u="sng" kern="0" dirty="0"/>
          </a:p>
        </p:txBody>
      </p:sp>
      <p:sp>
        <p:nvSpPr>
          <p:cNvPr id="7" name="object 3"/>
          <p:cNvSpPr txBox="1"/>
          <p:nvPr/>
        </p:nvSpPr>
        <p:spPr>
          <a:xfrm>
            <a:off x="743148" y="4683244"/>
            <a:ext cx="11448852" cy="22679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The TCP model stands for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Transmission Control Protocol</a:t>
            </a:r>
            <a:r>
              <a:rPr lang="en-US" sz="2400" spc="95" dirty="0">
                <a:cs typeface="Arial"/>
              </a:rPr>
              <a:t>, whereas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IP</a:t>
            </a:r>
            <a:r>
              <a:rPr lang="en-US" sz="2400" spc="95" dirty="0">
                <a:cs typeface="Arial"/>
              </a:rPr>
              <a:t> stands for Internet Protocol.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 A number of protocols that make the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internet </a:t>
            </a:r>
            <a:r>
              <a:rPr lang="en-US" sz="2400" spc="95" dirty="0">
                <a:cs typeface="Arial"/>
              </a:rPr>
              <a:t>possibly comes under the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TCP/IP model</a:t>
            </a:r>
            <a:r>
              <a:rPr lang="en-US" sz="2400" spc="95" dirty="0">
                <a:cs typeface="Arial"/>
              </a:rPr>
              <a:t>. </a:t>
            </a:r>
            <a:endParaRPr lang="en-US" sz="2400" spc="95" dirty="0" smtClean="0">
              <a:cs typeface="Arial"/>
            </a:endParaRP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endParaRPr lang="en-US" sz="2400" spc="95" dirty="0">
              <a:cs typeface="Arial"/>
            </a:endParaRP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endParaRPr lang="en-US" sz="2400" spc="95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148" y="570525"/>
            <a:ext cx="7546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200" spc="-130" dirty="0" smtClean="0"/>
              <a:t>TCP/IP Model (Cont.)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43148" y="1783275"/>
            <a:ext cx="11448852" cy="15036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Nowadays, we do not hear the name of the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TCP/IP model </a:t>
            </a:r>
            <a:r>
              <a:rPr lang="en-US" sz="2400" spc="95" dirty="0">
                <a:cs typeface="Arial"/>
              </a:rPr>
              <a:t>much, we generally hear the name of the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IPv4</a:t>
            </a:r>
            <a:r>
              <a:rPr lang="en-US" sz="2400" spc="95" dirty="0">
                <a:cs typeface="Arial"/>
              </a:rPr>
              <a:t> or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IPv6</a:t>
            </a:r>
            <a:r>
              <a:rPr lang="en-US" sz="2400" spc="95" dirty="0">
                <a:cs typeface="Arial"/>
              </a:rPr>
              <a:t>, but it is still valid. </a:t>
            </a:r>
            <a:endParaRPr lang="en-US" sz="2400" spc="95" dirty="0" smtClean="0">
              <a:cs typeface="Arial"/>
            </a:endParaRP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This </a:t>
            </a:r>
            <a:r>
              <a:rPr lang="en-US" sz="2400" spc="95" dirty="0">
                <a:cs typeface="Arial"/>
              </a:rPr>
              <a:t>model consists of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4 layers</a:t>
            </a:r>
            <a:r>
              <a:rPr lang="en-US" sz="2400" spc="95" dirty="0">
                <a:cs typeface="Arial"/>
              </a:rPr>
              <a:t>. Now, we will look at the diagrammatic representation of the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TCP/IP model</a:t>
            </a:r>
            <a:r>
              <a:rPr lang="en-US" sz="2400" spc="95" dirty="0">
                <a:cs typeface="Arial"/>
              </a:rPr>
              <a:t>.</a:t>
            </a:r>
          </a:p>
        </p:txBody>
      </p:sp>
      <p:pic>
        <p:nvPicPr>
          <p:cNvPr id="5" name="Picture 4" descr="TCP/IP Protocol Suite(Define Components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26" y="3233805"/>
            <a:ext cx="6973484" cy="3513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148" y="570525"/>
            <a:ext cx="7546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200" spc="-130" dirty="0"/>
              <a:t>Network </a:t>
            </a:r>
            <a:r>
              <a:rPr lang="en-US" sz="3200" spc="-130" dirty="0" smtClean="0"/>
              <a:t>Models (Cont.)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43148" y="1783275"/>
            <a:ext cx="11448852" cy="15164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Computers in a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network have to be connected </a:t>
            </a:r>
            <a:r>
              <a:rPr lang="en-US" sz="2400" spc="95" dirty="0">
                <a:cs typeface="Arial"/>
              </a:rPr>
              <a:t>in some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logical manner</a:t>
            </a:r>
            <a:r>
              <a:rPr lang="en-US" sz="2400" spc="95" dirty="0">
                <a:cs typeface="Arial"/>
              </a:rPr>
              <a:t>. </a:t>
            </a:r>
            <a:endParaRPr lang="en-US" sz="2400" spc="95" dirty="0" smtClean="0">
              <a:cs typeface="Arial"/>
            </a:endParaRP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The </a:t>
            </a:r>
            <a:r>
              <a:rPr lang="en-US" sz="2400" spc="95" dirty="0">
                <a:cs typeface="Arial"/>
              </a:rPr>
              <a:t>layout pattern of the interconnections between computers in a network is called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Network Topology</a:t>
            </a:r>
            <a:r>
              <a:rPr lang="en-US" sz="2400" spc="95" dirty="0">
                <a:cs typeface="Arial"/>
              </a:rPr>
              <a:t>. </a:t>
            </a:r>
            <a:endParaRPr lang="en-US" sz="2400" spc="95" dirty="0" smtClean="0">
              <a:cs typeface="Arial"/>
            </a:endParaRP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Some </a:t>
            </a:r>
            <a:r>
              <a:rPr lang="en-US" sz="2400" spc="95" dirty="0">
                <a:cs typeface="Arial"/>
              </a:rPr>
              <a:t>of the network topologies is mentioned below.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909" y="3673157"/>
            <a:ext cx="6791037" cy="2547534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148" y="570525"/>
            <a:ext cx="7546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200" spc="-130" dirty="0" smtClean="0"/>
              <a:t>Bus Topology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43148" y="1613980"/>
            <a:ext cx="10991652" cy="3427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Uses one main cable to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which all nodes </a:t>
            </a:r>
            <a:r>
              <a:rPr lang="en-US" sz="2400" spc="95" dirty="0">
                <a:cs typeface="Arial"/>
              </a:rPr>
              <a:t>are directly connected. </a:t>
            </a:r>
            <a:endParaRPr lang="en-US" sz="2400" spc="95" dirty="0" smtClean="0">
              <a:cs typeface="Arial"/>
            </a:endParaRP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The </a:t>
            </a:r>
            <a:r>
              <a:rPr lang="en-US" sz="2400" spc="95" dirty="0">
                <a:cs typeface="Arial"/>
              </a:rPr>
              <a:t>main cable acts as a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backbone for the network</a:t>
            </a:r>
            <a:r>
              <a:rPr lang="en-US" sz="2400" spc="95" dirty="0">
                <a:cs typeface="Arial"/>
              </a:rPr>
              <a:t>. </a:t>
            </a:r>
            <a:endParaRPr lang="en-US" sz="2400" spc="95" dirty="0" smtClean="0">
              <a:cs typeface="Arial"/>
            </a:endParaRP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One </a:t>
            </a:r>
            <a:r>
              <a:rPr lang="en-US" sz="2400" spc="95" dirty="0">
                <a:cs typeface="Arial"/>
              </a:rPr>
              <a:t>of the computers in the network typically acts as the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computer server</a:t>
            </a:r>
            <a:r>
              <a:rPr lang="en-US" sz="2400" spc="95" dirty="0" smtClean="0">
                <a:cs typeface="Arial"/>
              </a:rPr>
              <a:t>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I</a:t>
            </a:r>
            <a:r>
              <a:rPr lang="en-US" sz="2400" spc="95" dirty="0" smtClean="0">
                <a:cs typeface="Arial"/>
              </a:rPr>
              <a:t>t </a:t>
            </a:r>
            <a:r>
              <a:rPr lang="en-US" sz="2400" spc="95" dirty="0">
                <a:cs typeface="Arial"/>
              </a:rPr>
              <a:t>is easy to connect a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computer</a:t>
            </a:r>
            <a:r>
              <a:rPr lang="en-US" sz="2400" spc="95" dirty="0">
                <a:cs typeface="Arial"/>
              </a:rPr>
              <a:t> or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peripheral device</a:t>
            </a:r>
            <a:r>
              <a:rPr lang="en-US" sz="2400" spc="95" dirty="0">
                <a:cs typeface="Arial"/>
              </a:rPr>
              <a:t>. </a:t>
            </a:r>
            <a:endParaRPr lang="en-US" sz="2400" spc="95" dirty="0" smtClean="0">
              <a:cs typeface="Arial"/>
            </a:endParaRP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T</a:t>
            </a:r>
            <a:r>
              <a:rPr lang="en-US" sz="2400" spc="95" dirty="0" smtClean="0">
                <a:cs typeface="Arial"/>
              </a:rPr>
              <a:t>he </a:t>
            </a:r>
            <a:r>
              <a:rPr lang="en-US" sz="2400" spc="95" dirty="0">
                <a:cs typeface="Arial"/>
              </a:rPr>
              <a:t>cable requirements are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relatively small</a:t>
            </a:r>
            <a:r>
              <a:rPr lang="en-US" sz="2400" spc="95" dirty="0">
                <a:cs typeface="Arial"/>
              </a:rPr>
              <a:t>, resulting in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lower costs</a:t>
            </a:r>
            <a:r>
              <a:rPr lang="en-US" sz="2400" spc="95" dirty="0" smtClean="0">
                <a:cs typeface="Arial"/>
              </a:rPr>
              <a:t>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 </a:t>
            </a:r>
            <a:r>
              <a:rPr lang="en-US" sz="2400" spc="95" dirty="0">
                <a:cs typeface="Arial"/>
              </a:rPr>
              <a:t>One of the disadvantages is that if the </a:t>
            </a:r>
            <a:r>
              <a:rPr lang="en-US" sz="2400" spc="95" dirty="0">
                <a:solidFill>
                  <a:srgbClr val="00B050"/>
                </a:solidFill>
                <a:cs typeface="Arial"/>
              </a:rPr>
              <a:t>main cable breaks</a:t>
            </a:r>
            <a:r>
              <a:rPr lang="en-US" sz="2400" spc="95" dirty="0">
                <a:cs typeface="Arial"/>
              </a:rPr>
              <a:t>, the entire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network goes down</a:t>
            </a:r>
            <a:r>
              <a:rPr lang="en-US" sz="2400" spc="95" dirty="0">
                <a:cs typeface="Arial"/>
              </a:rPr>
              <a:t>. </a:t>
            </a:r>
            <a:endParaRPr lang="en-US" sz="2400" spc="95" dirty="0" smtClean="0">
              <a:cs typeface="Arial"/>
            </a:endParaRP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This </a:t>
            </a:r>
            <a:r>
              <a:rPr lang="en-US" sz="2400" spc="95" dirty="0">
                <a:cs typeface="Arial"/>
              </a:rPr>
              <a:t>type of network is also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difficult to troubleshoot</a:t>
            </a:r>
            <a:r>
              <a:rPr lang="en-US" sz="2400" spc="95" dirty="0" smtClean="0">
                <a:cs typeface="Arial"/>
              </a:rPr>
              <a:t>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For </a:t>
            </a:r>
            <a:r>
              <a:rPr lang="en-US" sz="2400" spc="95" dirty="0">
                <a:cs typeface="Arial"/>
              </a:rPr>
              <a:t>these reasons, this type of topology is </a:t>
            </a:r>
            <a:r>
              <a:rPr lang="en-US" sz="2400" spc="95" dirty="0">
                <a:solidFill>
                  <a:srgbClr val="FF0000"/>
                </a:solidFill>
                <a:cs typeface="Arial"/>
              </a:rPr>
              <a:t>not used </a:t>
            </a:r>
            <a:r>
              <a:rPr lang="en-US" sz="2400" spc="95" dirty="0">
                <a:cs typeface="Arial"/>
              </a:rPr>
              <a:t>for large networks.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322387" y="5142372"/>
            <a:ext cx="3408680" cy="15640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148" y="570525"/>
            <a:ext cx="7546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200" spc="-130" dirty="0" smtClean="0"/>
              <a:t>Star Topology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43148" y="1503143"/>
            <a:ext cx="11448852" cy="30450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Each computer </a:t>
            </a:r>
            <a:r>
              <a:rPr lang="en-US" sz="2400" spc="95" dirty="0">
                <a:cs typeface="Arial"/>
              </a:rPr>
              <a:t>is connected to a central hub using a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point-to-point connection</a:t>
            </a:r>
            <a:r>
              <a:rPr lang="en-US" sz="2400" spc="95" dirty="0">
                <a:cs typeface="Arial"/>
              </a:rPr>
              <a:t>. </a:t>
            </a:r>
            <a:endParaRPr lang="en-US" sz="2400" spc="95" dirty="0" smtClean="0">
              <a:cs typeface="Arial"/>
            </a:endParaRP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The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central hub </a:t>
            </a:r>
            <a:r>
              <a:rPr lang="en-US" sz="2400" spc="95" dirty="0">
                <a:cs typeface="Arial"/>
              </a:rPr>
              <a:t>can be a computer server that manages the </a:t>
            </a:r>
            <a:r>
              <a:rPr lang="en-US" sz="2400" spc="95" dirty="0" smtClean="0">
                <a:cs typeface="Arial"/>
              </a:rPr>
              <a:t>network.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It is very </a:t>
            </a:r>
            <a:r>
              <a:rPr lang="en-US" sz="2400" spc="95" dirty="0">
                <a:cs typeface="Arial"/>
              </a:rPr>
              <a:t>popular because the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startup costs are low</a:t>
            </a:r>
            <a:r>
              <a:rPr lang="en-US" sz="2400" spc="95" dirty="0">
                <a:cs typeface="Arial"/>
              </a:rPr>
              <a:t>. </a:t>
            </a:r>
            <a:endParaRPr lang="en-US" sz="2400" spc="95" dirty="0" smtClean="0">
              <a:cs typeface="Arial"/>
            </a:endParaRP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It </a:t>
            </a:r>
            <a:r>
              <a:rPr lang="en-US" sz="2400" spc="95" dirty="0">
                <a:cs typeface="Arial"/>
              </a:rPr>
              <a:t>is also easy to add new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nodes to the network</a:t>
            </a:r>
            <a:r>
              <a:rPr lang="en-US" sz="2400" spc="95" dirty="0">
                <a:cs typeface="Arial"/>
              </a:rPr>
              <a:t>. </a:t>
            </a:r>
            <a:endParaRPr lang="en-US" sz="2400" spc="95" dirty="0" smtClean="0">
              <a:cs typeface="Arial"/>
            </a:endParaRP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The </a:t>
            </a:r>
            <a:r>
              <a:rPr lang="en-US" sz="2400" spc="95" dirty="0">
                <a:cs typeface="Arial"/>
              </a:rPr>
              <a:t>network is robust in the sense that if one connection between a computer and the hub fails, the other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connections remain intact</a:t>
            </a:r>
            <a:r>
              <a:rPr lang="en-US" sz="2400" spc="95" dirty="0" smtClean="0">
                <a:cs typeface="Arial"/>
              </a:rPr>
              <a:t>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If </a:t>
            </a:r>
            <a:r>
              <a:rPr lang="en-US" sz="2400" spc="95" dirty="0">
                <a:cs typeface="Arial"/>
              </a:rPr>
              <a:t>the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central hub fails</a:t>
            </a:r>
            <a:r>
              <a:rPr lang="en-US" sz="2400" spc="95" dirty="0">
                <a:cs typeface="Arial"/>
              </a:rPr>
              <a:t>, however, the entire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network goes down</a:t>
            </a:r>
            <a:r>
              <a:rPr lang="en-US" sz="2400" spc="95" dirty="0">
                <a:cs typeface="Arial"/>
              </a:rPr>
              <a:t>. </a:t>
            </a:r>
            <a:endParaRPr lang="en-US" sz="2400" spc="95" dirty="0" smtClean="0">
              <a:cs typeface="Arial"/>
            </a:endParaRP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It </a:t>
            </a:r>
            <a:r>
              <a:rPr lang="en-US" sz="2400" spc="95" dirty="0">
                <a:cs typeface="Arial"/>
              </a:rPr>
              <a:t>also requires more cable than </a:t>
            </a:r>
            <a:r>
              <a:rPr lang="en-US" sz="2400" spc="95" dirty="0">
                <a:solidFill>
                  <a:srgbClr val="0070C0"/>
                </a:solidFill>
                <a:cs typeface="Arial"/>
              </a:rPr>
              <a:t>bus topology </a:t>
            </a:r>
            <a:r>
              <a:rPr lang="en-US" sz="2400" spc="95" dirty="0">
                <a:cs typeface="Arial"/>
              </a:rPr>
              <a:t>and is, therefore, more expensive.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92036" y="4548207"/>
            <a:ext cx="2851538" cy="2261279"/>
          </a:xfrm>
          <a:prstGeom prst="rect">
            <a:avLst/>
          </a:prstGeom>
        </p:spPr>
      </p:pic>
      <p:pic>
        <p:nvPicPr>
          <p:cNvPr id="3074" name="Picture 2" descr="hub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40" y="4548208"/>
            <a:ext cx="3048000" cy="2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148" y="570525"/>
            <a:ext cx="7546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200" spc="-130" dirty="0" smtClean="0"/>
              <a:t>Ring  Topology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43148" y="1643245"/>
            <a:ext cx="11185616" cy="33887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T</a:t>
            </a:r>
            <a:r>
              <a:rPr lang="en-US" sz="2400" spc="95" dirty="0" smtClean="0">
                <a:cs typeface="Arial"/>
              </a:rPr>
              <a:t>he </a:t>
            </a:r>
            <a:r>
              <a:rPr lang="en-US" sz="2400" spc="95" dirty="0">
                <a:cs typeface="Arial"/>
              </a:rPr>
              <a:t>computers in the network are connected in a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circular fashion</a:t>
            </a:r>
            <a:r>
              <a:rPr lang="en-US" sz="2400" spc="95" dirty="0">
                <a:cs typeface="Arial"/>
              </a:rPr>
              <a:t>, and the data travels in one direction. </a:t>
            </a:r>
            <a:endParaRPr lang="en-US" sz="2400" spc="95" dirty="0" smtClean="0">
              <a:cs typeface="Arial"/>
            </a:endParaRP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This </a:t>
            </a:r>
            <a:r>
              <a:rPr lang="en-US" sz="2400" spc="95" dirty="0">
                <a:cs typeface="Arial"/>
              </a:rPr>
              <a:t>type of network is easy to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install</a:t>
            </a:r>
            <a:r>
              <a:rPr lang="en-US" sz="2400" spc="95" dirty="0">
                <a:cs typeface="Arial"/>
              </a:rPr>
              <a:t> and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manage</a:t>
            </a:r>
            <a:r>
              <a:rPr lang="en-US" sz="2400" spc="95" dirty="0">
                <a:cs typeface="Arial"/>
              </a:rPr>
              <a:t>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If there is a problem in the network, it is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easy to pinpoint </a:t>
            </a:r>
            <a:r>
              <a:rPr lang="en-US" sz="2400" spc="95" dirty="0">
                <a:cs typeface="Arial"/>
              </a:rPr>
              <a:t>which connection is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defective</a:t>
            </a:r>
            <a:r>
              <a:rPr lang="en-US" sz="2400" spc="95" dirty="0" smtClean="0">
                <a:cs typeface="Arial"/>
              </a:rPr>
              <a:t>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 </a:t>
            </a:r>
            <a:r>
              <a:rPr lang="en-US" sz="2400" spc="95" dirty="0">
                <a:cs typeface="Arial"/>
              </a:rPr>
              <a:t>It is also good for handling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high-volume traffic </a:t>
            </a:r>
            <a:r>
              <a:rPr lang="en-US" sz="2400" spc="95" dirty="0">
                <a:cs typeface="Arial"/>
              </a:rPr>
              <a:t>over long distances since every computer can act as a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booster of the signal</a:t>
            </a:r>
            <a:r>
              <a:rPr lang="en-US" sz="2400" spc="95" dirty="0">
                <a:cs typeface="Arial"/>
              </a:rPr>
              <a:t>. </a:t>
            </a:r>
            <a:endParaRPr lang="en-US" sz="2400" spc="95" dirty="0" smtClean="0">
              <a:cs typeface="Arial"/>
            </a:endParaRP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On </a:t>
            </a:r>
            <a:r>
              <a:rPr lang="en-US" sz="2400" spc="95" dirty="0">
                <a:cs typeface="Arial"/>
              </a:rPr>
              <a:t>the downside, adding computers to this type of network is more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cumbersome</a:t>
            </a:r>
            <a:r>
              <a:rPr lang="en-US" sz="2400" spc="95" dirty="0">
                <a:cs typeface="Arial"/>
              </a:rPr>
              <a:t>, and if one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single computer </a:t>
            </a:r>
            <a:r>
              <a:rPr lang="en-US" sz="2400" spc="95" dirty="0">
                <a:cs typeface="Arial"/>
              </a:rPr>
              <a:t>fails, the entire network goes down.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46497" y="5142255"/>
            <a:ext cx="2178917" cy="15910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148" y="570525"/>
            <a:ext cx="7546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200" spc="-130" dirty="0" smtClean="0"/>
              <a:t>Mesh  Topology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43148" y="1671170"/>
            <a:ext cx="10963943" cy="22679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>
                <a:cs typeface="Arial"/>
              </a:rPr>
              <a:t>In a mesh topology, every node has a </a:t>
            </a:r>
            <a:r>
              <a:rPr lang="en-US" sz="2400" spc="95" dirty="0">
                <a:solidFill>
                  <a:srgbClr val="C00000"/>
                </a:solidFill>
                <a:cs typeface="Arial"/>
              </a:rPr>
              <a:t>direct point-to-point connection </a:t>
            </a:r>
            <a:r>
              <a:rPr lang="en-US" sz="2400" spc="95" dirty="0">
                <a:cs typeface="Arial"/>
              </a:rPr>
              <a:t>to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every other node</a:t>
            </a:r>
            <a:r>
              <a:rPr lang="en-US" sz="2400" spc="95" dirty="0">
                <a:cs typeface="Arial"/>
              </a:rPr>
              <a:t>. </a:t>
            </a:r>
            <a:endParaRPr lang="en-US" sz="2400" spc="95" dirty="0" smtClean="0">
              <a:cs typeface="Arial"/>
            </a:endParaRP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Because </a:t>
            </a:r>
            <a:r>
              <a:rPr lang="en-US" sz="2400" spc="95" dirty="0">
                <a:cs typeface="Arial"/>
              </a:rPr>
              <a:t>all connections are direct, the network can handle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very high-volume traffic</a:t>
            </a:r>
            <a:r>
              <a:rPr lang="en-US" sz="2400" spc="95" dirty="0">
                <a:cs typeface="Arial"/>
              </a:rPr>
              <a:t>. </a:t>
            </a:r>
            <a:endParaRPr lang="en-US" sz="2400" spc="95" dirty="0" smtClean="0">
              <a:cs typeface="Arial"/>
            </a:endParaRP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It </a:t>
            </a:r>
            <a:r>
              <a:rPr lang="en-US" sz="2400" spc="95" dirty="0">
                <a:cs typeface="Arial"/>
              </a:rPr>
              <a:t>is also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robust</a:t>
            </a:r>
            <a:r>
              <a:rPr lang="en-US" sz="2400" spc="95" dirty="0">
                <a:cs typeface="Arial"/>
              </a:rPr>
              <a:t> because if one connection fails, the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others remain intact</a:t>
            </a:r>
            <a:r>
              <a:rPr lang="en-US" sz="2400" spc="95" dirty="0" smtClean="0">
                <a:cs typeface="Arial"/>
              </a:rPr>
              <a:t>.</a:t>
            </a:r>
          </a:p>
          <a:p>
            <a:pPr marL="332740" marR="250190" indent="-32067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400" spc="95" dirty="0" smtClean="0">
                <a:cs typeface="Arial"/>
              </a:rPr>
              <a:t> </a:t>
            </a:r>
            <a:r>
              <a:rPr lang="en-US" sz="2400" spc="95" dirty="0">
                <a:cs typeface="Arial"/>
              </a:rPr>
              <a:t>Security is also high since </a:t>
            </a:r>
            <a:r>
              <a:rPr lang="en-US" sz="2400" spc="95" dirty="0">
                <a:solidFill>
                  <a:srgbClr val="002060"/>
                </a:solidFill>
                <a:cs typeface="Arial"/>
              </a:rPr>
              <a:t>data travels along a dedicated connection</a:t>
            </a:r>
            <a:r>
              <a:rPr lang="en-US" sz="2400" spc="95" dirty="0">
                <a:cs typeface="Arial"/>
              </a:rPr>
              <a:t>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701119" y="4266898"/>
            <a:ext cx="3047999" cy="23694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59" y="630389"/>
            <a:ext cx="543941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pc="-2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Transmission</a:t>
            </a:r>
            <a:r>
              <a:rPr lang="en-US" spc="-2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pc="-11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Media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259" y="1672619"/>
            <a:ext cx="10041868" cy="41197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3050" indent="-260985">
              <a:spcBef>
                <a:spcPts val="1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273685" algn="l"/>
              </a:tabLst>
            </a:pPr>
            <a:r>
              <a:rPr sz="2900" spc="-85" dirty="0">
                <a:solidFill>
                  <a:srgbClr val="C00000"/>
                </a:solidFill>
                <a:latin typeface="+mj-lt"/>
                <a:cs typeface="Times New Roman"/>
              </a:rPr>
              <a:t>Two </a:t>
            </a:r>
            <a:r>
              <a:rPr sz="2900" dirty="0">
                <a:solidFill>
                  <a:srgbClr val="C00000"/>
                </a:solidFill>
                <a:latin typeface="+mj-lt"/>
                <a:cs typeface="Times New Roman"/>
              </a:rPr>
              <a:t>main</a:t>
            </a:r>
            <a:r>
              <a:rPr sz="2900" spc="80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sz="2900" spc="-5" dirty="0">
                <a:solidFill>
                  <a:srgbClr val="C00000"/>
                </a:solidFill>
                <a:latin typeface="+mj-lt"/>
                <a:cs typeface="Times New Roman"/>
              </a:rPr>
              <a:t>categories</a:t>
            </a:r>
            <a:r>
              <a:rPr sz="2900" spc="-5" dirty="0">
                <a:latin typeface="+mj-lt"/>
                <a:cs typeface="Times New Roman"/>
              </a:rPr>
              <a:t>:</a:t>
            </a:r>
            <a:endParaRPr sz="2900" dirty="0">
              <a:latin typeface="+mj-lt"/>
              <a:cs typeface="Times New Roman"/>
            </a:endParaRPr>
          </a:p>
          <a:p>
            <a:pPr marL="760730" lvl="1" indent="-274955">
              <a:spcBef>
                <a:spcPts val="15"/>
              </a:spcBef>
              <a:buClr>
                <a:srgbClr val="2CA1BE"/>
              </a:buClr>
              <a:buSzPct val="70000"/>
              <a:buFont typeface="Arial"/>
              <a:buChar char=""/>
              <a:tabLst>
                <a:tab pos="761365" algn="l"/>
              </a:tabLst>
            </a:pPr>
            <a:r>
              <a:rPr sz="2500" spc="-5" dirty="0">
                <a:solidFill>
                  <a:srgbClr val="3333CC"/>
                </a:solidFill>
                <a:latin typeface="+mj-lt"/>
                <a:cs typeface="Times New Roman"/>
              </a:rPr>
              <a:t>Guided </a:t>
            </a:r>
            <a:r>
              <a:rPr sz="2500" spc="-5" dirty="0">
                <a:latin typeface="+mj-lt"/>
                <a:cs typeface="Times New Roman"/>
              </a:rPr>
              <a:t>― </a:t>
            </a:r>
            <a:r>
              <a:rPr sz="2500" spc="-15" dirty="0">
                <a:latin typeface="+mj-lt"/>
                <a:cs typeface="Times New Roman"/>
              </a:rPr>
              <a:t>wires,</a:t>
            </a:r>
            <a:r>
              <a:rPr sz="2500" spc="20" dirty="0">
                <a:latin typeface="+mj-lt"/>
                <a:cs typeface="Times New Roman"/>
              </a:rPr>
              <a:t> </a:t>
            </a:r>
            <a:r>
              <a:rPr sz="2500" spc="-5" dirty="0">
                <a:latin typeface="+mj-lt"/>
                <a:cs typeface="Times New Roman"/>
              </a:rPr>
              <a:t>cables</a:t>
            </a:r>
            <a:endParaRPr sz="2500" dirty="0">
              <a:latin typeface="+mj-lt"/>
              <a:cs typeface="Times New Roman"/>
            </a:endParaRPr>
          </a:p>
          <a:p>
            <a:pPr marL="760730" marR="36195" lvl="1" indent="-274320">
              <a:lnSpc>
                <a:spcPts val="2700"/>
              </a:lnSpc>
              <a:spcBef>
                <a:spcPts val="340"/>
              </a:spcBef>
              <a:buClr>
                <a:srgbClr val="2CA1BE"/>
              </a:buClr>
              <a:buSzPct val="70000"/>
              <a:buFont typeface="Arial"/>
              <a:buChar char=""/>
              <a:tabLst>
                <a:tab pos="761365" algn="l"/>
              </a:tabLst>
            </a:pPr>
            <a:r>
              <a:rPr sz="2500" spc="-5" dirty="0">
                <a:solidFill>
                  <a:srgbClr val="3333CC"/>
                </a:solidFill>
                <a:latin typeface="+mj-lt"/>
                <a:cs typeface="Times New Roman"/>
              </a:rPr>
              <a:t>Unguided </a:t>
            </a:r>
            <a:r>
              <a:rPr sz="2500" spc="-5" dirty="0">
                <a:latin typeface="+mj-lt"/>
                <a:cs typeface="Times New Roman"/>
              </a:rPr>
              <a:t>― </a:t>
            </a:r>
            <a:r>
              <a:rPr sz="2500" spc="-10" dirty="0">
                <a:latin typeface="+mj-lt"/>
                <a:cs typeface="Times New Roman"/>
              </a:rPr>
              <a:t>wireless </a:t>
            </a:r>
            <a:r>
              <a:rPr sz="2500" spc="-5" dirty="0">
                <a:latin typeface="+mj-lt"/>
                <a:cs typeface="Times New Roman"/>
              </a:rPr>
              <a:t>transmission, e.g. </a:t>
            </a:r>
            <a:r>
              <a:rPr sz="2500" spc="-95" dirty="0">
                <a:latin typeface="+mj-lt"/>
                <a:cs typeface="Times New Roman"/>
              </a:rPr>
              <a:t>radio,  </a:t>
            </a:r>
            <a:r>
              <a:rPr sz="2500" spc="-10" dirty="0">
                <a:latin typeface="+mj-lt"/>
                <a:cs typeface="Times New Roman"/>
              </a:rPr>
              <a:t>microwave, infrared, </a:t>
            </a:r>
            <a:r>
              <a:rPr sz="2500" spc="-5" dirty="0">
                <a:latin typeface="+mj-lt"/>
                <a:cs typeface="Times New Roman"/>
              </a:rPr>
              <a:t>sound,</a:t>
            </a:r>
            <a:r>
              <a:rPr sz="2500" spc="70" dirty="0">
                <a:latin typeface="+mj-lt"/>
                <a:cs typeface="Times New Roman"/>
              </a:rPr>
              <a:t> </a:t>
            </a:r>
            <a:r>
              <a:rPr sz="2500" spc="-5" dirty="0">
                <a:latin typeface="+mj-lt"/>
                <a:cs typeface="Times New Roman"/>
              </a:rPr>
              <a:t>sonar</a:t>
            </a:r>
            <a:endParaRPr sz="2500" dirty="0">
              <a:latin typeface="+mj-lt"/>
              <a:cs typeface="Times New Roman"/>
            </a:endParaRPr>
          </a:p>
          <a:p>
            <a:pPr marL="273050" indent="-260985">
              <a:spcBef>
                <a:spcPts val="305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273685" algn="l"/>
              </a:tabLst>
            </a:pPr>
            <a:r>
              <a:rPr sz="2900" spc="-75" dirty="0">
                <a:latin typeface="+mj-lt"/>
                <a:cs typeface="Times New Roman"/>
              </a:rPr>
              <a:t>We </a:t>
            </a:r>
            <a:r>
              <a:rPr sz="2900" spc="-10" dirty="0">
                <a:latin typeface="+mj-lt"/>
                <a:cs typeface="Times New Roman"/>
              </a:rPr>
              <a:t>will </a:t>
            </a:r>
            <a:r>
              <a:rPr sz="2900" dirty="0">
                <a:latin typeface="+mj-lt"/>
                <a:cs typeface="Times New Roman"/>
              </a:rPr>
              <a:t>concentrate on </a:t>
            </a:r>
            <a:r>
              <a:rPr sz="2900" dirty="0">
                <a:solidFill>
                  <a:srgbClr val="C00000"/>
                </a:solidFill>
                <a:latin typeface="+mj-lt"/>
                <a:cs typeface="Times New Roman"/>
              </a:rPr>
              <a:t>guided media</a:t>
            </a:r>
            <a:r>
              <a:rPr sz="2900" spc="-50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sz="2900" spc="-10" dirty="0">
                <a:latin typeface="+mj-lt"/>
                <a:cs typeface="Times New Roman"/>
              </a:rPr>
              <a:t>here:</a:t>
            </a:r>
            <a:endParaRPr sz="2900" dirty="0">
              <a:latin typeface="+mj-lt"/>
              <a:cs typeface="Times New Roman"/>
            </a:endParaRPr>
          </a:p>
          <a:p>
            <a:pPr marL="760730" lvl="1" indent="-274955">
              <a:spcBef>
                <a:spcPts val="320"/>
              </a:spcBef>
              <a:buClr>
                <a:srgbClr val="2CA1BE"/>
              </a:buClr>
              <a:buSzPct val="70000"/>
              <a:buFont typeface="Arial"/>
              <a:buChar char=""/>
              <a:tabLst>
                <a:tab pos="761365" algn="l"/>
              </a:tabLst>
            </a:pPr>
            <a:r>
              <a:rPr sz="2500" spc="-20" dirty="0">
                <a:solidFill>
                  <a:srgbClr val="3333CC"/>
                </a:solidFill>
                <a:latin typeface="+mj-lt"/>
                <a:cs typeface="Times New Roman"/>
              </a:rPr>
              <a:t>Twisted-Pair</a:t>
            </a:r>
            <a:r>
              <a:rPr sz="2500" spc="-40" dirty="0">
                <a:solidFill>
                  <a:srgbClr val="3333CC"/>
                </a:solidFill>
                <a:latin typeface="+mj-lt"/>
                <a:cs typeface="Times New Roman"/>
              </a:rPr>
              <a:t> </a:t>
            </a:r>
            <a:r>
              <a:rPr sz="2500" spc="-5" dirty="0">
                <a:solidFill>
                  <a:srgbClr val="3333CC"/>
                </a:solidFill>
                <a:latin typeface="+mj-lt"/>
                <a:cs typeface="Times New Roman"/>
              </a:rPr>
              <a:t>cables</a:t>
            </a:r>
            <a:r>
              <a:rPr sz="2500" spc="-5" dirty="0">
                <a:solidFill>
                  <a:srgbClr val="DA1F28"/>
                </a:solidFill>
                <a:latin typeface="+mj-lt"/>
                <a:cs typeface="Times New Roman"/>
              </a:rPr>
              <a:t>:</a:t>
            </a:r>
            <a:endParaRPr sz="2500" dirty="0">
              <a:latin typeface="+mj-lt"/>
              <a:cs typeface="Times New Roman"/>
            </a:endParaRPr>
          </a:p>
          <a:p>
            <a:pPr marL="1169670" lvl="2" indent="-228600">
              <a:spcBef>
                <a:spcPts val="210"/>
              </a:spcBef>
              <a:buClr>
                <a:srgbClr val="DA1F28"/>
              </a:buClr>
              <a:buSzPct val="75000"/>
              <a:buFont typeface="Wingdings"/>
              <a:buChar char=""/>
              <a:tabLst>
                <a:tab pos="1169670" algn="l"/>
              </a:tabLst>
            </a:pPr>
            <a:r>
              <a:rPr sz="2400" spc="-5" dirty="0">
                <a:solidFill>
                  <a:srgbClr val="FF8118"/>
                </a:solidFill>
                <a:latin typeface="+mj-lt"/>
                <a:cs typeface="Times New Roman"/>
              </a:rPr>
              <a:t>Unshielded </a:t>
            </a:r>
            <a:r>
              <a:rPr sz="2400" spc="-20" dirty="0">
                <a:solidFill>
                  <a:srgbClr val="FF8118"/>
                </a:solidFill>
                <a:latin typeface="+mj-lt"/>
                <a:cs typeface="Times New Roman"/>
              </a:rPr>
              <a:t>Twisted-Pair </a:t>
            </a:r>
            <a:r>
              <a:rPr sz="2400" spc="-5" dirty="0">
                <a:solidFill>
                  <a:srgbClr val="FF8118"/>
                </a:solidFill>
                <a:latin typeface="+mj-lt"/>
                <a:cs typeface="Times New Roman"/>
              </a:rPr>
              <a:t>(UTP)</a:t>
            </a:r>
            <a:r>
              <a:rPr sz="2400" spc="-75" dirty="0">
                <a:solidFill>
                  <a:srgbClr val="FF8118"/>
                </a:solidFill>
                <a:latin typeface="+mj-lt"/>
                <a:cs typeface="Times New Roman"/>
              </a:rPr>
              <a:t> </a:t>
            </a:r>
            <a:r>
              <a:rPr sz="2400" dirty="0">
                <a:solidFill>
                  <a:srgbClr val="FF8118"/>
                </a:solidFill>
                <a:latin typeface="+mj-lt"/>
                <a:cs typeface="Times New Roman"/>
              </a:rPr>
              <a:t>cables</a:t>
            </a:r>
            <a:endParaRPr sz="2400" dirty="0">
              <a:latin typeface="+mj-lt"/>
              <a:cs typeface="Times New Roman"/>
            </a:endParaRPr>
          </a:p>
          <a:p>
            <a:pPr marL="1169670" lvl="2" indent="-228600">
              <a:spcBef>
                <a:spcPts val="215"/>
              </a:spcBef>
              <a:buClr>
                <a:srgbClr val="DA1F28"/>
              </a:buClr>
              <a:buSzPct val="75000"/>
              <a:buFont typeface="Wingdings"/>
              <a:buChar char=""/>
              <a:tabLst>
                <a:tab pos="1169670" algn="l"/>
              </a:tabLst>
            </a:pPr>
            <a:r>
              <a:rPr sz="2400" spc="-5" dirty="0">
                <a:solidFill>
                  <a:srgbClr val="FF8118"/>
                </a:solidFill>
                <a:latin typeface="+mj-lt"/>
                <a:cs typeface="Times New Roman"/>
              </a:rPr>
              <a:t>Shielded </a:t>
            </a:r>
            <a:r>
              <a:rPr sz="2400" spc="-20" dirty="0">
                <a:solidFill>
                  <a:srgbClr val="FF8118"/>
                </a:solidFill>
                <a:latin typeface="+mj-lt"/>
                <a:cs typeface="Times New Roman"/>
              </a:rPr>
              <a:t>Twisted-Pair </a:t>
            </a:r>
            <a:r>
              <a:rPr sz="2400" dirty="0">
                <a:solidFill>
                  <a:srgbClr val="FF8118"/>
                </a:solidFill>
                <a:latin typeface="+mj-lt"/>
                <a:cs typeface="Times New Roman"/>
              </a:rPr>
              <a:t>(STP)</a:t>
            </a:r>
            <a:r>
              <a:rPr sz="2400" spc="-90" dirty="0">
                <a:solidFill>
                  <a:srgbClr val="FF8118"/>
                </a:solidFill>
                <a:latin typeface="+mj-lt"/>
                <a:cs typeface="Times New Roman"/>
              </a:rPr>
              <a:t> </a:t>
            </a:r>
            <a:r>
              <a:rPr sz="2400" dirty="0">
                <a:solidFill>
                  <a:srgbClr val="FF8118"/>
                </a:solidFill>
                <a:latin typeface="+mj-lt"/>
                <a:cs typeface="Times New Roman"/>
              </a:rPr>
              <a:t>cables</a:t>
            </a:r>
            <a:endParaRPr sz="2400" dirty="0">
              <a:latin typeface="+mj-lt"/>
              <a:cs typeface="Times New Roman"/>
            </a:endParaRPr>
          </a:p>
          <a:p>
            <a:pPr marL="760730" lvl="1" indent="-274955">
              <a:spcBef>
                <a:spcPts val="295"/>
              </a:spcBef>
              <a:buClr>
                <a:srgbClr val="2CA1BE"/>
              </a:buClr>
              <a:buSzPct val="70000"/>
              <a:buFont typeface="Arial"/>
              <a:buChar char=""/>
              <a:tabLst>
                <a:tab pos="761365" algn="l"/>
              </a:tabLst>
            </a:pPr>
            <a:r>
              <a:rPr sz="2500" spc="-5" dirty="0">
                <a:solidFill>
                  <a:srgbClr val="3333CC"/>
                </a:solidFill>
                <a:latin typeface="+mj-lt"/>
                <a:cs typeface="Times New Roman"/>
              </a:rPr>
              <a:t>Coaxial</a:t>
            </a:r>
            <a:r>
              <a:rPr sz="2500" spc="-10" dirty="0">
                <a:solidFill>
                  <a:srgbClr val="3333CC"/>
                </a:solidFill>
                <a:latin typeface="+mj-lt"/>
                <a:cs typeface="Times New Roman"/>
              </a:rPr>
              <a:t> </a:t>
            </a:r>
            <a:r>
              <a:rPr sz="2500" spc="-5" dirty="0">
                <a:solidFill>
                  <a:srgbClr val="3333CC"/>
                </a:solidFill>
                <a:latin typeface="+mj-lt"/>
                <a:cs typeface="Times New Roman"/>
              </a:rPr>
              <a:t>cables</a:t>
            </a:r>
            <a:endParaRPr sz="2500" dirty="0">
              <a:latin typeface="+mj-lt"/>
              <a:cs typeface="Times New Roman"/>
            </a:endParaRPr>
          </a:p>
          <a:p>
            <a:pPr marL="760730" lvl="1" indent="-274955">
              <a:spcBef>
                <a:spcPts val="305"/>
              </a:spcBef>
              <a:buClr>
                <a:srgbClr val="2CA1BE"/>
              </a:buClr>
              <a:buSzPct val="70000"/>
              <a:buFont typeface="Arial"/>
              <a:buChar char=""/>
              <a:tabLst>
                <a:tab pos="761365" algn="l"/>
              </a:tabLst>
            </a:pPr>
            <a:r>
              <a:rPr sz="2500" spc="-15" dirty="0">
                <a:solidFill>
                  <a:srgbClr val="3333CC"/>
                </a:solidFill>
                <a:latin typeface="+mj-lt"/>
                <a:cs typeface="Times New Roman"/>
              </a:rPr>
              <a:t>Fiber-optic</a:t>
            </a:r>
            <a:r>
              <a:rPr sz="2500" spc="20" dirty="0">
                <a:solidFill>
                  <a:srgbClr val="3333CC"/>
                </a:solidFill>
                <a:latin typeface="+mj-lt"/>
                <a:cs typeface="Times New Roman"/>
              </a:rPr>
              <a:t> </a:t>
            </a:r>
            <a:r>
              <a:rPr sz="2500" spc="-5" dirty="0">
                <a:solidFill>
                  <a:srgbClr val="3333CC"/>
                </a:solidFill>
                <a:latin typeface="+mj-lt"/>
                <a:cs typeface="Times New Roman"/>
              </a:rPr>
              <a:t>cables</a:t>
            </a:r>
            <a:endParaRPr sz="2500" dirty="0">
              <a:latin typeface="+mj-lt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709" y="642291"/>
            <a:ext cx="795250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pc="-2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Transmission</a:t>
            </a:r>
            <a:r>
              <a:rPr lang="en-US" spc="-2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pc="-11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Media (Cont.)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709" y="1704108"/>
            <a:ext cx="9975273" cy="1452321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60960">
              <a:spcBef>
                <a:spcPts val="1025"/>
              </a:spcBef>
            </a:pPr>
            <a:r>
              <a:rPr sz="3200" u="sng" spc="-25" dirty="0">
                <a:solidFill>
                  <a:srgbClr val="002060"/>
                </a:solidFill>
                <a:latin typeface="+mj-lt"/>
                <a:cs typeface="Arial"/>
              </a:rPr>
              <a:t>Twisted-Pair</a:t>
            </a:r>
            <a:r>
              <a:rPr sz="3200" u="sng" spc="-45" dirty="0">
                <a:solidFill>
                  <a:srgbClr val="002060"/>
                </a:solidFill>
                <a:latin typeface="+mj-lt"/>
                <a:cs typeface="Arial"/>
              </a:rPr>
              <a:t> </a:t>
            </a:r>
            <a:r>
              <a:rPr sz="3200" u="sng" dirty="0">
                <a:solidFill>
                  <a:srgbClr val="002060"/>
                </a:solidFill>
                <a:latin typeface="+mj-lt"/>
                <a:cs typeface="Arial"/>
              </a:rPr>
              <a:t>Cables</a:t>
            </a:r>
          </a:p>
          <a:p>
            <a:pPr marL="274320" marR="5080" indent="-262255">
              <a:spcBef>
                <a:spcPts val="690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274955" algn="l"/>
              </a:tabLst>
            </a:pPr>
            <a:r>
              <a:rPr sz="2400" spc="-5" dirty="0">
                <a:latin typeface="+mj-lt"/>
                <a:cs typeface="Times New Roman"/>
              </a:rPr>
              <a:t>If the </a:t>
            </a:r>
            <a:r>
              <a:rPr sz="2400" dirty="0">
                <a:latin typeface="+mj-lt"/>
                <a:cs typeface="Times New Roman"/>
              </a:rPr>
              <a:t>pair of </a:t>
            </a:r>
            <a:r>
              <a:rPr sz="2400" spc="-15" dirty="0">
                <a:latin typeface="+mj-lt"/>
                <a:cs typeface="Times New Roman"/>
              </a:rPr>
              <a:t>wires are </a:t>
            </a:r>
            <a:r>
              <a:rPr sz="2400" spc="-5" dirty="0">
                <a:latin typeface="+mj-lt"/>
                <a:cs typeface="Times New Roman"/>
              </a:rPr>
              <a:t>not twisted, </a:t>
            </a:r>
            <a:r>
              <a:rPr sz="2400" spc="-5" dirty="0">
                <a:solidFill>
                  <a:srgbClr val="002060"/>
                </a:solidFill>
                <a:latin typeface="+mj-lt"/>
                <a:cs typeface="Times New Roman"/>
              </a:rPr>
              <a:t>electromagnetic  noises </a:t>
            </a:r>
            <a:r>
              <a:rPr sz="2400" spc="-10" dirty="0">
                <a:latin typeface="+mj-lt"/>
                <a:cs typeface="Times New Roman"/>
              </a:rPr>
              <a:t>from, </a:t>
            </a:r>
            <a:r>
              <a:rPr sz="2400" dirty="0">
                <a:latin typeface="+mj-lt"/>
                <a:cs typeface="Times New Roman"/>
              </a:rPr>
              <a:t>e.g., motors, </a:t>
            </a:r>
            <a:r>
              <a:rPr sz="2400" spc="-10" dirty="0">
                <a:latin typeface="+mj-lt"/>
                <a:cs typeface="Times New Roman"/>
              </a:rPr>
              <a:t>will </a:t>
            </a:r>
            <a:r>
              <a:rPr sz="2400" dirty="0">
                <a:latin typeface="+mj-lt"/>
                <a:cs typeface="Times New Roman"/>
              </a:rPr>
              <a:t>affect </a:t>
            </a:r>
            <a:r>
              <a:rPr sz="2400" spc="-5" dirty="0">
                <a:latin typeface="+mj-lt"/>
                <a:cs typeface="Times New Roman"/>
              </a:rPr>
              <a:t>the </a:t>
            </a:r>
            <a:r>
              <a:rPr sz="2400" dirty="0">
                <a:latin typeface="+mj-lt"/>
                <a:cs typeface="Times New Roman"/>
              </a:rPr>
              <a:t>closer </a:t>
            </a:r>
            <a:r>
              <a:rPr sz="2400" spc="-20" dirty="0">
                <a:latin typeface="+mj-lt"/>
                <a:cs typeface="Times New Roman"/>
              </a:rPr>
              <a:t>wire </a:t>
            </a:r>
            <a:r>
              <a:rPr sz="2400" spc="-15" dirty="0">
                <a:latin typeface="+mj-lt"/>
                <a:cs typeface="Times New Roman"/>
              </a:rPr>
              <a:t>more  </a:t>
            </a:r>
            <a:r>
              <a:rPr sz="2400" dirty="0">
                <a:latin typeface="+mj-lt"/>
                <a:cs typeface="Times New Roman"/>
              </a:rPr>
              <a:t>than the further one, </a:t>
            </a:r>
            <a:r>
              <a:rPr sz="2400" spc="-10" dirty="0">
                <a:latin typeface="+mj-lt"/>
                <a:cs typeface="Times New Roman"/>
              </a:rPr>
              <a:t>thereby </a:t>
            </a:r>
            <a:r>
              <a:rPr sz="2400" dirty="0">
                <a:latin typeface="+mj-lt"/>
                <a:cs typeface="Times New Roman"/>
              </a:rPr>
              <a:t>causing</a:t>
            </a:r>
            <a:r>
              <a:rPr sz="2400" spc="-85" dirty="0">
                <a:latin typeface="+mj-lt"/>
                <a:cs typeface="Times New Roman"/>
              </a:rPr>
              <a:t> </a:t>
            </a:r>
            <a:r>
              <a:rPr sz="2400" spc="-10" dirty="0">
                <a:latin typeface="+mj-lt"/>
                <a:cs typeface="Times New Roman"/>
              </a:rPr>
              <a:t>errors</a:t>
            </a:r>
            <a:endParaRPr sz="2400" dirty="0">
              <a:latin typeface="+mj-lt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5387" y="3364427"/>
            <a:ext cx="7664123" cy="3153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8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Basics of 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6259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term </a:t>
            </a:r>
            <a:r>
              <a:rPr lang="en-US" dirty="0">
                <a:solidFill>
                  <a:srgbClr val="C00000"/>
                </a:solidFill>
              </a:rPr>
              <a:t>telecommunication</a:t>
            </a:r>
            <a:r>
              <a:rPr lang="en-US" dirty="0"/>
              <a:t> means </a:t>
            </a:r>
            <a:r>
              <a:rPr lang="en-US" dirty="0">
                <a:solidFill>
                  <a:srgbClr val="002060"/>
                </a:solidFill>
              </a:rPr>
              <a:t>communication at a </a:t>
            </a:r>
            <a:r>
              <a:rPr lang="en-US" dirty="0" smtClean="0">
                <a:solidFill>
                  <a:srgbClr val="002060"/>
                </a:solidFill>
              </a:rPr>
              <a:t>distance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word </a:t>
            </a:r>
            <a:r>
              <a:rPr lang="en-US" dirty="0">
                <a:solidFill>
                  <a:srgbClr val="C00000"/>
                </a:solidFill>
              </a:rPr>
              <a:t>data</a:t>
            </a:r>
            <a:r>
              <a:rPr lang="en-US" dirty="0"/>
              <a:t> refers to </a:t>
            </a:r>
            <a:r>
              <a:rPr lang="en-US" dirty="0">
                <a:solidFill>
                  <a:srgbClr val="002060"/>
                </a:solidFill>
              </a:rPr>
              <a:t>information presented in whatever form is agreed upon by the parties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creating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using the </a:t>
            </a:r>
            <a:r>
              <a:rPr lang="en-US" dirty="0" smtClean="0">
                <a:solidFill>
                  <a:srgbClr val="00B050"/>
                </a:solidFill>
              </a:rPr>
              <a:t>data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Data </a:t>
            </a:r>
            <a:r>
              <a:rPr lang="en-US" dirty="0">
                <a:solidFill>
                  <a:srgbClr val="C00000"/>
                </a:solidFill>
              </a:rPr>
              <a:t>communications </a:t>
            </a:r>
            <a:r>
              <a:rPr lang="en-US" dirty="0"/>
              <a:t>are the exchange of data between two devices via some form of transmission medium such as a </a:t>
            </a:r>
            <a:r>
              <a:rPr lang="en-US" dirty="0">
                <a:solidFill>
                  <a:srgbClr val="C00000"/>
                </a:solidFill>
              </a:rPr>
              <a:t>wire cable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Data Communication- OSI and TCP/IP model - Kickgadg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1" b="7838"/>
          <a:stretch/>
        </p:blipFill>
        <p:spPr bwMode="auto">
          <a:xfrm>
            <a:off x="2647083" y="4114800"/>
            <a:ext cx="69532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767" y="665621"/>
            <a:ext cx="842676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pc="-2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Transmission</a:t>
            </a:r>
            <a:r>
              <a:rPr lang="en-US" spc="-2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pc="-11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spc="-11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edia (cont.)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327" y="1568576"/>
            <a:ext cx="11222182" cy="1622239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spcBef>
                <a:spcPts val="1630"/>
              </a:spcBef>
            </a:pPr>
            <a:r>
              <a:rPr sz="3200" u="sng" spc="-165" dirty="0">
                <a:solidFill>
                  <a:srgbClr val="002060"/>
                </a:solidFill>
                <a:latin typeface="+mj-lt"/>
                <a:cs typeface="Arial"/>
              </a:rPr>
              <a:t>Unshielded </a:t>
            </a:r>
            <a:r>
              <a:rPr sz="3200" u="sng" spc="-65" dirty="0">
                <a:solidFill>
                  <a:srgbClr val="002060"/>
                </a:solidFill>
                <a:latin typeface="+mj-lt"/>
                <a:cs typeface="Arial"/>
              </a:rPr>
              <a:t>Twisted-Pair</a:t>
            </a:r>
            <a:r>
              <a:rPr sz="3200" u="sng" spc="-55" dirty="0">
                <a:solidFill>
                  <a:srgbClr val="002060"/>
                </a:solidFill>
                <a:latin typeface="+mj-lt"/>
                <a:cs typeface="Arial"/>
              </a:rPr>
              <a:t> </a:t>
            </a:r>
            <a:r>
              <a:rPr sz="3200" u="sng" spc="-10" dirty="0">
                <a:solidFill>
                  <a:srgbClr val="002060"/>
                </a:solidFill>
                <a:latin typeface="+mj-lt"/>
                <a:cs typeface="Arial"/>
              </a:rPr>
              <a:t>(UTP)</a:t>
            </a:r>
            <a:endParaRPr sz="3200" u="sng" dirty="0">
              <a:solidFill>
                <a:srgbClr val="002060"/>
              </a:solidFill>
              <a:latin typeface="+mj-lt"/>
              <a:cs typeface="Arial"/>
            </a:endParaRPr>
          </a:p>
          <a:p>
            <a:pPr marL="332740" indent="-320040">
              <a:lnSpc>
                <a:spcPts val="2735"/>
              </a:lnSpc>
              <a:spcBef>
                <a:spcPts val="1150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20" dirty="0">
                <a:latin typeface="+mj-lt"/>
                <a:cs typeface="Times New Roman"/>
              </a:rPr>
              <a:t>Typically </a:t>
            </a:r>
            <a:r>
              <a:rPr sz="2400" spc="-5" dirty="0">
                <a:latin typeface="+mj-lt"/>
                <a:cs typeface="Times New Roman"/>
              </a:rPr>
              <a:t>wrapped </a:t>
            </a:r>
            <a:r>
              <a:rPr sz="2400" dirty="0">
                <a:latin typeface="+mj-lt"/>
                <a:cs typeface="Times New Roman"/>
              </a:rPr>
              <a:t>inside a </a:t>
            </a:r>
            <a:r>
              <a:rPr sz="2400" dirty="0">
                <a:solidFill>
                  <a:srgbClr val="C00000"/>
                </a:solidFill>
                <a:latin typeface="+mj-lt"/>
                <a:cs typeface="Times New Roman"/>
              </a:rPr>
              <a:t>plastic cover </a:t>
            </a:r>
            <a:r>
              <a:rPr sz="2400" dirty="0">
                <a:latin typeface="+mj-lt"/>
                <a:cs typeface="Times New Roman"/>
              </a:rPr>
              <a:t>(for</a:t>
            </a:r>
            <a:r>
              <a:rPr sz="2400" spc="-165" dirty="0">
                <a:latin typeface="+mj-lt"/>
                <a:cs typeface="Times New Roman"/>
              </a:rPr>
              <a:t> </a:t>
            </a:r>
            <a:r>
              <a:rPr sz="2400" dirty="0" smtClean="0">
                <a:latin typeface="+mj-lt"/>
                <a:cs typeface="Times New Roman"/>
              </a:rPr>
              <a:t>mechanical</a:t>
            </a:r>
            <a:r>
              <a:rPr lang="en-US" sz="2400" dirty="0">
                <a:latin typeface="+mj-lt"/>
                <a:cs typeface="Times New Roman"/>
              </a:rPr>
              <a:t> </a:t>
            </a:r>
            <a:r>
              <a:rPr sz="2400" spc="-5" dirty="0" smtClean="0">
                <a:latin typeface="+mj-lt"/>
                <a:cs typeface="Times New Roman"/>
              </a:rPr>
              <a:t>protection)</a:t>
            </a:r>
            <a:endParaRPr sz="2400" dirty="0" smtClean="0">
              <a:latin typeface="+mj-lt"/>
              <a:cs typeface="Times New Roman"/>
            </a:endParaRPr>
          </a:p>
          <a:p>
            <a:pPr marL="332740" indent="-320040">
              <a:spcBef>
                <a:spcPts val="420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" dirty="0" smtClean="0">
                <a:latin typeface="+mj-lt"/>
                <a:cs typeface="Times New Roman"/>
              </a:rPr>
              <a:t>A </a:t>
            </a:r>
            <a:r>
              <a:rPr sz="2400" spc="-5" dirty="0">
                <a:latin typeface="+mj-lt"/>
                <a:cs typeface="Times New Roman"/>
              </a:rPr>
              <a:t>sample UTP </a:t>
            </a:r>
            <a:r>
              <a:rPr sz="2400" dirty="0">
                <a:latin typeface="+mj-lt"/>
                <a:cs typeface="Times New Roman"/>
              </a:rPr>
              <a:t>cable </a:t>
            </a:r>
            <a:r>
              <a:rPr sz="2400" spc="-5" dirty="0">
                <a:latin typeface="+mj-lt"/>
                <a:cs typeface="Times New Roman"/>
              </a:rPr>
              <a:t>with </a:t>
            </a:r>
            <a:r>
              <a:rPr sz="2400" dirty="0">
                <a:solidFill>
                  <a:srgbClr val="C00000"/>
                </a:solidFill>
                <a:latin typeface="+mj-lt"/>
                <a:cs typeface="Times New Roman"/>
              </a:rPr>
              <a:t>5 </a:t>
            </a:r>
            <a:r>
              <a:rPr sz="2400" spc="-5" dirty="0">
                <a:solidFill>
                  <a:srgbClr val="C00000"/>
                </a:solidFill>
                <a:latin typeface="+mj-lt"/>
                <a:cs typeface="Times New Roman"/>
              </a:rPr>
              <a:t>unshielded twisted pairs </a:t>
            </a:r>
            <a:r>
              <a:rPr sz="2400" dirty="0">
                <a:solidFill>
                  <a:srgbClr val="C00000"/>
                </a:solidFill>
                <a:latin typeface="+mj-lt"/>
                <a:cs typeface="Times New Roman"/>
              </a:rPr>
              <a:t>of</a:t>
            </a:r>
            <a:r>
              <a:rPr sz="2400" spc="-200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+mj-lt"/>
                <a:cs typeface="Times New Roman"/>
              </a:rPr>
              <a:t>wires</a:t>
            </a:r>
            <a:endParaRPr sz="2400" dirty="0">
              <a:solidFill>
                <a:srgbClr val="C00000"/>
              </a:solidFill>
              <a:latin typeface="+mj-lt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05050" y="3810038"/>
            <a:ext cx="7918450" cy="2854325"/>
            <a:chOff x="781050" y="3810037"/>
            <a:chExt cx="7918450" cy="2854325"/>
          </a:xfrm>
        </p:grpSpPr>
        <p:sp>
          <p:nvSpPr>
            <p:cNvPr id="5" name="object 5"/>
            <p:cNvSpPr/>
            <p:nvPr/>
          </p:nvSpPr>
          <p:spPr>
            <a:xfrm>
              <a:off x="781050" y="3810037"/>
              <a:ext cx="7264019" cy="28541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61529" y="5434202"/>
              <a:ext cx="1025525" cy="929640"/>
            </a:xfrm>
            <a:custGeom>
              <a:avLst/>
              <a:gdLst/>
              <a:ahLst/>
              <a:cxnLst/>
              <a:rect l="l" t="t" r="r" b="b"/>
              <a:pathLst>
                <a:path w="1025525" h="929639">
                  <a:moveTo>
                    <a:pt x="0" y="532371"/>
                  </a:moveTo>
                  <a:lnTo>
                    <a:pt x="6242" y="501447"/>
                  </a:lnTo>
                  <a:lnTo>
                    <a:pt x="23272" y="476197"/>
                  </a:lnTo>
                  <a:lnTo>
                    <a:pt x="48541" y="459174"/>
                  </a:lnTo>
                  <a:lnTo>
                    <a:pt x="79501" y="452932"/>
                  </a:lnTo>
                  <a:lnTo>
                    <a:pt x="170942" y="452932"/>
                  </a:lnTo>
                  <a:lnTo>
                    <a:pt x="339851" y="0"/>
                  </a:lnTo>
                  <a:lnTo>
                    <a:pt x="427227" y="452932"/>
                  </a:lnTo>
                  <a:lnTo>
                    <a:pt x="945896" y="452932"/>
                  </a:lnTo>
                  <a:lnTo>
                    <a:pt x="976782" y="459174"/>
                  </a:lnTo>
                  <a:lnTo>
                    <a:pt x="1002014" y="476197"/>
                  </a:lnTo>
                  <a:lnTo>
                    <a:pt x="1019030" y="501447"/>
                  </a:lnTo>
                  <a:lnTo>
                    <a:pt x="1025271" y="532371"/>
                  </a:lnTo>
                  <a:lnTo>
                    <a:pt x="1025271" y="651522"/>
                  </a:lnTo>
                  <a:lnTo>
                    <a:pt x="1025271" y="850112"/>
                  </a:lnTo>
                  <a:lnTo>
                    <a:pt x="1019030" y="881028"/>
                  </a:lnTo>
                  <a:lnTo>
                    <a:pt x="1002014" y="906275"/>
                  </a:lnTo>
                  <a:lnTo>
                    <a:pt x="976782" y="923296"/>
                  </a:lnTo>
                  <a:lnTo>
                    <a:pt x="945896" y="929538"/>
                  </a:lnTo>
                  <a:lnTo>
                    <a:pt x="427227" y="929538"/>
                  </a:lnTo>
                  <a:lnTo>
                    <a:pt x="170942" y="929538"/>
                  </a:lnTo>
                  <a:lnTo>
                    <a:pt x="79501" y="929538"/>
                  </a:lnTo>
                  <a:lnTo>
                    <a:pt x="48541" y="923296"/>
                  </a:lnTo>
                  <a:lnTo>
                    <a:pt x="23272" y="906275"/>
                  </a:lnTo>
                  <a:lnTo>
                    <a:pt x="6242" y="881028"/>
                  </a:lnTo>
                  <a:lnTo>
                    <a:pt x="0" y="850112"/>
                  </a:lnTo>
                  <a:lnTo>
                    <a:pt x="0" y="651522"/>
                  </a:lnTo>
                  <a:lnTo>
                    <a:pt x="0" y="53237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394063" y="5940348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FF3300"/>
                </a:solidFill>
                <a:latin typeface="Arial"/>
                <a:cs typeface="Arial"/>
              </a:rPr>
              <a:t>Metal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30110" y="5367146"/>
            <a:ext cx="1322705" cy="996950"/>
          </a:xfrm>
          <a:custGeom>
            <a:avLst/>
            <a:gdLst/>
            <a:ahLst/>
            <a:cxnLst/>
            <a:rect l="l" t="t" r="r" b="b"/>
            <a:pathLst>
              <a:path w="1322704" h="996950">
                <a:moveTo>
                  <a:pt x="0" y="599427"/>
                </a:moveTo>
                <a:lnTo>
                  <a:pt x="6242" y="568503"/>
                </a:lnTo>
                <a:lnTo>
                  <a:pt x="23272" y="543253"/>
                </a:lnTo>
                <a:lnTo>
                  <a:pt x="48541" y="526230"/>
                </a:lnTo>
                <a:lnTo>
                  <a:pt x="79501" y="519988"/>
                </a:lnTo>
                <a:lnTo>
                  <a:pt x="220471" y="519988"/>
                </a:lnTo>
                <a:lnTo>
                  <a:pt x="285876" y="0"/>
                </a:lnTo>
                <a:lnTo>
                  <a:pt x="551180" y="519988"/>
                </a:lnTo>
                <a:lnTo>
                  <a:pt x="1243330" y="519988"/>
                </a:lnTo>
                <a:lnTo>
                  <a:pt x="1274216" y="526230"/>
                </a:lnTo>
                <a:lnTo>
                  <a:pt x="1299448" y="543253"/>
                </a:lnTo>
                <a:lnTo>
                  <a:pt x="1316464" y="568503"/>
                </a:lnTo>
                <a:lnTo>
                  <a:pt x="1322705" y="599427"/>
                </a:lnTo>
                <a:lnTo>
                  <a:pt x="1322705" y="718578"/>
                </a:lnTo>
                <a:lnTo>
                  <a:pt x="1322705" y="917168"/>
                </a:lnTo>
                <a:lnTo>
                  <a:pt x="1316464" y="948084"/>
                </a:lnTo>
                <a:lnTo>
                  <a:pt x="1299448" y="973331"/>
                </a:lnTo>
                <a:lnTo>
                  <a:pt x="1274216" y="990352"/>
                </a:lnTo>
                <a:lnTo>
                  <a:pt x="1243330" y="996594"/>
                </a:lnTo>
                <a:lnTo>
                  <a:pt x="551180" y="996594"/>
                </a:lnTo>
                <a:lnTo>
                  <a:pt x="220471" y="996594"/>
                </a:lnTo>
                <a:lnTo>
                  <a:pt x="79501" y="996594"/>
                </a:lnTo>
                <a:lnTo>
                  <a:pt x="48541" y="990352"/>
                </a:lnTo>
                <a:lnTo>
                  <a:pt x="23272" y="973331"/>
                </a:lnTo>
                <a:lnTo>
                  <a:pt x="6242" y="948084"/>
                </a:lnTo>
                <a:lnTo>
                  <a:pt x="0" y="917168"/>
                </a:lnTo>
                <a:lnTo>
                  <a:pt x="0" y="718578"/>
                </a:lnTo>
                <a:lnTo>
                  <a:pt x="0" y="59942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29753" y="5940348"/>
            <a:ext cx="9251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65" dirty="0">
                <a:solidFill>
                  <a:srgbClr val="FF3300"/>
                </a:solidFill>
                <a:latin typeface="Arial"/>
                <a:cs typeface="Arial"/>
              </a:rPr>
              <a:t>Insulator</a:t>
            </a:r>
            <a:endParaRPr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972" y="661287"/>
            <a:ext cx="80092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60" dirty="0" smtClean="0"/>
              <a:t>Transmission</a:t>
            </a:r>
            <a:r>
              <a:rPr spc="-250" dirty="0" smtClean="0"/>
              <a:t> </a:t>
            </a:r>
            <a:r>
              <a:rPr spc="-114" dirty="0" smtClean="0"/>
              <a:t>M</a:t>
            </a:r>
            <a:r>
              <a:rPr lang="en-US" spc="-114" dirty="0" smtClean="0"/>
              <a:t>edia </a:t>
            </a:r>
            <a:r>
              <a:rPr lang="en-US" spc="-114" dirty="0"/>
              <a:t>(Cont.)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1782" y="1298031"/>
            <a:ext cx="11236035" cy="1817805"/>
          </a:xfrm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12700">
              <a:spcBef>
                <a:spcPts val="2495"/>
              </a:spcBef>
            </a:pPr>
            <a:r>
              <a:rPr sz="3600" u="sng" spc="-215" dirty="0">
                <a:solidFill>
                  <a:srgbClr val="002060"/>
                </a:solidFill>
                <a:latin typeface="+mj-lt"/>
                <a:cs typeface="Arial"/>
              </a:rPr>
              <a:t>Shielded </a:t>
            </a:r>
            <a:r>
              <a:rPr sz="3600" u="sng" spc="-75" dirty="0">
                <a:solidFill>
                  <a:srgbClr val="002060"/>
                </a:solidFill>
                <a:latin typeface="+mj-lt"/>
                <a:cs typeface="Arial"/>
              </a:rPr>
              <a:t>Twisted-Pair</a:t>
            </a:r>
            <a:r>
              <a:rPr sz="3600" u="sng" spc="10" dirty="0">
                <a:solidFill>
                  <a:srgbClr val="002060"/>
                </a:solidFill>
                <a:latin typeface="+mj-lt"/>
                <a:cs typeface="Arial"/>
              </a:rPr>
              <a:t> </a:t>
            </a:r>
            <a:r>
              <a:rPr sz="3600" u="sng" spc="-165" dirty="0">
                <a:solidFill>
                  <a:srgbClr val="002060"/>
                </a:solidFill>
                <a:latin typeface="+mj-lt"/>
                <a:cs typeface="Arial"/>
              </a:rPr>
              <a:t>(STP)</a:t>
            </a:r>
            <a:endParaRPr sz="3600" u="sng" dirty="0">
              <a:solidFill>
                <a:srgbClr val="002060"/>
              </a:solidFill>
              <a:latin typeface="+mj-lt"/>
              <a:cs typeface="Arial"/>
            </a:endParaRPr>
          </a:p>
          <a:p>
            <a:pPr marL="332740" marR="5080" indent="-320040" algn="just">
              <a:spcBef>
                <a:spcPts val="1595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spc="-285" dirty="0">
                <a:latin typeface="+mj-lt"/>
                <a:cs typeface="Arial"/>
              </a:rPr>
              <a:t>STP </a:t>
            </a:r>
            <a:r>
              <a:rPr sz="2400" spc="-165" dirty="0">
                <a:latin typeface="+mj-lt"/>
                <a:cs typeface="Arial"/>
              </a:rPr>
              <a:t>cables </a:t>
            </a:r>
            <a:r>
              <a:rPr sz="2400" spc="-30" dirty="0">
                <a:latin typeface="+mj-lt"/>
                <a:cs typeface="Arial"/>
              </a:rPr>
              <a:t>are </a:t>
            </a:r>
            <a:r>
              <a:rPr sz="2400" spc="-75" dirty="0">
                <a:latin typeface="+mj-lt"/>
                <a:cs typeface="Arial"/>
              </a:rPr>
              <a:t>similar </a:t>
            </a:r>
            <a:r>
              <a:rPr sz="2400" spc="-45" dirty="0">
                <a:latin typeface="+mj-lt"/>
                <a:cs typeface="Arial"/>
              </a:rPr>
              <a:t>to </a:t>
            </a:r>
            <a:r>
              <a:rPr sz="2400" spc="-114" dirty="0">
                <a:solidFill>
                  <a:srgbClr val="002060"/>
                </a:solidFill>
                <a:latin typeface="+mj-lt"/>
                <a:cs typeface="Arial"/>
              </a:rPr>
              <a:t>UTP </a:t>
            </a:r>
            <a:r>
              <a:rPr sz="2400" spc="-140" dirty="0">
                <a:solidFill>
                  <a:srgbClr val="002060"/>
                </a:solidFill>
                <a:latin typeface="+mj-lt"/>
                <a:cs typeface="Arial"/>
              </a:rPr>
              <a:t>cables</a:t>
            </a:r>
            <a:r>
              <a:rPr sz="2400" spc="-140" dirty="0">
                <a:latin typeface="+mj-lt"/>
                <a:cs typeface="Arial"/>
              </a:rPr>
              <a:t>, </a:t>
            </a:r>
            <a:r>
              <a:rPr sz="2400" spc="-120" dirty="0">
                <a:latin typeface="+mj-lt"/>
                <a:cs typeface="Arial"/>
              </a:rPr>
              <a:t>except </a:t>
            </a:r>
            <a:r>
              <a:rPr sz="2400" spc="-60" dirty="0">
                <a:latin typeface="+mj-lt"/>
                <a:cs typeface="Arial"/>
              </a:rPr>
              <a:t>there </a:t>
            </a:r>
            <a:r>
              <a:rPr sz="2400" spc="-245" dirty="0">
                <a:latin typeface="+mj-lt"/>
                <a:cs typeface="Arial"/>
              </a:rPr>
              <a:t>is </a:t>
            </a:r>
            <a:r>
              <a:rPr sz="2400" spc="75" dirty="0">
                <a:latin typeface="+mj-lt"/>
                <a:cs typeface="Arial"/>
              </a:rPr>
              <a:t>a  </a:t>
            </a:r>
            <a:r>
              <a:rPr sz="2400" spc="-10" dirty="0">
                <a:latin typeface="+mj-lt"/>
                <a:cs typeface="Arial"/>
              </a:rPr>
              <a:t>metal </a:t>
            </a:r>
            <a:r>
              <a:rPr sz="2400" spc="-50" dirty="0">
                <a:latin typeface="+mj-lt"/>
                <a:cs typeface="Arial"/>
              </a:rPr>
              <a:t>foil </a:t>
            </a:r>
            <a:r>
              <a:rPr sz="2400" spc="-110" dirty="0">
                <a:latin typeface="+mj-lt"/>
                <a:cs typeface="Arial"/>
              </a:rPr>
              <a:t>or </a:t>
            </a:r>
            <a:r>
              <a:rPr sz="2400" spc="-35" dirty="0">
                <a:latin typeface="+mj-lt"/>
                <a:cs typeface="Arial"/>
              </a:rPr>
              <a:t>braided-metal-mesh </a:t>
            </a:r>
            <a:r>
              <a:rPr sz="2400" spc="-150" dirty="0">
                <a:latin typeface="+mj-lt"/>
                <a:cs typeface="Arial"/>
              </a:rPr>
              <a:t>cover </a:t>
            </a:r>
            <a:r>
              <a:rPr sz="2400" spc="45" dirty="0">
                <a:latin typeface="+mj-lt"/>
                <a:cs typeface="Arial"/>
              </a:rPr>
              <a:t>that </a:t>
            </a:r>
            <a:r>
              <a:rPr sz="2400" spc="-229" dirty="0">
                <a:latin typeface="+mj-lt"/>
                <a:cs typeface="Arial"/>
              </a:rPr>
              <a:t>encases  </a:t>
            </a:r>
            <a:r>
              <a:rPr sz="2400" spc="-125" dirty="0">
                <a:latin typeface="+mj-lt"/>
                <a:cs typeface="Arial"/>
              </a:rPr>
              <a:t>each </a:t>
            </a:r>
            <a:r>
              <a:rPr sz="2400" dirty="0">
                <a:latin typeface="+mj-lt"/>
                <a:cs typeface="Arial"/>
              </a:rPr>
              <a:t>pair </a:t>
            </a:r>
            <a:r>
              <a:rPr sz="2400" spc="-75" dirty="0">
                <a:latin typeface="+mj-lt"/>
                <a:cs typeface="Arial"/>
              </a:rPr>
              <a:t>of </a:t>
            </a:r>
            <a:r>
              <a:rPr sz="2400" spc="-80" dirty="0">
                <a:latin typeface="+mj-lt"/>
                <a:cs typeface="Arial"/>
              </a:rPr>
              <a:t>insulated</a:t>
            </a:r>
            <a:r>
              <a:rPr sz="2400" spc="-75" dirty="0">
                <a:latin typeface="+mj-lt"/>
                <a:cs typeface="Arial"/>
              </a:rPr>
              <a:t> </a:t>
            </a:r>
            <a:r>
              <a:rPr sz="2400" spc="-140" dirty="0">
                <a:latin typeface="+mj-lt"/>
                <a:cs typeface="Arial"/>
              </a:rPr>
              <a:t>wires</a:t>
            </a:r>
            <a:endParaRPr sz="2400" dirty="0">
              <a:latin typeface="+mj-lt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53491" y="3468848"/>
            <a:ext cx="7924800" cy="2696210"/>
            <a:chOff x="609600" y="3884485"/>
            <a:chExt cx="7924800" cy="2696210"/>
          </a:xfrm>
        </p:grpSpPr>
        <p:sp>
          <p:nvSpPr>
            <p:cNvPr id="5" name="object 5"/>
            <p:cNvSpPr/>
            <p:nvPr/>
          </p:nvSpPr>
          <p:spPr>
            <a:xfrm>
              <a:off x="609600" y="3884485"/>
              <a:ext cx="7924800" cy="26957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4486" y="6466319"/>
              <a:ext cx="1485900" cy="0"/>
            </a:xfrm>
            <a:custGeom>
              <a:avLst/>
              <a:gdLst/>
              <a:ahLst/>
              <a:cxnLst/>
              <a:rect l="l" t="t" r="r" b="b"/>
              <a:pathLst>
                <a:path w="1485900">
                  <a:moveTo>
                    <a:pt x="0" y="0"/>
                  </a:moveTo>
                  <a:lnTo>
                    <a:pt x="1485900" y="0"/>
                  </a:lnTo>
                </a:path>
              </a:pathLst>
            </a:custGeom>
            <a:ln w="381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436" y="645832"/>
            <a:ext cx="866059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pc="-260" dirty="0" smtClean="0"/>
              <a:t>Transmission</a:t>
            </a:r>
            <a:r>
              <a:rPr lang="en-US" spc="-250" dirty="0" smtClean="0"/>
              <a:t> </a:t>
            </a:r>
            <a:r>
              <a:rPr lang="en-US" spc="-114" dirty="0"/>
              <a:t>M</a:t>
            </a:r>
            <a:r>
              <a:rPr lang="en-US" spc="-114" dirty="0" smtClean="0"/>
              <a:t>edia (</a:t>
            </a:r>
            <a:r>
              <a:rPr lang="en-US" spc="-114" dirty="0"/>
              <a:t>Cont.)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0436" y="1510145"/>
            <a:ext cx="10986656" cy="2547492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spcBef>
                <a:spcPts val="2125"/>
              </a:spcBef>
            </a:pPr>
            <a:r>
              <a:rPr sz="3600" u="sng" spc="-120" dirty="0">
                <a:solidFill>
                  <a:srgbClr val="002060"/>
                </a:solidFill>
                <a:latin typeface="+mj-lt"/>
                <a:cs typeface="Arial"/>
              </a:rPr>
              <a:t>Coaxial</a:t>
            </a:r>
            <a:r>
              <a:rPr sz="3600" u="sng" spc="-150" dirty="0">
                <a:solidFill>
                  <a:srgbClr val="002060"/>
                </a:solidFill>
                <a:latin typeface="+mj-lt"/>
                <a:cs typeface="Arial"/>
              </a:rPr>
              <a:t> </a:t>
            </a:r>
            <a:r>
              <a:rPr sz="3600" u="sng" spc="-245" dirty="0">
                <a:solidFill>
                  <a:srgbClr val="002060"/>
                </a:solidFill>
                <a:latin typeface="+mj-lt"/>
                <a:cs typeface="Arial"/>
              </a:rPr>
              <a:t>Cables</a:t>
            </a:r>
            <a:endParaRPr sz="3600" u="sng" dirty="0">
              <a:solidFill>
                <a:srgbClr val="002060"/>
              </a:solidFill>
              <a:latin typeface="+mj-lt"/>
              <a:cs typeface="Arial"/>
            </a:endParaRPr>
          </a:p>
          <a:p>
            <a:pPr marL="332105" marR="5080" indent="-320040">
              <a:spcBef>
                <a:spcPts val="1215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30" dirty="0">
                <a:latin typeface="+mj-lt"/>
                <a:cs typeface="Arial"/>
              </a:rPr>
              <a:t>In </a:t>
            </a:r>
            <a:r>
              <a:rPr sz="2400" spc="-55" dirty="0">
                <a:latin typeface="+mj-lt"/>
                <a:cs typeface="Arial"/>
              </a:rPr>
              <a:t>general,</a:t>
            </a:r>
            <a:r>
              <a:rPr sz="2400" spc="-55" dirty="0">
                <a:solidFill>
                  <a:srgbClr val="FF8118"/>
                </a:solidFill>
                <a:latin typeface="+mj-lt"/>
                <a:cs typeface="Arial"/>
              </a:rPr>
              <a:t> </a:t>
            </a:r>
            <a:r>
              <a:rPr sz="2400" u="heavy" spc="-85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+mj-lt"/>
                <a:cs typeface="Arial"/>
              </a:rPr>
              <a:t>coaxial </a:t>
            </a:r>
            <a:r>
              <a:rPr sz="2400" u="heavy" spc="-135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+mj-lt"/>
                <a:cs typeface="Arial"/>
              </a:rPr>
              <a:t>cables</a:t>
            </a:r>
            <a:r>
              <a:rPr sz="2400" spc="-135" dirty="0">
                <a:latin typeface="+mj-lt"/>
                <a:cs typeface="Arial"/>
              </a:rPr>
              <a:t>, </a:t>
            </a:r>
            <a:r>
              <a:rPr sz="2400" spc="-110" dirty="0">
                <a:latin typeface="+mj-lt"/>
                <a:cs typeface="Arial"/>
              </a:rPr>
              <a:t>or</a:t>
            </a:r>
            <a:r>
              <a:rPr sz="2400" spc="-110" dirty="0">
                <a:solidFill>
                  <a:srgbClr val="FF8118"/>
                </a:solidFill>
                <a:latin typeface="+mj-lt"/>
                <a:cs typeface="Arial"/>
              </a:rPr>
              <a:t> </a:t>
            </a:r>
            <a:r>
              <a:rPr sz="2400" u="heavy" spc="-125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+mj-lt"/>
                <a:cs typeface="Arial"/>
              </a:rPr>
              <a:t>coax</a:t>
            </a:r>
            <a:r>
              <a:rPr sz="2400" spc="-125" dirty="0">
                <a:latin typeface="+mj-lt"/>
                <a:cs typeface="Arial"/>
              </a:rPr>
              <a:t>, </a:t>
            </a:r>
            <a:r>
              <a:rPr sz="2400" spc="-75" dirty="0">
                <a:latin typeface="+mj-lt"/>
                <a:cs typeface="Arial"/>
              </a:rPr>
              <a:t>carry </a:t>
            </a:r>
            <a:r>
              <a:rPr sz="2400" spc="-165" dirty="0">
                <a:latin typeface="+mj-lt"/>
                <a:cs typeface="Arial"/>
              </a:rPr>
              <a:t>signals </a:t>
            </a:r>
            <a:r>
              <a:rPr sz="2400" spc="-75" dirty="0">
                <a:latin typeface="+mj-lt"/>
                <a:cs typeface="Arial"/>
              </a:rPr>
              <a:t>of </a:t>
            </a:r>
            <a:r>
              <a:rPr sz="2400" spc="-80" dirty="0">
                <a:latin typeface="+mj-lt"/>
                <a:cs typeface="Arial"/>
              </a:rPr>
              <a:t>higher  </a:t>
            </a:r>
            <a:r>
              <a:rPr sz="2400" spc="-45" dirty="0">
                <a:latin typeface="+mj-lt"/>
                <a:cs typeface="Arial"/>
              </a:rPr>
              <a:t>freq </a:t>
            </a:r>
            <a:r>
              <a:rPr sz="2400" spc="20" dirty="0">
                <a:latin typeface="+mj-lt"/>
                <a:cs typeface="Arial"/>
              </a:rPr>
              <a:t>(100KHz</a:t>
            </a:r>
            <a:r>
              <a:rPr sz="2400" spc="20" dirty="0">
                <a:latin typeface="+mj-lt"/>
                <a:cs typeface="WenQuanYi Zen Hei Mono"/>
              </a:rPr>
              <a:t>–</a:t>
            </a:r>
            <a:r>
              <a:rPr sz="2400" spc="20" dirty="0">
                <a:latin typeface="+mj-lt"/>
                <a:cs typeface="Arial"/>
              </a:rPr>
              <a:t>500MHz) </a:t>
            </a:r>
            <a:r>
              <a:rPr sz="2400" spc="-10" dirty="0">
                <a:latin typeface="+mj-lt"/>
                <a:cs typeface="Arial"/>
              </a:rPr>
              <a:t>than </a:t>
            </a:r>
            <a:r>
              <a:rPr sz="2400" spc="-114" dirty="0">
                <a:latin typeface="+mj-lt"/>
                <a:cs typeface="Arial"/>
              </a:rPr>
              <a:t>UTP</a:t>
            </a:r>
            <a:r>
              <a:rPr sz="2400" spc="-254" dirty="0">
                <a:latin typeface="+mj-lt"/>
                <a:cs typeface="Arial"/>
              </a:rPr>
              <a:t> </a:t>
            </a:r>
            <a:r>
              <a:rPr sz="2400" spc="-160" dirty="0">
                <a:latin typeface="+mj-lt"/>
                <a:cs typeface="Arial"/>
              </a:rPr>
              <a:t>cables</a:t>
            </a:r>
            <a:endParaRPr sz="2400" dirty="0">
              <a:latin typeface="+mj-lt"/>
              <a:cs typeface="Arial"/>
            </a:endParaRPr>
          </a:p>
          <a:p>
            <a:pPr marL="332105" marR="174625" indent="-320040">
              <a:spcBef>
                <a:spcPts val="700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35" dirty="0">
                <a:latin typeface="+mj-lt"/>
                <a:cs typeface="Arial"/>
              </a:rPr>
              <a:t>Outer </a:t>
            </a:r>
            <a:r>
              <a:rPr sz="2400" spc="-55" dirty="0">
                <a:latin typeface="+mj-lt"/>
                <a:cs typeface="Arial"/>
              </a:rPr>
              <a:t>metallic </a:t>
            </a:r>
            <a:r>
              <a:rPr sz="2400" spc="-35" dirty="0">
                <a:latin typeface="+mj-lt"/>
                <a:cs typeface="Arial"/>
              </a:rPr>
              <a:t>wrapping </a:t>
            </a:r>
            <a:r>
              <a:rPr sz="2400" spc="-220" dirty="0">
                <a:latin typeface="+mj-lt"/>
                <a:cs typeface="Arial"/>
              </a:rPr>
              <a:t>serves </a:t>
            </a:r>
            <a:r>
              <a:rPr sz="2400" spc="-65" dirty="0">
                <a:latin typeface="+mj-lt"/>
                <a:cs typeface="Arial"/>
              </a:rPr>
              <a:t>both </a:t>
            </a:r>
            <a:r>
              <a:rPr sz="2400" spc="-204" dirty="0">
                <a:latin typeface="+mj-lt"/>
                <a:cs typeface="Arial"/>
              </a:rPr>
              <a:t>as </a:t>
            </a:r>
            <a:r>
              <a:rPr sz="2400" spc="75" dirty="0">
                <a:latin typeface="+mj-lt"/>
                <a:cs typeface="Arial"/>
              </a:rPr>
              <a:t>a </a:t>
            </a:r>
            <a:r>
              <a:rPr sz="2400" spc="-140" dirty="0">
                <a:latin typeface="+mj-lt"/>
                <a:cs typeface="Arial"/>
              </a:rPr>
              <a:t>shield </a:t>
            </a:r>
            <a:r>
              <a:rPr sz="2400" spc="-65" dirty="0">
                <a:latin typeface="+mj-lt"/>
                <a:cs typeface="Arial"/>
              </a:rPr>
              <a:t>against  </a:t>
            </a:r>
            <a:r>
              <a:rPr sz="2400" spc="-185" dirty="0">
                <a:latin typeface="+mj-lt"/>
                <a:cs typeface="Arial"/>
              </a:rPr>
              <a:t>noise </a:t>
            </a:r>
            <a:r>
              <a:rPr sz="2400" spc="-30" dirty="0">
                <a:latin typeface="+mj-lt"/>
                <a:cs typeface="Arial"/>
              </a:rPr>
              <a:t>and </a:t>
            </a:r>
            <a:r>
              <a:rPr sz="2400" spc="-204" dirty="0">
                <a:latin typeface="+mj-lt"/>
                <a:cs typeface="Arial"/>
              </a:rPr>
              <a:t>as </a:t>
            </a:r>
            <a:r>
              <a:rPr sz="2400" spc="-45" dirty="0">
                <a:latin typeface="+mj-lt"/>
                <a:cs typeface="Arial"/>
              </a:rPr>
              <a:t>the </a:t>
            </a:r>
            <a:r>
              <a:rPr sz="2400" spc="-220" dirty="0">
                <a:latin typeface="+mj-lt"/>
                <a:cs typeface="Arial"/>
              </a:rPr>
              <a:t>second </a:t>
            </a:r>
            <a:r>
              <a:rPr sz="2400" spc="-140" dirty="0">
                <a:latin typeface="+mj-lt"/>
                <a:cs typeface="Arial"/>
              </a:rPr>
              <a:t>conductor </a:t>
            </a:r>
            <a:r>
              <a:rPr sz="2400" spc="45" dirty="0">
                <a:latin typeface="+mj-lt"/>
                <a:cs typeface="Arial"/>
              </a:rPr>
              <a:t>that </a:t>
            </a:r>
            <a:r>
              <a:rPr sz="2400" spc="-145" dirty="0">
                <a:latin typeface="+mj-lt"/>
                <a:cs typeface="Arial"/>
              </a:rPr>
              <a:t>completes </a:t>
            </a:r>
            <a:r>
              <a:rPr sz="2400" spc="-45" dirty="0">
                <a:latin typeface="+mj-lt"/>
                <a:cs typeface="Arial"/>
              </a:rPr>
              <a:t>the  </a:t>
            </a:r>
            <a:r>
              <a:rPr sz="2400" spc="-100" dirty="0">
                <a:latin typeface="+mj-lt"/>
                <a:cs typeface="Arial"/>
              </a:rPr>
              <a:t>circuit</a:t>
            </a:r>
            <a:endParaRPr sz="2400" dirty="0">
              <a:latin typeface="+mj-lt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0" y="4083875"/>
            <a:ext cx="6705600" cy="2658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989" y="624120"/>
            <a:ext cx="767675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pc="-260" dirty="0" smtClean="0"/>
              <a:t>Transmission</a:t>
            </a:r>
            <a:r>
              <a:rPr lang="en-US" spc="-250" dirty="0" smtClean="0"/>
              <a:t> </a:t>
            </a:r>
            <a:r>
              <a:rPr lang="en-US" spc="-114" dirty="0"/>
              <a:t>M</a:t>
            </a:r>
            <a:r>
              <a:rPr lang="en-US" spc="-114" dirty="0" smtClean="0"/>
              <a:t>edia (Cont.)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95368" y="2678049"/>
            <a:ext cx="1306195" cy="18415"/>
          </a:xfrm>
          <a:custGeom>
            <a:avLst/>
            <a:gdLst/>
            <a:ahLst/>
            <a:cxnLst/>
            <a:rect l="l" t="t" r="r" b="b"/>
            <a:pathLst>
              <a:path w="1306195" h="18414">
                <a:moveTo>
                  <a:pt x="1306068" y="0"/>
                </a:moveTo>
                <a:lnTo>
                  <a:pt x="0" y="0"/>
                </a:lnTo>
                <a:lnTo>
                  <a:pt x="0" y="18287"/>
                </a:lnTo>
                <a:lnTo>
                  <a:pt x="1306068" y="18287"/>
                </a:lnTo>
                <a:lnTo>
                  <a:pt x="1306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1055" y="1301500"/>
            <a:ext cx="11582399" cy="2698816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75260">
              <a:spcBef>
                <a:spcPts val="2125"/>
              </a:spcBef>
            </a:pPr>
            <a:r>
              <a:rPr sz="3600" u="sng" spc="-70" dirty="0">
                <a:solidFill>
                  <a:srgbClr val="002060"/>
                </a:solidFill>
                <a:latin typeface="+mj-lt"/>
                <a:cs typeface="Arial"/>
              </a:rPr>
              <a:t>Fiber-Optic</a:t>
            </a:r>
            <a:r>
              <a:rPr sz="3600" u="sng" spc="-110" dirty="0">
                <a:solidFill>
                  <a:srgbClr val="002060"/>
                </a:solidFill>
                <a:latin typeface="+mj-lt"/>
                <a:cs typeface="Arial"/>
              </a:rPr>
              <a:t> </a:t>
            </a:r>
            <a:r>
              <a:rPr sz="3600" u="sng" spc="-245" dirty="0">
                <a:solidFill>
                  <a:srgbClr val="002060"/>
                </a:solidFill>
                <a:latin typeface="+mj-lt"/>
                <a:cs typeface="Arial"/>
              </a:rPr>
              <a:t>Cables</a:t>
            </a:r>
            <a:endParaRPr sz="3600" u="sng" dirty="0">
              <a:solidFill>
                <a:srgbClr val="002060"/>
              </a:solidFill>
              <a:latin typeface="+mj-lt"/>
              <a:cs typeface="Arial"/>
            </a:endParaRPr>
          </a:p>
          <a:p>
            <a:pPr marL="370205" marR="43180" indent="-320040">
              <a:spcBef>
                <a:spcPts val="1220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70205" algn="l"/>
                <a:tab pos="370840" algn="l"/>
              </a:tabLst>
            </a:pPr>
            <a:r>
              <a:rPr sz="2400" spc="-55" dirty="0">
                <a:latin typeface="+mj-lt"/>
                <a:cs typeface="Arial"/>
              </a:rPr>
              <a:t>Light </a:t>
            </a:r>
            <a:r>
              <a:rPr sz="2400" spc="-80" dirty="0">
                <a:latin typeface="+mj-lt"/>
                <a:cs typeface="Arial"/>
              </a:rPr>
              <a:t>travels </a:t>
            </a:r>
            <a:r>
              <a:rPr sz="2400" spc="90" dirty="0">
                <a:latin typeface="+mj-lt"/>
                <a:cs typeface="Arial"/>
              </a:rPr>
              <a:t>at </a:t>
            </a:r>
            <a:r>
              <a:rPr sz="2400" spc="-135" dirty="0" smtClean="0">
                <a:latin typeface="+mj-lt"/>
                <a:cs typeface="Arial"/>
              </a:rPr>
              <a:t>3</a:t>
            </a:r>
            <a:r>
              <a:rPr lang="en-US" sz="2400" spc="-135" dirty="0">
                <a:latin typeface="+mj-lt"/>
                <a:cs typeface="Arial"/>
              </a:rPr>
              <a:t>x</a:t>
            </a:r>
            <a:r>
              <a:rPr sz="2400" spc="-135" dirty="0" smtClean="0">
                <a:latin typeface="+mj-lt"/>
                <a:cs typeface="Arial"/>
              </a:rPr>
              <a:t>10</a:t>
            </a:r>
            <a:r>
              <a:rPr sz="2400" spc="-202" baseline="24305" dirty="0" smtClean="0">
                <a:latin typeface="+mj-lt"/>
                <a:cs typeface="Arial"/>
              </a:rPr>
              <a:t>8 </a:t>
            </a:r>
            <a:r>
              <a:rPr sz="2400" spc="-195" dirty="0">
                <a:latin typeface="+mj-lt"/>
                <a:cs typeface="Arial"/>
              </a:rPr>
              <a:t>ms</a:t>
            </a:r>
            <a:r>
              <a:rPr sz="2400" spc="-292" baseline="24305" dirty="0">
                <a:latin typeface="+mj-lt"/>
                <a:cs typeface="Arial"/>
              </a:rPr>
              <a:t>-1 </a:t>
            </a:r>
            <a:r>
              <a:rPr sz="2400" spc="-60" dirty="0">
                <a:latin typeface="+mj-lt"/>
                <a:cs typeface="Arial"/>
              </a:rPr>
              <a:t>in </a:t>
            </a:r>
            <a:r>
              <a:rPr sz="2400" spc="-65" dirty="0">
                <a:latin typeface="+mj-lt"/>
                <a:cs typeface="Arial"/>
              </a:rPr>
              <a:t>free </a:t>
            </a:r>
            <a:r>
              <a:rPr sz="2400" spc="-185" dirty="0">
                <a:latin typeface="+mj-lt"/>
                <a:cs typeface="Arial"/>
              </a:rPr>
              <a:t>space </a:t>
            </a:r>
            <a:r>
              <a:rPr sz="2400" spc="-30" dirty="0">
                <a:latin typeface="+mj-lt"/>
                <a:cs typeface="Arial"/>
              </a:rPr>
              <a:t>and </a:t>
            </a:r>
            <a:r>
              <a:rPr sz="2400" spc="-245" dirty="0">
                <a:latin typeface="+mj-lt"/>
                <a:cs typeface="Arial"/>
              </a:rPr>
              <a:t>is </a:t>
            </a:r>
            <a:r>
              <a:rPr sz="2400" spc="-45" dirty="0">
                <a:latin typeface="+mj-lt"/>
                <a:cs typeface="Arial"/>
              </a:rPr>
              <a:t>the </a:t>
            </a:r>
            <a:r>
              <a:rPr sz="2400" spc="-110" dirty="0">
                <a:latin typeface="+mj-lt"/>
                <a:cs typeface="Arial"/>
              </a:rPr>
              <a:t>fastest  </a:t>
            </a:r>
            <a:r>
              <a:rPr sz="2400" spc="-180" dirty="0">
                <a:latin typeface="+mj-lt"/>
                <a:cs typeface="Arial"/>
              </a:rPr>
              <a:t>possible </a:t>
            </a:r>
            <a:r>
              <a:rPr sz="2400" spc="-170" dirty="0">
                <a:latin typeface="+mj-lt"/>
                <a:cs typeface="Arial"/>
              </a:rPr>
              <a:t>speed </a:t>
            </a:r>
            <a:r>
              <a:rPr sz="2400" spc="-60" dirty="0">
                <a:latin typeface="+mj-lt"/>
                <a:cs typeface="Arial"/>
              </a:rPr>
              <a:t>in </a:t>
            </a:r>
            <a:r>
              <a:rPr sz="2400" spc="-45" dirty="0">
                <a:latin typeface="+mj-lt"/>
                <a:cs typeface="Arial"/>
              </a:rPr>
              <a:t>the</a:t>
            </a:r>
            <a:r>
              <a:rPr sz="2400" spc="135" dirty="0">
                <a:latin typeface="+mj-lt"/>
                <a:cs typeface="Arial"/>
              </a:rPr>
              <a:t> </a:t>
            </a:r>
            <a:r>
              <a:rPr sz="2400" spc="-135" dirty="0">
                <a:latin typeface="+mj-lt"/>
                <a:cs typeface="Arial"/>
              </a:rPr>
              <a:t>Universe</a:t>
            </a:r>
            <a:endParaRPr sz="2400" dirty="0">
              <a:latin typeface="+mj-lt"/>
              <a:cs typeface="Arial"/>
            </a:endParaRPr>
          </a:p>
          <a:p>
            <a:pPr marL="370840" indent="-320040">
              <a:spcBef>
                <a:spcPts val="695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70205" algn="l"/>
                <a:tab pos="370840" algn="l"/>
              </a:tabLst>
            </a:pPr>
            <a:r>
              <a:rPr sz="2400" spc="-55" dirty="0">
                <a:latin typeface="+mj-lt"/>
                <a:cs typeface="Arial"/>
              </a:rPr>
              <a:t>Light </a:t>
            </a:r>
            <a:r>
              <a:rPr sz="2400" spc="-250" dirty="0">
                <a:latin typeface="+mj-lt"/>
                <a:cs typeface="Arial"/>
              </a:rPr>
              <a:t>slows </a:t>
            </a:r>
            <a:r>
              <a:rPr sz="2400" spc="-105" dirty="0">
                <a:latin typeface="+mj-lt"/>
                <a:cs typeface="Arial"/>
              </a:rPr>
              <a:t>down </a:t>
            </a:r>
            <a:r>
              <a:rPr sz="2400" spc="-60" dirty="0">
                <a:latin typeface="+mj-lt"/>
                <a:cs typeface="Arial"/>
              </a:rPr>
              <a:t>in </a:t>
            </a:r>
            <a:r>
              <a:rPr sz="2400" spc="-160" dirty="0">
                <a:latin typeface="+mj-lt"/>
                <a:cs typeface="Arial"/>
              </a:rPr>
              <a:t>denser </a:t>
            </a:r>
            <a:r>
              <a:rPr sz="2400" spc="-30" dirty="0">
                <a:latin typeface="+mj-lt"/>
                <a:cs typeface="Arial"/>
              </a:rPr>
              <a:t>media, </a:t>
            </a:r>
            <a:r>
              <a:rPr sz="2400" spc="-55" dirty="0">
                <a:latin typeface="+mj-lt"/>
                <a:cs typeface="Arial"/>
              </a:rPr>
              <a:t>e.g.</a:t>
            </a:r>
            <a:r>
              <a:rPr sz="2400" spc="-250" dirty="0">
                <a:latin typeface="+mj-lt"/>
                <a:cs typeface="Arial"/>
              </a:rPr>
              <a:t> </a:t>
            </a:r>
            <a:r>
              <a:rPr sz="2400" spc="-204" dirty="0">
                <a:latin typeface="+mj-lt"/>
                <a:cs typeface="Arial"/>
              </a:rPr>
              <a:t>glass</a:t>
            </a:r>
            <a:endParaRPr sz="2400" dirty="0">
              <a:latin typeface="+mj-lt"/>
              <a:cs typeface="Arial"/>
            </a:endParaRPr>
          </a:p>
          <a:p>
            <a:pPr marL="370840" indent="-320040">
              <a:spcBef>
                <a:spcPts val="700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70205" algn="l"/>
                <a:tab pos="370840" algn="l"/>
              </a:tabLst>
            </a:pPr>
            <a:r>
              <a:rPr sz="2400" u="heavy" spc="-85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+mj-lt"/>
                <a:cs typeface="Arial"/>
              </a:rPr>
              <a:t>Refraction</a:t>
            </a:r>
            <a:r>
              <a:rPr sz="2400" spc="-85" dirty="0">
                <a:solidFill>
                  <a:srgbClr val="FF8118"/>
                </a:solidFill>
                <a:latin typeface="+mj-lt"/>
                <a:cs typeface="Arial"/>
              </a:rPr>
              <a:t> </a:t>
            </a:r>
            <a:r>
              <a:rPr sz="2400" spc="-240" dirty="0">
                <a:latin typeface="+mj-lt"/>
                <a:cs typeface="Arial"/>
              </a:rPr>
              <a:t>occurs </a:t>
            </a:r>
            <a:r>
              <a:rPr sz="2400" spc="90" dirty="0">
                <a:latin typeface="+mj-lt"/>
                <a:cs typeface="Arial"/>
              </a:rPr>
              <a:t>at </a:t>
            </a:r>
            <a:r>
              <a:rPr sz="2400" spc="-50" dirty="0">
                <a:latin typeface="+mj-lt"/>
                <a:cs typeface="Arial"/>
              </a:rPr>
              <a:t>interface, </a:t>
            </a:r>
            <a:r>
              <a:rPr sz="2400" spc="-20" dirty="0">
                <a:latin typeface="+mj-lt"/>
                <a:cs typeface="Arial"/>
              </a:rPr>
              <a:t>with </a:t>
            </a:r>
            <a:r>
              <a:rPr sz="2400" spc="-30" dirty="0">
                <a:latin typeface="+mj-lt"/>
                <a:cs typeface="Arial"/>
              </a:rPr>
              <a:t>light </a:t>
            </a:r>
            <a:r>
              <a:rPr sz="2400" spc="-85" dirty="0">
                <a:latin typeface="+mj-lt"/>
                <a:cs typeface="Arial"/>
              </a:rPr>
              <a:t>bending</a:t>
            </a:r>
            <a:r>
              <a:rPr sz="2400" spc="-110" dirty="0">
                <a:latin typeface="+mj-lt"/>
                <a:cs typeface="Arial"/>
              </a:rPr>
              <a:t> </a:t>
            </a:r>
            <a:r>
              <a:rPr sz="2400" spc="15" dirty="0">
                <a:latin typeface="+mj-lt"/>
                <a:cs typeface="Arial"/>
              </a:rPr>
              <a:t>away</a:t>
            </a:r>
            <a:endParaRPr sz="2400" dirty="0">
              <a:latin typeface="+mj-lt"/>
              <a:cs typeface="Arial"/>
            </a:endParaRPr>
          </a:p>
          <a:p>
            <a:pPr marL="370205"/>
            <a:r>
              <a:rPr sz="2400" spc="-60" dirty="0">
                <a:latin typeface="+mj-lt"/>
                <a:cs typeface="Arial"/>
              </a:rPr>
              <a:t>from </a:t>
            </a:r>
            <a:r>
              <a:rPr sz="2400" spc="-45" dirty="0">
                <a:latin typeface="+mj-lt"/>
                <a:cs typeface="Arial"/>
              </a:rPr>
              <a:t>the </a:t>
            </a:r>
            <a:r>
              <a:rPr sz="2400" spc="-55" dirty="0">
                <a:latin typeface="+mj-lt"/>
                <a:cs typeface="Arial"/>
              </a:rPr>
              <a:t>normal </a:t>
            </a:r>
            <a:r>
              <a:rPr sz="2400" spc="-105" dirty="0">
                <a:latin typeface="+mj-lt"/>
                <a:cs typeface="Arial"/>
              </a:rPr>
              <a:t>when </a:t>
            </a:r>
            <a:r>
              <a:rPr sz="2400" spc="50" dirty="0">
                <a:latin typeface="+mj-lt"/>
                <a:cs typeface="Arial"/>
              </a:rPr>
              <a:t>it </a:t>
            </a:r>
            <a:r>
              <a:rPr sz="2400" spc="-130" dirty="0">
                <a:latin typeface="+mj-lt"/>
                <a:cs typeface="Arial"/>
              </a:rPr>
              <a:t>enters </a:t>
            </a:r>
            <a:r>
              <a:rPr sz="2400" spc="75" dirty="0">
                <a:latin typeface="+mj-lt"/>
                <a:cs typeface="Arial"/>
              </a:rPr>
              <a:t>a </a:t>
            </a:r>
            <a:r>
              <a:rPr sz="2400" spc="-285" dirty="0">
                <a:latin typeface="+mj-lt"/>
                <a:cs typeface="Arial"/>
              </a:rPr>
              <a:t>less </a:t>
            </a:r>
            <a:r>
              <a:rPr sz="2400" spc="-185" dirty="0">
                <a:latin typeface="+mj-lt"/>
                <a:cs typeface="Arial"/>
              </a:rPr>
              <a:t>dense</a:t>
            </a:r>
            <a:r>
              <a:rPr sz="2400" spc="-430" dirty="0">
                <a:latin typeface="+mj-lt"/>
                <a:cs typeface="Arial"/>
              </a:rPr>
              <a:t> </a:t>
            </a:r>
            <a:r>
              <a:rPr sz="2400" spc="-65" dirty="0">
                <a:latin typeface="+mj-lt"/>
                <a:cs typeface="Arial"/>
              </a:rPr>
              <a:t>medium</a:t>
            </a:r>
            <a:endParaRPr sz="2400" dirty="0">
              <a:latin typeface="+mj-lt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056" y="6404229"/>
            <a:ext cx="10293926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2740" indent="-320040">
              <a:spcBef>
                <a:spcPts val="130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  <a:tab pos="3853179" algn="l"/>
              </a:tabLst>
            </a:pPr>
            <a:r>
              <a:rPr sz="2400" spc="-125" dirty="0">
                <a:latin typeface="Arial"/>
                <a:cs typeface="Arial"/>
              </a:rPr>
              <a:t>Beyond </a:t>
            </a:r>
            <a:r>
              <a:rPr sz="2400" spc="-45" dirty="0"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8118"/>
                </a:solidFill>
                <a:latin typeface="Arial"/>
                <a:cs typeface="Arial"/>
              </a:rPr>
              <a:t> </a:t>
            </a:r>
            <a:r>
              <a:rPr sz="2500" i="1" u="heavy" spc="-114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Arial"/>
                <a:cs typeface="Arial"/>
              </a:rPr>
              <a:t>critical</a:t>
            </a:r>
            <a:r>
              <a:rPr sz="2500" i="1" u="heavy" spc="-85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Arial"/>
                <a:cs typeface="Arial"/>
              </a:rPr>
              <a:t> </a:t>
            </a:r>
            <a:r>
              <a:rPr sz="2500" i="1" u="heavy" spc="-110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Arial"/>
                <a:cs typeface="Arial"/>
              </a:rPr>
              <a:t>angle</a:t>
            </a:r>
            <a:r>
              <a:rPr sz="2500" i="1" spc="-110" dirty="0">
                <a:solidFill>
                  <a:srgbClr val="FF8118"/>
                </a:solidFill>
                <a:latin typeface="Arial"/>
                <a:cs typeface="Arial"/>
              </a:rPr>
              <a:t>	</a:t>
            </a:r>
            <a:r>
              <a:rPr sz="2400" spc="-5" dirty="0">
                <a:latin typeface="Symbol"/>
                <a:cs typeface="Symbol"/>
              </a:rPr>
              <a:t>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Arial"/>
                <a:cs typeface="Arial"/>
              </a:rPr>
              <a:t>total </a:t>
            </a:r>
            <a:r>
              <a:rPr sz="2400" spc="-30" dirty="0">
                <a:latin typeface="Arial"/>
                <a:cs typeface="Arial"/>
              </a:rPr>
              <a:t>internal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reflection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89821" y="4190149"/>
            <a:ext cx="7715250" cy="153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89" y="614582"/>
            <a:ext cx="807155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60" dirty="0" smtClean="0"/>
              <a:t>Transmission</a:t>
            </a:r>
            <a:r>
              <a:rPr lang="en-US" spc="-250" dirty="0" smtClean="0"/>
              <a:t> </a:t>
            </a:r>
            <a:r>
              <a:rPr spc="-114" dirty="0" smtClean="0"/>
              <a:t>M</a:t>
            </a:r>
            <a:r>
              <a:rPr lang="en-US" spc="-114" dirty="0" smtClean="0"/>
              <a:t>edia </a:t>
            </a:r>
            <a:r>
              <a:rPr lang="en-US" spc="-114" dirty="0"/>
              <a:t>(Cont.)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301499"/>
            <a:ext cx="11526982" cy="3986348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37160">
              <a:spcBef>
                <a:spcPts val="2125"/>
              </a:spcBef>
            </a:pPr>
            <a:r>
              <a:rPr sz="3600" u="sng" spc="-70" dirty="0">
                <a:solidFill>
                  <a:srgbClr val="002060"/>
                </a:solidFill>
                <a:latin typeface="Arial"/>
                <a:cs typeface="Arial"/>
              </a:rPr>
              <a:t>Fiber-Optic</a:t>
            </a:r>
            <a:r>
              <a:rPr sz="3600" u="sng" spc="-1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3600" u="sng" spc="-245" dirty="0">
                <a:solidFill>
                  <a:srgbClr val="002060"/>
                </a:solidFill>
                <a:latin typeface="Arial"/>
                <a:cs typeface="Arial"/>
              </a:rPr>
              <a:t>Cables</a:t>
            </a:r>
            <a:endParaRPr sz="3600" u="sng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32105" marR="5080" indent="-320040">
              <a:spcBef>
                <a:spcPts val="1220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407034" algn="l"/>
                <a:tab pos="407670" algn="l"/>
              </a:tabLst>
            </a:pPr>
            <a:r>
              <a:rPr dirty="0"/>
              <a:t>	</a:t>
            </a:r>
            <a:r>
              <a:rPr sz="2400" spc="-90" dirty="0">
                <a:latin typeface="Arial"/>
                <a:cs typeface="Arial"/>
              </a:rPr>
              <a:t>An </a:t>
            </a:r>
            <a:r>
              <a:rPr sz="2400" spc="-60" dirty="0">
                <a:latin typeface="Arial"/>
                <a:cs typeface="Arial"/>
              </a:rPr>
              <a:t>optical </a:t>
            </a:r>
            <a:r>
              <a:rPr sz="2400" spc="-35" dirty="0">
                <a:latin typeface="Arial"/>
                <a:cs typeface="Arial"/>
              </a:rPr>
              <a:t>fiber </a:t>
            </a:r>
            <a:r>
              <a:rPr sz="2400" spc="-250" dirty="0">
                <a:latin typeface="Arial"/>
                <a:cs typeface="Arial"/>
              </a:rPr>
              <a:t>consists </a:t>
            </a:r>
            <a:r>
              <a:rPr sz="2400" spc="-75" dirty="0">
                <a:latin typeface="Arial"/>
                <a:cs typeface="Arial"/>
              </a:rPr>
              <a:t>of </a:t>
            </a:r>
            <a:r>
              <a:rPr sz="2400" spc="75" dirty="0">
                <a:latin typeface="Arial"/>
                <a:cs typeface="Arial"/>
              </a:rPr>
              <a:t>a </a:t>
            </a:r>
            <a:r>
              <a:rPr sz="2400" spc="-180" dirty="0">
                <a:latin typeface="Arial"/>
                <a:cs typeface="Arial"/>
              </a:rPr>
              <a:t>core </a:t>
            </a:r>
            <a:r>
              <a:rPr sz="2400" spc="-110" dirty="0">
                <a:latin typeface="Arial"/>
                <a:cs typeface="Arial"/>
              </a:rPr>
              <a:t>(denser </a:t>
            </a:r>
            <a:r>
              <a:rPr sz="2400" spc="20" dirty="0">
                <a:latin typeface="Arial"/>
                <a:cs typeface="Arial"/>
              </a:rPr>
              <a:t>material) </a:t>
            </a:r>
            <a:r>
              <a:rPr sz="2400" spc="-30" dirty="0">
                <a:latin typeface="Arial"/>
                <a:cs typeface="Arial"/>
              </a:rPr>
              <a:t>and </a:t>
            </a:r>
            <a:r>
              <a:rPr sz="2400" spc="75" dirty="0">
                <a:latin typeface="Arial"/>
                <a:cs typeface="Arial"/>
              </a:rPr>
              <a:t>a  </a:t>
            </a:r>
            <a:r>
              <a:rPr sz="2400" spc="-75" dirty="0">
                <a:latin typeface="Arial"/>
                <a:cs typeface="Arial"/>
              </a:rPr>
              <a:t>cladding </a:t>
            </a:r>
            <a:r>
              <a:rPr sz="2400" spc="-195" dirty="0">
                <a:latin typeface="Arial"/>
                <a:cs typeface="Arial"/>
              </a:rPr>
              <a:t>(less </a:t>
            </a:r>
            <a:r>
              <a:rPr sz="2400" spc="-185" dirty="0">
                <a:latin typeface="Arial"/>
                <a:cs typeface="Arial"/>
              </a:rPr>
              <a:t>dense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material)</a:t>
            </a:r>
            <a:endParaRPr sz="2400" dirty="0">
              <a:latin typeface="Arial"/>
              <a:cs typeface="Arial"/>
            </a:endParaRPr>
          </a:p>
          <a:p>
            <a:pPr marL="332740" indent="-320040">
              <a:spcBef>
                <a:spcPts val="695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155" dirty="0">
                <a:latin typeface="Arial"/>
                <a:cs typeface="Arial"/>
              </a:rPr>
              <a:t>Simplest </a:t>
            </a:r>
            <a:r>
              <a:rPr sz="2400" spc="-145" dirty="0">
                <a:latin typeface="Arial"/>
                <a:cs typeface="Arial"/>
              </a:rPr>
              <a:t>one </a:t>
            </a:r>
            <a:r>
              <a:rPr sz="2400" spc="-245" dirty="0">
                <a:latin typeface="Arial"/>
                <a:cs typeface="Arial"/>
              </a:rPr>
              <a:t>is </a:t>
            </a:r>
            <a:r>
              <a:rPr sz="2400" spc="75" dirty="0">
                <a:latin typeface="Arial"/>
                <a:cs typeface="Arial"/>
              </a:rPr>
              <a:t>a </a:t>
            </a:r>
            <a:r>
              <a:rPr sz="2400" spc="-50" dirty="0">
                <a:latin typeface="Arial"/>
                <a:cs typeface="Arial"/>
              </a:rPr>
              <a:t>multimode </a:t>
            </a:r>
            <a:r>
              <a:rPr sz="2400" spc="-80" dirty="0">
                <a:latin typeface="Arial"/>
                <a:cs typeface="Arial"/>
              </a:rPr>
              <a:t>step-index </a:t>
            </a:r>
            <a:r>
              <a:rPr sz="2400" spc="-60" dirty="0">
                <a:latin typeface="Arial"/>
                <a:cs typeface="Arial"/>
              </a:rPr>
              <a:t>optical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fiber</a:t>
            </a:r>
            <a:endParaRPr sz="2400" dirty="0">
              <a:latin typeface="Arial"/>
              <a:cs typeface="Arial"/>
            </a:endParaRPr>
          </a:p>
          <a:p>
            <a:pPr marL="332105" marR="250825" indent="-320040">
              <a:spcBef>
                <a:spcPts val="700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0" dirty="0">
                <a:latin typeface="Arial"/>
                <a:cs typeface="Arial"/>
              </a:rPr>
              <a:t>Multimode </a:t>
            </a:r>
            <a:r>
              <a:rPr sz="2400" spc="-245" dirty="0">
                <a:latin typeface="Arial"/>
                <a:cs typeface="Arial"/>
              </a:rPr>
              <a:t>= </a:t>
            </a:r>
            <a:r>
              <a:rPr sz="2400" spc="-35" dirty="0">
                <a:latin typeface="Arial"/>
                <a:cs typeface="Arial"/>
              </a:rPr>
              <a:t>multiple </a:t>
            </a:r>
            <a:r>
              <a:rPr sz="2400" spc="-75" dirty="0">
                <a:latin typeface="Arial"/>
                <a:cs typeface="Arial"/>
              </a:rPr>
              <a:t>paths, </a:t>
            </a:r>
            <a:r>
              <a:rPr sz="2400" spc="-125" dirty="0">
                <a:latin typeface="Arial"/>
                <a:cs typeface="Arial"/>
              </a:rPr>
              <a:t>whereas </a:t>
            </a:r>
            <a:r>
              <a:rPr sz="2400" spc="-80" dirty="0">
                <a:latin typeface="Arial"/>
                <a:cs typeface="Arial"/>
              </a:rPr>
              <a:t>step-index </a:t>
            </a:r>
            <a:r>
              <a:rPr sz="2400" spc="-245" dirty="0">
                <a:latin typeface="Arial"/>
                <a:cs typeface="Arial"/>
              </a:rPr>
              <a:t>=  </a:t>
            </a:r>
            <a:r>
              <a:rPr sz="2400" spc="-50" dirty="0">
                <a:latin typeface="Arial"/>
                <a:cs typeface="Arial"/>
              </a:rPr>
              <a:t>refractive </a:t>
            </a:r>
            <a:r>
              <a:rPr sz="2400" spc="-95" dirty="0">
                <a:latin typeface="Arial"/>
                <a:cs typeface="Arial"/>
              </a:rPr>
              <a:t>index </a:t>
            </a:r>
            <a:r>
              <a:rPr sz="2400" spc="-140" dirty="0">
                <a:latin typeface="Arial"/>
                <a:cs typeface="Arial"/>
              </a:rPr>
              <a:t>follows </a:t>
            </a:r>
            <a:r>
              <a:rPr sz="2400" spc="75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step-function </a:t>
            </a:r>
            <a:r>
              <a:rPr sz="2400" spc="-55" dirty="0">
                <a:latin typeface="Arial"/>
                <a:cs typeface="Arial"/>
              </a:rPr>
              <a:t>profile </a:t>
            </a:r>
            <a:r>
              <a:rPr sz="2400" spc="5" dirty="0">
                <a:latin typeface="Arial"/>
                <a:cs typeface="Arial"/>
              </a:rPr>
              <a:t>(i.e. </a:t>
            </a:r>
            <a:r>
              <a:rPr sz="2400" spc="-15" dirty="0">
                <a:latin typeface="Arial"/>
                <a:cs typeface="Arial"/>
              </a:rPr>
              <a:t>an  </a:t>
            </a:r>
            <a:r>
              <a:rPr sz="2400" dirty="0">
                <a:latin typeface="Arial"/>
                <a:cs typeface="Arial"/>
              </a:rPr>
              <a:t>abrupt </a:t>
            </a:r>
            <a:r>
              <a:rPr sz="2400" spc="-120" dirty="0">
                <a:latin typeface="Arial"/>
                <a:cs typeface="Arial"/>
              </a:rPr>
              <a:t>change </a:t>
            </a:r>
            <a:r>
              <a:rPr sz="2400" spc="-75" dirty="0">
                <a:latin typeface="Arial"/>
                <a:cs typeface="Arial"/>
              </a:rPr>
              <a:t>of </a:t>
            </a:r>
            <a:r>
              <a:rPr sz="2400" spc="-50" dirty="0">
                <a:latin typeface="Arial"/>
                <a:cs typeface="Arial"/>
              </a:rPr>
              <a:t>refractive </a:t>
            </a:r>
            <a:r>
              <a:rPr sz="2400" spc="-95" dirty="0">
                <a:latin typeface="Arial"/>
                <a:cs typeface="Arial"/>
              </a:rPr>
              <a:t>index </a:t>
            </a:r>
            <a:r>
              <a:rPr sz="2400" spc="-75" dirty="0">
                <a:latin typeface="Arial"/>
                <a:cs typeface="Arial"/>
              </a:rPr>
              <a:t>between </a:t>
            </a:r>
            <a:r>
              <a:rPr sz="2400" spc="-45" dirty="0">
                <a:latin typeface="Arial"/>
                <a:cs typeface="Arial"/>
              </a:rPr>
              <a:t>the </a:t>
            </a:r>
            <a:r>
              <a:rPr sz="2400" spc="-180" dirty="0">
                <a:latin typeface="Arial"/>
                <a:cs typeface="Arial"/>
              </a:rPr>
              <a:t>core </a:t>
            </a:r>
            <a:r>
              <a:rPr sz="2400" spc="-30" dirty="0">
                <a:latin typeface="Arial"/>
                <a:cs typeface="Arial"/>
              </a:rPr>
              <a:t>and  </a:t>
            </a:r>
            <a:r>
              <a:rPr sz="2400" spc="-45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cladding)</a:t>
            </a:r>
            <a:endParaRPr sz="2400" dirty="0">
              <a:latin typeface="Arial"/>
              <a:cs typeface="Arial"/>
            </a:endParaRPr>
          </a:p>
          <a:p>
            <a:pPr marL="332740" indent="-320040">
              <a:spcBef>
                <a:spcPts val="710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5" dirty="0">
                <a:latin typeface="Arial"/>
                <a:cs typeface="Arial"/>
              </a:rPr>
              <a:t>Light </a:t>
            </a:r>
            <a:r>
              <a:rPr sz="2400" spc="-200" dirty="0">
                <a:latin typeface="Arial"/>
                <a:cs typeface="Arial"/>
              </a:rPr>
              <a:t>bounces </a:t>
            </a:r>
            <a:r>
              <a:rPr sz="2400" spc="-55" dirty="0">
                <a:latin typeface="Arial"/>
                <a:cs typeface="Arial"/>
              </a:rPr>
              <a:t>back </a:t>
            </a:r>
            <a:r>
              <a:rPr sz="2400" spc="-30" dirty="0">
                <a:latin typeface="Arial"/>
                <a:cs typeface="Arial"/>
              </a:rPr>
              <a:t>and </a:t>
            </a:r>
            <a:r>
              <a:rPr sz="2400" spc="-35" dirty="0">
                <a:latin typeface="Arial"/>
                <a:cs typeface="Arial"/>
              </a:rPr>
              <a:t>forth </a:t>
            </a:r>
            <a:r>
              <a:rPr sz="2400" spc="-70" dirty="0">
                <a:latin typeface="Arial"/>
                <a:cs typeface="Arial"/>
              </a:rPr>
              <a:t>along </a:t>
            </a:r>
            <a:r>
              <a:rPr sz="2400" spc="-45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core</a:t>
            </a:r>
            <a:endParaRPr sz="2400" dirty="0">
              <a:latin typeface="Arial"/>
              <a:cs typeface="Arial"/>
            </a:endParaRPr>
          </a:p>
          <a:p>
            <a:pPr marL="332740" indent="-320040">
              <a:spcBef>
                <a:spcPts val="695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140" dirty="0">
                <a:latin typeface="Arial"/>
                <a:cs typeface="Arial"/>
              </a:rPr>
              <a:t>Common </a:t>
            </a:r>
            <a:r>
              <a:rPr sz="2400" spc="-30" dirty="0">
                <a:latin typeface="Arial"/>
                <a:cs typeface="Arial"/>
              </a:rPr>
              <a:t>light </a:t>
            </a:r>
            <a:r>
              <a:rPr sz="2400" spc="-240" dirty="0">
                <a:latin typeface="Arial"/>
                <a:cs typeface="Arial"/>
              </a:rPr>
              <a:t>sources: </a:t>
            </a:r>
            <a:r>
              <a:rPr sz="2400" spc="-229" dirty="0">
                <a:latin typeface="Arial"/>
                <a:cs typeface="Arial"/>
              </a:rPr>
              <a:t>LEDs </a:t>
            </a:r>
            <a:r>
              <a:rPr sz="2400" spc="-30" dirty="0">
                <a:latin typeface="Arial"/>
                <a:cs typeface="Arial"/>
              </a:rPr>
              <a:t>and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lasers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230" y="614582"/>
            <a:ext cx="73788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60" dirty="0" smtClean="0"/>
              <a:t>Transmission</a:t>
            </a:r>
            <a:r>
              <a:rPr spc="-250" dirty="0" smtClean="0"/>
              <a:t> </a:t>
            </a:r>
            <a:r>
              <a:rPr spc="-114" dirty="0" smtClean="0"/>
              <a:t>M</a:t>
            </a:r>
            <a:r>
              <a:rPr lang="en-US" spc="-114" dirty="0" smtClean="0"/>
              <a:t>edia </a:t>
            </a:r>
            <a:r>
              <a:rPr lang="en-US" spc="-114" dirty="0"/>
              <a:t>(Cont.)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301499"/>
            <a:ext cx="11526982" cy="3986348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37160">
              <a:spcBef>
                <a:spcPts val="2125"/>
              </a:spcBef>
            </a:pPr>
            <a:r>
              <a:rPr sz="3600" u="sng" spc="-70" dirty="0">
                <a:solidFill>
                  <a:srgbClr val="002060"/>
                </a:solidFill>
                <a:latin typeface="Arial"/>
                <a:cs typeface="Arial"/>
              </a:rPr>
              <a:t>Fiber-Optic</a:t>
            </a:r>
            <a:r>
              <a:rPr sz="3600" u="sng" spc="-1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3600" u="sng" spc="-245" dirty="0">
                <a:solidFill>
                  <a:srgbClr val="002060"/>
                </a:solidFill>
                <a:latin typeface="Arial"/>
                <a:cs typeface="Arial"/>
              </a:rPr>
              <a:t>Cables</a:t>
            </a:r>
            <a:endParaRPr sz="3600" u="sng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32105" marR="5080" indent="-320040">
              <a:spcBef>
                <a:spcPts val="1220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407034" algn="l"/>
                <a:tab pos="407670" algn="l"/>
              </a:tabLst>
            </a:pPr>
            <a:r>
              <a:rPr dirty="0"/>
              <a:t>	</a:t>
            </a:r>
            <a:r>
              <a:rPr sz="2400" spc="-90" dirty="0">
                <a:latin typeface="Arial"/>
                <a:cs typeface="Arial"/>
              </a:rPr>
              <a:t>An </a:t>
            </a:r>
            <a:r>
              <a:rPr sz="2400" spc="-60" dirty="0">
                <a:latin typeface="Arial"/>
                <a:cs typeface="Arial"/>
              </a:rPr>
              <a:t>optical </a:t>
            </a:r>
            <a:r>
              <a:rPr sz="2400" spc="-35" dirty="0">
                <a:latin typeface="Arial"/>
                <a:cs typeface="Arial"/>
              </a:rPr>
              <a:t>fiber </a:t>
            </a:r>
            <a:r>
              <a:rPr sz="2400" spc="-250" dirty="0">
                <a:latin typeface="Arial"/>
                <a:cs typeface="Arial"/>
              </a:rPr>
              <a:t>consists </a:t>
            </a:r>
            <a:r>
              <a:rPr sz="2400" spc="-75" dirty="0">
                <a:latin typeface="Arial"/>
                <a:cs typeface="Arial"/>
              </a:rPr>
              <a:t>of </a:t>
            </a:r>
            <a:r>
              <a:rPr sz="2400" spc="75" dirty="0">
                <a:latin typeface="Arial"/>
                <a:cs typeface="Arial"/>
              </a:rPr>
              <a:t>a </a:t>
            </a:r>
            <a:r>
              <a:rPr sz="2400" spc="-180" dirty="0">
                <a:latin typeface="Arial"/>
                <a:cs typeface="Arial"/>
              </a:rPr>
              <a:t>core </a:t>
            </a:r>
            <a:r>
              <a:rPr sz="2400" spc="-110" dirty="0">
                <a:latin typeface="Arial"/>
                <a:cs typeface="Arial"/>
              </a:rPr>
              <a:t>(denser </a:t>
            </a:r>
            <a:r>
              <a:rPr sz="2400" spc="20" dirty="0">
                <a:latin typeface="Arial"/>
                <a:cs typeface="Arial"/>
              </a:rPr>
              <a:t>material) </a:t>
            </a:r>
            <a:r>
              <a:rPr sz="2400" spc="-30" dirty="0">
                <a:latin typeface="Arial"/>
                <a:cs typeface="Arial"/>
              </a:rPr>
              <a:t>and </a:t>
            </a:r>
            <a:r>
              <a:rPr sz="2400" spc="75" dirty="0">
                <a:latin typeface="Arial"/>
                <a:cs typeface="Arial"/>
              </a:rPr>
              <a:t>a  </a:t>
            </a:r>
            <a:r>
              <a:rPr sz="2400" spc="-75" dirty="0">
                <a:latin typeface="Arial"/>
                <a:cs typeface="Arial"/>
              </a:rPr>
              <a:t>cladding </a:t>
            </a:r>
            <a:r>
              <a:rPr sz="2400" spc="-195" dirty="0">
                <a:latin typeface="Arial"/>
                <a:cs typeface="Arial"/>
              </a:rPr>
              <a:t>(less </a:t>
            </a:r>
            <a:r>
              <a:rPr sz="2400" spc="-185" dirty="0">
                <a:latin typeface="Arial"/>
                <a:cs typeface="Arial"/>
              </a:rPr>
              <a:t>dense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material)</a:t>
            </a:r>
            <a:endParaRPr sz="2400" dirty="0">
              <a:latin typeface="Arial"/>
              <a:cs typeface="Arial"/>
            </a:endParaRPr>
          </a:p>
          <a:p>
            <a:pPr marL="332740" indent="-320040">
              <a:spcBef>
                <a:spcPts val="695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155" dirty="0">
                <a:latin typeface="Arial"/>
                <a:cs typeface="Arial"/>
              </a:rPr>
              <a:t>Simplest </a:t>
            </a:r>
            <a:r>
              <a:rPr sz="2400" spc="-145" dirty="0">
                <a:latin typeface="Arial"/>
                <a:cs typeface="Arial"/>
              </a:rPr>
              <a:t>one </a:t>
            </a:r>
            <a:r>
              <a:rPr sz="2400" spc="-245" dirty="0">
                <a:latin typeface="Arial"/>
                <a:cs typeface="Arial"/>
              </a:rPr>
              <a:t>is </a:t>
            </a:r>
            <a:r>
              <a:rPr sz="2400" spc="75" dirty="0">
                <a:latin typeface="Arial"/>
                <a:cs typeface="Arial"/>
              </a:rPr>
              <a:t>a </a:t>
            </a:r>
            <a:r>
              <a:rPr sz="2400" spc="-50" dirty="0">
                <a:latin typeface="Arial"/>
                <a:cs typeface="Arial"/>
              </a:rPr>
              <a:t>multimode </a:t>
            </a:r>
            <a:r>
              <a:rPr sz="2400" spc="-80" dirty="0">
                <a:latin typeface="Arial"/>
                <a:cs typeface="Arial"/>
              </a:rPr>
              <a:t>step-index </a:t>
            </a:r>
            <a:r>
              <a:rPr sz="2400" spc="-60" dirty="0">
                <a:latin typeface="Arial"/>
                <a:cs typeface="Arial"/>
              </a:rPr>
              <a:t>optical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fiber</a:t>
            </a:r>
            <a:endParaRPr sz="2400" dirty="0">
              <a:latin typeface="Arial"/>
              <a:cs typeface="Arial"/>
            </a:endParaRPr>
          </a:p>
          <a:p>
            <a:pPr marL="332105" marR="250825" indent="-320040">
              <a:spcBef>
                <a:spcPts val="700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0" dirty="0">
                <a:latin typeface="Arial"/>
                <a:cs typeface="Arial"/>
              </a:rPr>
              <a:t>Multimode </a:t>
            </a:r>
            <a:r>
              <a:rPr sz="2400" spc="-245" dirty="0">
                <a:latin typeface="Arial"/>
                <a:cs typeface="Arial"/>
              </a:rPr>
              <a:t>= </a:t>
            </a:r>
            <a:r>
              <a:rPr sz="2400" spc="-35" dirty="0">
                <a:latin typeface="Arial"/>
                <a:cs typeface="Arial"/>
              </a:rPr>
              <a:t>multiple </a:t>
            </a:r>
            <a:r>
              <a:rPr sz="2400" spc="-75" dirty="0">
                <a:latin typeface="Arial"/>
                <a:cs typeface="Arial"/>
              </a:rPr>
              <a:t>paths, </a:t>
            </a:r>
            <a:r>
              <a:rPr sz="2400" spc="-125" dirty="0">
                <a:latin typeface="Arial"/>
                <a:cs typeface="Arial"/>
              </a:rPr>
              <a:t>whereas </a:t>
            </a:r>
            <a:r>
              <a:rPr sz="2400" spc="-80" dirty="0">
                <a:latin typeface="Arial"/>
                <a:cs typeface="Arial"/>
              </a:rPr>
              <a:t>step-index </a:t>
            </a:r>
            <a:r>
              <a:rPr sz="2400" spc="-245" dirty="0">
                <a:latin typeface="Arial"/>
                <a:cs typeface="Arial"/>
              </a:rPr>
              <a:t>=  </a:t>
            </a:r>
            <a:r>
              <a:rPr sz="2400" spc="-50" dirty="0">
                <a:latin typeface="Arial"/>
                <a:cs typeface="Arial"/>
              </a:rPr>
              <a:t>refractive </a:t>
            </a:r>
            <a:r>
              <a:rPr sz="2400" spc="-95" dirty="0">
                <a:latin typeface="Arial"/>
                <a:cs typeface="Arial"/>
              </a:rPr>
              <a:t>index </a:t>
            </a:r>
            <a:r>
              <a:rPr sz="2400" spc="-140" dirty="0">
                <a:latin typeface="Arial"/>
                <a:cs typeface="Arial"/>
              </a:rPr>
              <a:t>follows </a:t>
            </a:r>
            <a:r>
              <a:rPr sz="2400" spc="75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step-function </a:t>
            </a:r>
            <a:r>
              <a:rPr sz="2400" spc="-55" dirty="0">
                <a:latin typeface="Arial"/>
                <a:cs typeface="Arial"/>
              </a:rPr>
              <a:t>profile </a:t>
            </a:r>
            <a:r>
              <a:rPr sz="2400" spc="5" dirty="0">
                <a:latin typeface="Arial"/>
                <a:cs typeface="Arial"/>
              </a:rPr>
              <a:t>(i.e. </a:t>
            </a:r>
            <a:r>
              <a:rPr sz="2400" spc="-15" dirty="0">
                <a:latin typeface="Arial"/>
                <a:cs typeface="Arial"/>
              </a:rPr>
              <a:t>an  </a:t>
            </a:r>
            <a:r>
              <a:rPr sz="2400" dirty="0">
                <a:latin typeface="Arial"/>
                <a:cs typeface="Arial"/>
              </a:rPr>
              <a:t>abrupt </a:t>
            </a:r>
            <a:r>
              <a:rPr sz="2400" spc="-120" dirty="0">
                <a:latin typeface="Arial"/>
                <a:cs typeface="Arial"/>
              </a:rPr>
              <a:t>change </a:t>
            </a:r>
            <a:r>
              <a:rPr sz="2400" spc="-75" dirty="0">
                <a:latin typeface="Arial"/>
                <a:cs typeface="Arial"/>
              </a:rPr>
              <a:t>of </a:t>
            </a:r>
            <a:r>
              <a:rPr sz="2400" spc="-50" dirty="0">
                <a:latin typeface="Arial"/>
                <a:cs typeface="Arial"/>
              </a:rPr>
              <a:t>refractive </a:t>
            </a:r>
            <a:r>
              <a:rPr sz="2400" spc="-95" dirty="0">
                <a:latin typeface="Arial"/>
                <a:cs typeface="Arial"/>
              </a:rPr>
              <a:t>index </a:t>
            </a:r>
            <a:r>
              <a:rPr sz="2400" spc="-75" dirty="0">
                <a:latin typeface="Arial"/>
                <a:cs typeface="Arial"/>
              </a:rPr>
              <a:t>between </a:t>
            </a:r>
            <a:r>
              <a:rPr sz="2400" spc="-45" dirty="0">
                <a:latin typeface="Arial"/>
                <a:cs typeface="Arial"/>
              </a:rPr>
              <a:t>the </a:t>
            </a:r>
            <a:r>
              <a:rPr sz="2400" spc="-180" dirty="0">
                <a:latin typeface="Arial"/>
                <a:cs typeface="Arial"/>
              </a:rPr>
              <a:t>core </a:t>
            </a:r>
            <a:r>
              <a:rPr sz="2400" spc="-30" dirty="0">
                <a:latin typeface="Arial"/>
                <a:cs typeface="Arial"/>
              </a:rPr>
              <a:t>and  </a:t>
            </a:r>
            <a:r>
              <a:rPr sz="2400" spc="-45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cladding)</a:t>
            </a:r>
            <a:endParaRPr sz="2400" dirty="0">
              <a:latin typeface="Arial"/>
              <a:cs typeface="Arial"/>
            </a:endParaRPr>
          </a:p>
          <a:p>
            <a:pPr marL="332740" indent="-320040">
              <a:spcBef>
                <a:spcPts val="710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5" dirty="0">
                <a:latin typeface="Arial"/>
                <a:cs typeface="Arial"/>
              </a:rPr>
              <a:t>Light </a:t>
            </a:r>
            <a:r>
              <a:rPr sz="2400" spc="-200" dirty="0">
                <a:latin typeface="Arial"/>
                <a:cs typeface="Arial"/>
              </a:rPr>
              <a:t>bounces </a:t>
            </a:r>
            <a:r>
              <a:rPr sz="2400" spc="-55" dirty="0">
                <a:latin typeface="Arial"/>
                <a:cs typeface="Arial"/>
              </a:rPr>
              <a:t>back </a:t>
            </a:r>
            <a:r>
              <a:rPr sz="2400" spc="-30" dirty="0">
                <a:latin typeface="Arial"/>
                <a:cs typeface="Arial"/>
              </a:rPr>
              <a:t>and </a:t>
            </a:r>
            <a:r>
              <a:rPr sz="2400" spc="-35" dirty="0">
                <a:latin typeface="Arial"/>
                <a:cs typeface="Arial"/>
              </a:rPr>
              <a:t>forth </a:t>
            </a:r>
            <a:r>
              <a:rPr sz="2400" spc="-70" dirty="0">
                <a:latin typeface="Arial"/>
                <a:cs typeface="Arial"/>
              </a:rPr>
              <a:t>along </a:t>
            </a:r>
            <a:r>
              <a:rPr sz="2400" spc="-45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core</a:t>
            </a:r>
            <a:endParaRPr sz="2400" dirty="0">
              <a:latin typeface="Arial"/>
              <a:cs typeface="Arial"/>
            </a:endParaRPr>
          </a:p>
          <a:p>
            <a:pPr marL="332740" indent="-320040">
              <a:spcBef>
                <a:spcPts val="695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140" dirty="0">
                <a:latin typeface="Arial"/>
                <a:cs typeface="Arial"/>
              </a:rPr>
              <a:t>Common </a:t>
            </a:r>
            <a:r>
              <a:rPr sz="2400" spc="-30" dirty="0">
                <a:latin typeface="Arial"/>
                <a:cs typeface="Arial"/>
              </a:rPr>
              <a:t>light </a:t>
            </a:r>
            <a:r>
              <a:rPr sz="2400" spc="-240" dirty="0">
                <a:latin typeface="Arial"/>
                <a:cs typeface="Arial"/>
              </a:rPr>
              <a:t>sources: </a:t>
            </a:r>
            <a:r>
              <a:rPr sz="2400" spc="-229" dirty="0">
                <a:latin typeface="Arial"/>
                <a:cs typeface="Arial"/>
              </a:rPr>
              <a:t>LEDs </a:t>
            </a:r>
            <a:r>
              <a:rPr sz="2400" spc="-30" dirty="0">
                <a:latin typeface="Arial"/>
                <a:cs typeface="Arial"/>
              </a:rPr>
              <a:t>and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lasers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794" y="600727"/>
            <a:ext cx="73788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60" dirty="0" smtClean="0"/>
              <a:t>Transmission</a:t>
            </a:r>
            <a:r>
              <a:rPr spc="-250" dirty="0" smtClean="0"/>
              <a:t> </a:t>
            </a:r>
            <a:r>
              <a:rPr spc="-114" dirty="0" smtClean="0"/>
              <a:t>M</a:t>
            </a:r>
            <a:r>
              <a:rPr lang="en-US" spc="-114" dirty="0" smtClean="0"/>
              <a:t>edia </a:t>
            </a:r>
            <a:r>
              <a:rPr lang="en-US" spc="-114" dirty="0"/>
              <a:t>(Cont.)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301499"/>
            <a:ext cx="11526982" cy="3519553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37160">
              <a:spcBef>
                <a:spcPts val="2125"/>
              </a:spcBef>
            </a:pPr>
            <a:r>
              <a:rPr lang="en-US" sz="3600" u="sng" spc="-70" dirty="0" smtClean="0">
                <a:solidFill>
                  <a:srgbClr val="002060"/>
                </a:solidFill>
                <a:latin typeface="Arial"/>
                <a:cs typeface="Arial"/>
              </a:rPr>
              <a:t>Unbounded/Unguided </a:t>
            </a:r>
            <a:r>
              <a:rPr lang="en-US" sz="3600" u="sng" spc="-70" dirty="0">
                <a:solidFill>
                  <a:srgbClr val="002060"/>
                </a:solidFill>
                <a:latin typeface="Arial"/>
                <a:cs typeface="Arial"/>
              </a:rPr>
              <a:t>Transmission </a:t>
            </a:r>
            <a:r>
              <a:rPr lang="en-US" sz="3600" u="sng" spc="-70" dirty="0" smtClean="0">
                <a:solidFill>
                  <a:srgbClr val="002060"/>
                </a:solidFill>
                <a:latin typeface="Arial"/>
                <a:cs typeface="Arial"/>
              </a:rPr>
              <a:t>Media</a:t>
            </a:r>
            <a:endParaRPr lang="en-US" sz="3600" u="sng" dirty="0">
              <a:solidFill>
                <a:srgbClr val="002060"/>
              </a:solidFill>
            </a:endParaRPr>
          </a:p>
          <a:p>
            <a:pPr marL="480060" indent="-342900">
              <a:spcBef>
                <a:spcPts val="2125"/>
              </a:spcBef>
              <a:buFont typeface="Arial" panose="020B0604020202020204" pitchFamily="34" charset="0"/>
              <a:buChar char="•"/>
            </a:pPr>
            <a:r>
              <a:rPr lang="en-US" sz="2400" spc="-90" dirty="0" smtClean="0">
                <a:latin typeface="Arial"/>
                <a:cs typeface="Arial"/>
              </a:rPr>
              <a:t>Unguided or wireless media sends the data through the air (or water), which is available to anyone who has a device </a:t>
            </a:r>
            <a:r>
              <a:rPr lang="en-US" sz="2400" spc="-90" dirty="0" smtClean="0">
                <a:solidFill>
                  <a:srgbClr val="002060"/>
                </a:solidFill>
                <a:latin typeface="Arial"/>
                <a:cs typeface="Arial"/>
              </a:rPr>
              <a:t>capable of receiving </a:t>
            </a:r>
            <a:r>
              <a:rPr lang="en-US" sz="2400" spc="-90" dirty="0" smtClean="0">
                <a:latin typeface="Arial"/>
                <a:cs typeface="Arial"/>
              </a:rPr>
              <a:t>them. </a:t>
            </a:r>
          </a:p>
          <a:p>
            <a:pPr marL="480060" indent="-342900">
              <a:spcBef>
                <a:spcPts val="2125"/>
              </a:spcBef>
              <a:buFont typeface="Arial" panose="020B0604020202020204" pitchFamily="34" charset="0"/>
              <a:buChar char="•"/>
            </a:pPr>
            <a:r>
              <a:rPr lang="en-US" sz="2400" spc="-90" dirty="0" smtClean="0">
                <a:latin typeface="Arial"/>
                <a:cs typeface="Arial"/>
              </a:rPr>
              <a:t>Types of unguided/ unbounded media are</a:t>
            </a:r>
          </a:p>
          <a:p>
            <a:pPr marL="332105" marR="5080" indent="-320040">
              <a:spcBef>
                <a:spcPts val="1220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407034" algn="l"/>
                <a:tab pos="407670" algn="l"/>
              </a:tabLst>
            </a:pPr>
            <a:r>
              <a:rPr lang="en-US" sz="2400" spc="-90" dirty="0" smtClean="0">
                <a:solidFill>
                  <a:srgbClr val="C00000"/>
                </a:solidFill>
                <a:latin typeface="Arial"/>
                <a:cs typeface="Arial"/>
              </a:rPr>
              <a:t>Radio </a:t>
            </a:r>
            <a:r>
              <a:rPr lang="en-US" sz="2400" spc="-90" dirty="0">
                <a:solidFill>
                  <a:srgbClr val="C00000"/>
                </a:solidFill>
                <a:latin typeface="Arial"/>
                <a:cs typeface="Arial"/>
              </a:rPr>
              <a:t>Transmission</a:t>
            </a:r>
          </a:p>
          <a:p>
            <a:pPr marL="332105" marR="5080" indent="-320040">
              <a:spcBef>
                <a:spcPts val="1220"/>
              </a:spcBef>
              <a:buClr>
                <a:srgbClr val="DA1F28"/>
              </a:buClr>
              <a:buSzPct val="60416"/>
              <a:buFont typeface="Wingdings"/>
              <a:buChar char=""/>
              <a:tabLst>
                <a:tab pos="407034" algn="l"/>
                <a:tab pos="407670" algn="l"/>
              </a:tabLst>
            </a:pPr>
            <a:r>
              <a:rPr lang="en-US" sz="2400" spc="-90" dirty="0" smtClean="0">
                <a:solidFill>
                  <a:srgbClr val="C00000"/>
                </a:solidFill>
                <a:latin typeface="Arial"/>
                <a:cs typeface="Arial"/>
              </a:rPr>
              <a:t>Microwave </a:t>
            </a:r>
            <a:r>
              <a:rPr lang="en-US" sz="2400" spc="-90" dirty="0">
                <a:solidFill>
                  <a:srgbClr val="C00000"/>
                </a:solidFill>
                <a:latin typeface="Arial"/>
                <a:cs typeface="Arial"/>
              </a:rPr>
              <a:t>Transmission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85787" y="649748"/>
            <a:ext cx="13797732" cy="553998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Internet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19425" y="1828800"/>
            <a:ext cx="5801266" cy="6740307"/>
          </a:xfrm>
        </p:spPr>
        <p:txBody>
          <a:bodyPr/>
          <a:lstStyle/>
          <a:p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The internet is a worldwide collection of interconnected </a:t>
            </a:r>
            <a:r>
              <a:rPr lang="en-US" altLang="en-US" sz="24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LANs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4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WANs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LANs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are connected to each other using WANs.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400" b="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WANs</a:t>
            </a:r>
            <a:r>
              <a:rPr lang="en-US" alt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may use </a:t>
            </a:r>
            <a:r>
              <a:rPr lang="en-US" altLang="en-US" sz="24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copper wires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fiber optic cables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en-US" sz="24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wireless transmissions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The internet is </a:t>
            </a:r>
            <a:r>
              <a:rPr lang="en-US" altLang="en-US" sz="24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owned 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by any individual or group. </a:t>
            </a:r>
            <a:endParaRPr lang="en-US" altLang="en-US" sz="2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following groups were developed to help maintain structure on the internet: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IETF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ICANN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IAB</a:t>
            </a:r>
          </a:p>
          <a:p>
            <a:pPr lvl="1"/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661"/>
          <a:stretch/>
        </p:blipFill>
        <p:spPr>
          <a:xfrm>
            <a:off x="6331526" y="1828800"/>
            <a:ext cx="5860473" cy="40547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82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71933" y="620662"/>
            <a:ext cx="13797732" cy="553998"/>
          </a:xfrm>
        </p:spPr>
        <p:txBody>
          <a:bodyPr/>
          <a:lstStyle/>
          <a:p>
            <a:r>
              <a:rPr lang="en-US" altLang="en-US" dirty="0" smtClean="0"/>
              <a:t>The Internet-Based Service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91823" y="1801091"/>
            <a:ext cx="10893595" cy="3323987"/>
          </a:xfrm>
        </p:spPr>
        <p:txBody>
          <a:bodyPr/>
          <a:lstStyle/>
          <a:p>
            <a:r>
              <a:rPr lang="en-US" alt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of the basic services available to Internet users are −</a:t>
            </a:r>
          </a:p>
          <a:p>
            <a:r>
              <a:rPr lang="en-US" alt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en-US" sz="2400" b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en-US" alt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− a fast, easy, and inexpensive way to communicate with other Internet users around the world.</a:t>
            </a:r>
          </a:p>
          <a:p>
            <a:r>
              <a:rPr lang="en-US" alt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en-US" sz="2400" b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Telnet</a:t>
            </a:r>
            <a:r>
              <a:rPr lang="en-US" alt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− allows a user to log into a remote computer as though it were a local system.</a:t>
            </a:r>
          </a:p>
          <a:p>
            <a:r>
              <a:rPr lang="en-US" alt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en-US" sz="2400" b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FTP</a:t>
            </a:r>
            <a:r>
              <a:rPr lang="en-US" alt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− allows a user to transfer virtually every kind of file that can be stored on a computer from one Internet-connected computer to another.</a:t>
            </a:r>
          </a:p>
          <a:p>
            <a:r>
              <a:rPr lang="en-US" alt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en-US" sz="2400" b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</a:t>
            </a:r>
            <a:r>
              <a:rPr lang="en-US" altLang="en-US" sz="24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 Web (WWW) 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− A hypertext interface to Internet information resources.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79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71933" y="620662"/>
            <a:ext cx="13797732" cy="553998"/>
          </a:xfrm>
        </p:spPr>
        <p:txBody>
          <a:bodyPr/>
          <a:lstStyle/>
          <a:p>
            <a:r>
              <a:rPr lang="en-US" altLang="en-US" dirty="0" smtClean="0"/>
              <a:t>Limitation of Internet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91823" y="1801091"/>
            <a:ext cx="10893595" cy="22159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Theft of Personal </a:t>
            </a:r>
            <a:r>
              <a:rPr lang="en-US" sz="2400" b="0" dirty="0" smtClean="0"/>
              <a:t>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Negative effects on family </a:t>
            </a:r>
            <a:r>
              <a:rPr lang="en-US" sz="2400" b="0" dirty="0" smtClean="0"/>
              <a:t>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Internet </a:t>
            </a:r>
            <a:r>
              <a:rPr lang="en-US" sz="2400" b="0" dirty="0" smtClean="0"/>
              <a:t>addiction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Children using the </a:t>
            </a:r>
            <a:r>
              <a:rPr lang="en-US" sz="2400" b="0" dirty="0" smtClean="0"/>
              <a:t>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Virus </a:t>
            </a:r>
            <a:r>
              <a:rPr lang="en-US" sz="2400" b="0" dirty="0" smtClean="0"/>
              <a:t>threat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Spamming</a:t>
            </a:r>
            <a:endParaRPr lang="en-US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765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Basics of 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(Cont.)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9095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>
                <a:solidFill>
                  <a:srgbClr val="002060"/>
                </a:solidFill>
              </a:rPr>
              <a:t>effectiveness</a:t>
            </a:r>
            <a:r>
              <a:rPr lang="en-US" dirty="0"/>
              <a:t> of a data communication system depends on </a:t>
            </a:r>
            <a:r>
              <a:rPr lang="en-US" dirty="0" smtClean="0"/>
              <a:t>four </a:t>
            </a:r>
            <a:r>
              <a:rPr lang="en-US" dirty="0"/>
              <a:t>fundamental characteristics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1. Delivery</a:t>
            </a:r>
            <a:r>
              <a:rPr lang="en-US" dirty="0" smtClean="0">
                <a:solidFill>
                  <a:sysClr val="windowText" lastClr="000000"/>
                </a:solidFill>
              </a:rPr>
              <a:t>: </a:t>
            </a:r>
            <a:r>
              <a:rPr lang="en-US" dirty="0">
                <a:solidFill>
                  <a:sysClr val="windowText" lastClr="000000"/>
                </a:solidFill>
              </a:rPr>
              <a:t>The system must </a:t>
            </a:r>
            <a:r>
              <a:rPr lang="en-US" dirty="0">
                <a:solidFill>
                  <a:srgbClr val="002060"/>
                </a:solidFill>
              </a:rPr>
              <a:t>deliver data </a:t>
            </a:r>
            <a:r>
              <a:rPr lang="en-US" dirty="0">
                <a:solidFill>
                  <a:sysClr val="windowText" lastClr="000000"/>
                </a:solidFill>
              </a:rPr>
              <a:t>to the correct </a:t>
            </a:r>
            <a:r>
              <a:rPr lang="en-US" dirty="0">
                <a:solidFill>
                  <a:srgbClr val="002060"/>
                </a:solidFill>
              </a:rPr>
              <a:t>destination</a:t>
            </a:r>
            <a:r>
              <a:rPr lang="en-US" dirty="0">
                <a:solidFill>
                  <a:sysClr val="windowText" lastClr="000000"/>
                </a:solidFill>
              </a:rPr>
              <a:t>. 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algn="just"/>
            <a:r>
              <a:rPr lang="en-US" dirty="0" smtClean="0">
                <a:solidFill>
                  <a:sysClr val="windowText" lastClr="000000"/>
                </a:solidFill>
              </a:rPr>
              <a:t>Data </a:t>
            </a:r>
            <a:r>
              <a:rPr lang="en-US" dirty="0">
                <a:solidFill>
                  <a:sysClr val="windowText" lastClr="000000"/>
                </a:solidFill>
              </a:rPr>
              <a:t>must be received by the </a:t>
            </a:r>
            <a:r>
              <a:rPr lang="en-US" dirty="0">
                <a:solidFill>
                  <a:srgbClr val="002060"/>
                </a:solidFill>
              </a:rPr>
              <a:t>intended device </a:t>
            </a:r>
            <a:r>
              <a:rPr lang="en-US" dirty="0">
                <a:solidFill>
                  <a:sysClr val="windowText" lastClr="000000"/>
                </a:solidFill>
              </a:rPr>
              <a:t>or user and only by that device or user.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ysClr val="windowText" lastClr="000000"/>
                </a:solidFill>
              </a:rPr>
              <a:t>.   </a:t>
            </a:r>
            <a:r>
              <a:rPr lang="en-US" dirty="0" smtClean="0">
                <a:solidFill>
                  <a:srgbClr val="C00000"/>
                </a:solidFill>
              </a:rPr>
              <a:t>Accuracy</a:t>
            </a:r>
            <a:r>
              <a:rPr lang="en-US" dirty="0" smtClean="0">
                <a:solidFill>
                  <a:sysClr val="windowText" lastClr="000000"/>
                </a:solidFill>
              </a:rPr>
              <a:t>: </a:t>
            </a:r>
            <a:r>
              <a:rPr lang="en-US" dirty="0">
                <a:solidFill>
                  <a:sysClr val="windowText" lastClr="000000"/>
                </a:solidFill>
              </a:rPr>
              <a:t>The system must deliver the data accurately.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71933" y="620662"/>
            <a:ext cx="13797732" cy="553998"/>
          </a:xfrm>
        </p:spPr>
        <p:txBody>
          <a:bodyPr/>
          <a:lstStyle/>
          <a:p>
            <a:r>
              <a:rPr lang="en-US" altLang="en-US" dirty="0" smtClean="0"/>
              <a:t>The Web Concept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91823" y="1801091"/>
            <a:ext cx="10893595" cy="40010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/>
              <a:t>Each </a:t>
            </a:r>
            <a:r>
              <a:rPr lang="en-US" sz="2400" b="0" dirty="0"/>
              <a:t>page available on the website is called a web </a:t>
            </a:r>
            <a:r>
              <a:rPr lang="en-US" sz="2400" b="0" dirty="0" smtClean="0"/>
              <a:t>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T</a:t>
            </a:r>
            <a:r>
              <a:rPr lang="en-US" sz="2400" b="0" dirty="0" smtClean="0"/>
              <a:t>he </a:t>
            </a:r>
            <a:r>
              <a:rPr lang="en-US" sz="2400" b="0" dirty="0"/>
              <a:t>first page of any website is called the home page for that site</a:t>
            </a:r>
            <a:r>
              <a:rPr lang="en-US" sz="2400" b="0" dirty="0" smtClean="0"/>
              <a:t>.</a:t>
            </a:r>
          </a:p>
          <a:p>
            <a:r>
              <a:rPr lang="en-US" sz="2400" b="0" u="sng" dirty="0">
                <a:solidFill>
                  <a:srgbClr val="002060"/>
                </a:solidFill>
              </a:rPr>
              <a:t>What is WWW?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WWW stands for World Wide Web. </a:t>
            </a:r>
            <a:endParaRPr lang="en-US" sz="24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/>
              <a:t>A </a:t>
            </a:r>
            <a:r>
              <a:rPr lang="en-US" sz="2400" b="0" dirty="0"/>
              <a:t>technical definition of the World Wide Web is − All the resources and users on the Internet that are using the Hypertext Transfer Protocol HTTP. </a:t>
            </a:r>
            <a:endParaRPr lang="en-US" sz="2400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1" dirty="0"/>
              <a:t>The World Wide Web is a way of exchanging information between computers on the Internet, tying them together into a vast collection of interactive multimedia </a:t>
            </a:r>
            <a:r>
              <a:rPr lang="en-US" sz="2400" b="0" i="1" dirty="0" smtClean="0"/>
              <a:t>resources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0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71933" y="620662"/>
            <a:ext cx="13797732" cy="553998"/>
          </a:xfrm>
        </p:spPr>
        <p:txBody>
          <a:bodyPr/>
          <a:lstStyle/>
          <a:p>
            <a:r>
              <a:rPr lang="en-US" altLang="en-US" dirty="0" smtClean="0"/>
              <a:t>The Web Concept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91823" y="1801091"/>
            <a:ext cx="10893595" cy="5109091"/>
          </a:xfrm>
        </p:spPr>
        <p:txBody>
          <a:bodyPr/>
          <a:lstStyle/>
          <a:p>
            <a:pPr algn="just"/>
            <a:r>
              <a:rPr lang="en-US" sz="2400" b="0" u="sng" dirty="0" smtClean="0">
                <a:solidFill>
                  <a:srgbClr val="002060"/>
                </a:solidFill>
              </a:rPr>
              <a:t>What </a:t>
            </a:r>
            <a:r>
              <a:rPr lang="en-US" sz="2400" b="0" u="sng" dirty="0">
                <a:solidFill>
                  <a:srgbClr val="002060"/>
                </a:solidFill>
              </a:rPr>
              <a:t>is HTTP?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HTTP stands for Hypertext Transfer Protocol</a:t>
            </a:r>
            <a:r>
              <a:rPr lang="en-US" sz="2400" b="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 smtClean="0"/>
              <a:t> </a:t>
            </a:r>
            <a:r>
              <a:rPr lang="en-US" sz="2400" b="0" dirty="0"/>
              <a:t>This is the protocol being used to transfer hypertext documents that make the World Wide Web possible.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A standard web address such as </a:t>
            </a:r>
            <a:r>
              <a:rPr lang="en-US" sz="2400" b="0" dirty="0">
                <a:solidFill>
                  <a:srgbClr val="002060"/>
                </a:solidFill>
              </a:rPr>
              <a:t>Yahoo.com</a:t>
            </a:r>
            <a:r>
              <a:rPr lang="en-US" sz="2400" b="0" dirty="0"/>
              <a:t> is called a URL and here the prefix HTTP indicates its protocol</a:t>
            </a:r>
            <a:r>
              <a:rPr lang="en-US" sz="2400" b="0" dirty="0" smtClean="0"/>
              <a:t>.</a:t>
            </a:r>
          </a:p>
          <a:p>
            <a:r>
              <a:rPr lang="en-US" sz="2400" b="0" u="sng" dirty="0">
                <a:solidFill>
                  <a:srgbClr val="002060"/>
                </a:solidFill>
              </a:rPr>
              <a:t>What is a URL?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URL stands for Uniform Resource </a:t>
            </a:r>
            <a:r>
              <a:rPr lang="en-US" sz="2400" b="0" dirty="0" smtClean="0"/>
              <a:t>Locator.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U</a:t>
            </a:r>
            <a:r>
              <a:rPr lang="en-US" sz="2400" b="0" dirty="0" smtClean="0"/>
              <a:t>sed </a:t>
            </a:r>
            <a:r>
              <a:rPr lang="en-US" sz="2400" b="0" dirty="0"/>
              <a:t>to specify addresses on the World Wide Web. </a:t>
            </a:r>
            <a:endParaRPr lang="en-US" sz="24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/>
              <a:t>A </a:t>
            </a:r>
            <a:r>
              <a:rPr lang="en-US" sz="2400" b="0" dirty="0"/>
              <a:t>URL is the fundamental network identification for any resource connected to the web.</a:t>
            </a:r>
          </a:p>
          <a:p>
            <a:pPr algn="just"/>
            <a:endParaRPr lang="en-US" sz="24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60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71933" y="620662"/>
            <a:ext cx="13797732" cy="553998"/>
          </a:xfrm>
        </p:spPr>
        <p:txBody>
          <a:bodyPr/>
          <a:lstStyle/>
          <a:p>
            <a:r>
              <a:rPr lang="en-US" altLang="en-US" dirty="0" smtClean="0"/>
              <a:t>The Web Concept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771933" y="1801092"/>
            <a:ext cx="10713485" cy="6217087"/>
          </a:xfrm>
        </p:spPr>
        <p:txBody>
          <a:bodyPr/>
          <a:lstStyle/>
          <a:p>
            <a:pPr algn="just"/>
            <a:r>
              <a:rPr lang="en-US" sz="2400" b="0" dirty="0" smtClean="0"/>
              <a:t>A </a:t>
            </a:r>
            <a:r>
              <a:rPr lang="en-US" sz="2400" b="0" dirty="0"/>
              <a:t>URL will have the following format </a:t>
            </a:r>
            <a:endParaRPr lang="en-US" sz="2400" b="0" dirty="0" smtClean="0"/>
          </a:p>
          <a:p>
            <a:pPr algn="just"/>
            <a:endParaRPr lang="en-US" sz="2400" b="0" dirty="0"/>
          </a:p>
          <a:p>
            <a:pPr algn="just"/>
            <a:endParaRPr lang="en-US" sz="2400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The protocol specifies how information is </a:t>
            </a:r>
            <a:r>
              <a:rPr lang="en-US" sz="2400" b="0" dirty="0">
                <a:solidFill>
                  <a:srgbClr val="002060"/>
                </a:solidFill>
              </a:rPr>
              <a:t>transferred from a link</a:t>
            </a:r>
            <a:r>
              <a:rPr lang="en-US" sz="2400" b="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 smtClean="0"/>
              <a:t>The </a:t>
            </a:r>
            <a:r>
              <a:rPr lang="en-US" sz="2400" b="0" dirty="0"/>
              <a:t>protocol used for web resources is </a:t>
            </a:r>
            <a:r>
              <a:rPr lang="en-US" sz="2400" b="0" dirty="0" err="1" smtClean="0">
                <a:solidFill>
                  <a:srgbClr val="002060"/>
                </a:solidFill>
              </a:rPr>
              <a:t>HyperText</a:t>
            </a:r>
            <a:r>
              <a:rPr lang="en-US" sz="2400" b="0" dirty="0" smtClean="0">
                <a:solidFill>
                  <a:srgbClr val="002060"/>
                </a:solidFill>
              </a:rPr>
              <a:t> Transfer Protocol (</a:t>
            </a:r>
            <a:r>
              <a:rPr lang="en-US" sz="2400" b="0" dirty="0" smtClean="0"/>
              <a:t>HTTP</a:t>
            </a:r>
            <a:r>
              <a:rPr lang="en-US" sz="2400" b="0" dirty="0"/>
              <a:t>)</a:t>
            </a:r>
            <a:r>
              <a:rPr lang="en-US" sz="2400" b="0" dirty="0" smtClean="0"/>
              <a:t> </a:t>
            </a:r>
            <a:endParaRPr lang="en-US" sz="2400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 smtClean="0"/>
              <a:t>Other </a:t>
            </a:r>
            <a:r>
              <a:rPr lang="en-US" sz="2400" b="0" dirty="0"/>
              <a:t>protocols compatible with most web browsers include </a:t>
            </a:r>
            <a:r>
              <a:rPr lang="en-US" sz="2400" b="0" dirty="0" smtClean="0">
                <a:solidFill>
                  <a:srgbClr val="002060"/>
                </a:solidFill>
              </a:rPr>
              <a:t>FTP</a:t>
            </a:r>
            <a:r>
              <a:rPr lang="en-US" sz="2400" b="0" dirty="0"/>
              <a:t>, </a:t>
            </a:r>
            <a:r>
              <a:rPr lang="en-US" sz="2400" b="0" dirty="0">
                <a:solidFill>
                  <a:srgbClr val="002060"/>
                </a:solidFill>
              </a:rPr>
              <a:t>telnet</a:t>
            </a:r>
            <a:r>
              <a:rPr lang="en-US" sz="2400" b="0" dirty="0"/>
              <a:t>, </a:t>
            </a:r>
            <a:r>
              <a:rPr lang="en-US" sz="2400" b="0" dirty="0">
                <a:solidFill>
                  <a:srgbClr val="002060"/>
                </a:solidFill>
              </a:rPr>
              <a:t>newsgroups</a:t>
            </a:r>
            <a:r>
              <a:rPr lang="en-US" sz="2400" b="0" dirty="0"/>
              <a:t>, and </a:t>
            </a:r>
            <a:r>
              <a:rPr lang="en-US" sz="2400" b="0" dirty="0">
                <a:solidFill>
                  <a:srgbClr val="002060"/>
                </a:solidFill>
              </a:rPr>
              <a:t>Gopher</a:t>
            </a:r>
            <a:r>
              <a:rPr lang="en-US" sz="2400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The protocol is followed by a colon, two slashes, and then the domain </a:t>
            </a:r>
            <a:r>
              <a:rPr lang="en-US" sz="2400" b="0" dirty="0" smtClean="0"/>
              <a:t>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/>
              <a:t>The </a:t>
            </a:r>
            <a:r>
              <a:rPr lang="en-US" sz="2400" b="0" dirty="0"/>
              <a:t>domain name is the computer on which </a:t>
            </a:r>
            <a:r>
              <a:rPr lang="en-US" sz="2400" b="0" dirty="0">
                <a:solidFill>
                  <a:srgbClr val="002060"/>
                </a:solidFill>
              </a:rPr>
              <a:t>the resource is </a:t>
            </a:r>
            <a:r>
              <a:rPr lang="en-US" sz="2400" b="0" dirty="0" smtClean="0">
                <a:solidFill>
                  <a:srgbClr val="002060"/>
                </a:solidFill>
              </a:rPr>
              <a:t>located</a:t>
            </a:r>
            <a:r>
              <a:rPr lang="en-US" sz="2400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rgbClr val="002060"/>
                </a:solidFill>
              </a:rPr>
              <a:t>Links </a:t>
            </a:r>
            <a:r>
              <a:rPr lang="en-US" sz="2400" b="0" dirty="0">
                <a:solidFill>
                  <a:srgbClr val="002060"/>
                </a:solidFill>
              </a:rPr>
              <a:t>to particular files </a:t>
            </a:r>
            <a:r>
              <a:rPr lang="en-US" sz="2400" b="0" dirty="0"/>
              <a:t>or subdirectories may be further specified after the domain name. </a:t>
            </a:r>
            <a:endParaRPr lang="en-US" sz="24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/>
              <a:t>The </a:t>
            </a:r>
            <a:r>
              <a:rPr lang="en-US" sz="2400" b="0" dirty="0"/>
              <a:t>directory names are </a:t>
            </a:r>
            <a:r>
              <a:rPr lang="en-US" sz="2400" b="0" dirty="0">
                <a:solidFill>
                  <a:srgbClr val="002060"/>
                </a:solidFill>
              </a:rPr>
              <a:t>separated by single forward slashes</a:t>
            </a:r>
            <a:r>
              <a:rPr lang="en-US" sz="2400" b="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40" y="2345279"/>
            <a:ext cx="6007100" cy="5490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8409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71933" y="620662"/>
            <a:ext cx="13797732" cy="553998"/>
          </a:xfrm>
        </p:spPr>
        <p:txBody>
          <a:bodyPr/>
          <a:lstStyle/>
          <a:p>
            <a:r>
              <a:rPr lang="en-US" altLang="en-US" dirty="0" smtClean="0"/>
              <a:t>The Web Concept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771933" y="1801092"/>
            <a:ext cx="10713485" cy="5478423"/>
          </a:xfrm>
        </p:spPr>
        <p:txBody>
          <a:bodyPr/>
          <a:lstStyle/>
          <a:p>
            <a:pPr algn="just"/>
            <a:r>
              <a:rPr lang="en-US" sz="2400" b="0" u="sng" dirty="0" smtClean="0">
                <a:solidFill>
                  <a:srgbClr val="002060"/>
                </a:solidFill>
              </a:rPr>
              <a:t>What </a:t>
            </a:r>
            <a:r>
              <a:rPr lang="en-US" sz="2400" b="0" u="sng" dirty="0">
                <a:solidFill>
                  <a:srgbClr val="002060"/>
                </a:solidFill>
              </a:rPr>
              <a:t>is a Web Server?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Every Website sits on a computer known as a </a:t>
            </a:r>
            <a:r>
              <a:rPr lang="en-US" sz="2400" b="0" dirty="0">
                <a:solidFill>
                  <a:srgbClr val="002060"/>
                </a:solidFill>
              </a:rPr>
              <a:t>Web </a:t>
            </a:r>
            <a:r>
              <a:rPr lang="en-US" sz="2400" b="0" dirty="0" smtClean="0">
                <a:solidFill>
                  <a:srgbClr val="002060"/>
                </a:solidFill>
              </a:rPr>
              <a:t>Server</a:t>
            </a:r>
            <a:r>
              <a:rPr lang="en-US" sz="2400" b="0" dirty="0"/>
              <a:t>. </a:t>
            </a:r>
            <a:endParaRPr lang="en-US" sz="2400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 smtClean="0"/>
              <a:t>This </a:t>
            </a:r>
            <a:r>
              <a:rPr lang="en-US" sz="2400" b="0" dirty="0"/>
              <a:t>server is always connected to the </a:t>
            </a:r>
            <a:r>
              <a:rPr lang="en-US" sz="2400" b="0" dirty="0">
                <a:solidFill>
                  <a:srgbClr val="002060"/>
                </a:solidFill>
              </a:rPr>
              <a:t>Internet</a:t>
            </a:r>
            <a:r>
              <a:rPr lang="en-US" sz="2400" b="0" dirty="0"/>
              <a:t>. </a:t>
            </a:r>
            <a:endParaRPr lang="en-US" sz="2400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 smtClean="0"/>
              <a:t>Every </a:t>
            </a:r>
            <a:r>
              <a:rPr lang="en-US" sz="2400" b="0" dirty="0"/>
              <a:t>Web server that is connected to the Internet is given a unique address made up of a series of four numbers between </a:t>
            </a:r>
            <a:r>
              <a:rPr lang="en-US" sz="2400" b="0" dirty="0">
                <a:solidFill>
                  <a:srgbClr val="002060"/>
                </a:solidFill>
              </a:rPr>
              <a:t>0</a:t>
            </a:r>
            <a:r>
              <a:rPr lang="en-US" sz="2400" b="0" dirty="0"/>
              <a:t> and </a:t>
            </a:r>
            <a:r>
              <a:rPr lang="en-US" sz="2400" b="0" dirty="0">
                <a:solidFill>
                  <a:srgbClr val="002060"/>
                </a:solidFill>
              </a:rPr>
              <a:t>256</a:t>
            </a:r>
            <a:r>
              <a:rPr lang="en-US" sz="2400" b="0" dirty="0"/>
              <a:t> separated by </a:t>
            </a:r>
            <a:r>
              <a:rPr lang="en-US" sz="2400" b="0" dirty="0" smtClean="0"/>
              <a:t>periods (IP address).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 smtClean="0"/>
              <a:t> </a:t>
            </a:r>
            <a:r>
              <a:rPr lang="en-US" sz="2400" b="0" dirty="0"/>
              <a:t>For example, 68.178.157.132 or 68.122.35.127.</a:t>
            </a:r>
          </a:p>
          <a:p>
            <a:pPr algn="just"/>
            <a:r>
              <a:rPr lang="en-US" sz="2400" b="0" u="sng" dirty="0" smtClean="0">
                <a:solidFill>
                  <a:srgbClr val="002060"/>
                </a:solidFill>
              </a:rPr>
              <a:t>What </a:t>
            </a:r>
            <a:r>
              <a:rPr lang="en-US" sz="2400" b="0" u="sng" dirty="0">
                <a:solidFill>
                  <a:srgbClr val="002060"/>
                </a:solidFill>
              </a:rPr>
              <a:t>is a Web Browser?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Web Browsers are </a:t>
            </a:r>
            <a:r>
              <a:rPr lang="en-US" sz="2400" b="0" dirty="0">
                <a:solidFill>
                  <a:srgbClr val="002060"/>
                </a:solidFill>
              </a:rPr>
              <a:t>software</a:t>
            </a:r>
            <a:r>
              <a:rPr lang="en-US" sz="2400" b="0" dirty="0"/>
              <a:t> </a:t>
            </a:r>
            <a:r>
              <a:rPr lang="en-US" sz="2400" b="0" dirty="0">
                <a:solidFill>
                  <a:srgbClr val="002060"/>
                </a:solidFill>
              </a:rPr>
              <a:t>installed</a:t>
            </a:r>
            <a:r>
              <a:rPr lang="en-US" sz="2400" b="0" dirty="0"/>
              <a:t> on your PC. </a:t>
            </a:r>
            <a:endParaRPr lang="en-US" sz="2400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 smtClean="0"/>
              <a:t>To </a:t>
            </a:r>
            <a:r>
              <a:rPr lang="en-US" sz="2400" b="0" dirty="0"/>
              <a:t>access the Web you need web browsers, such as Netscape Navigator, Microsoft Internet Explorer, or Mozilla Firefox.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474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71933" y="620662"/>
            <a:ext cx="13797732" cy="553998"/>
          </a:xfrm>
        </p:spPr>
        <p:txBody>
          <a:bodyPr/>
          <a:lstStyle/>
          <a:p>
            <a:r>
              <a:rPr lang="en-US" altLang="en-US" dirty="0" smtClean="0"/>
              <a:t>The Web Concept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771933" y="1801092"/>
            <a:ext cx="10713485" cy="5847755"/>
          </a:xfrm>
        </p:spPr>
        <p:txBody>
          <a:bodyPr/>
          <a:lstStyle/>
          <a:p>
            <a:pPr algn="just"/>
            <a:r>
              <a:rPr lang="en-US" sz="2400" b="0" u="sng" dirty="0">
                <a:solidFill>
                  <a:srgbClr val="002060"/>
                </a:solidFill>
              </a:rPr>
              <a:t>What is SMTP Server</a:t>
            </a:r>
            <a:r>
              <a:rPr lang="en-US" sz="2400" b="0" u="sng" dirty="0" smtClean="0">
                <a:solidFill>
                  <a:srgbClr val="002060"/>
                </a:solidFill>
              </a:rPr>
              <a:t>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rgbClr val="002060"/>
                </a:solidFill>
              </a:rPr>
              <a:t>SMTP</a:t>
            </a:r>
            <a:r>
              <a:rPr lang="en-US" sz="2400" b="0" dirty="0" smtClean="0"/>
              <a:t> </a:t>
            </a:r>
            <a:r>
              <a:rPr lang="en-US" sz="2400" b="0" dirty="0"/>
              <a:t>stands for Simple Mail Transfer Protocol Server. </a:t>
            </a:r>
            <a:endParaRPr lang="en-US" sz="2400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rgbClr val="C00000"/>
                </a:solidFill>
              </a:rPr>
              <a:t>This </a:t>
            </a:r>
            <a:r>
              <a:rPr lang="en-US" sz="2400" b="0" dirty="0">
                <a:solidFill>
                  <a:srgbClr val="C00000"/>
                </a:solidFill>
              </a:rPr>
              <a:t>server takes care of delivering emails from one server to another server</a:t>
            </a:r>
            <a:r>
              <a:rPr lang="en-US" sz="2400" b="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 smtClean="0"/>
              <a:t> </a:t>
            </a:r>
            <a:r>
              <a:rPr lang="en-US" sz="2400" b="0" dirty="0"/>
              <a:t>When you send an email to an email address, it is delivered to its recipient by an </a:t>
            </a:r>
            <a:r>
              <a:rPr lang="en-US" sz="2400" b="0" dirty="0">
                <a:solidFill>
                  <a:srgbClr val="002060"/>
                </a:solidFill>
              </a:rPr>
              <a:t>SMTP Server</a:t>
            </a:r>
            <a:r>
              <a:rPr lang="en-US" sz="2400" b="0" dirty="0"/>
              <a:t>.</a:t>
            </a:r>
          </a:p>
          <a:p>
            <a:pPr algn="just"/>
            <a:r>
              <a:rPr lang="en-US" sz="2400" b="0" u="sng" dirty="0">
                <a:solidFill>
                  <a:srgbClr val="002060"/>
                </a:solidFill>
              </a:rPr>
              <a:t>What is ISP?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 smtClean="0"/>
              <a:t>ISP </a:t>
            </a:r>
            <a:r>
              <a:rPr lang="en-US" sz="2400" b="0" dirty="0"/>
              <a:t>stands for </a:t>
            </a:r>
            <a:r>
              <a:rPr lang="en-US" sz="2400" b="0" dirty="0">
                <a:solidFill>
                  <a:srgbClr val="002060"/>
                </a:solidFill>
              </a:rPr>
              <a:t>Internet Service Provider</a:t>
            </a:r>
            <a:r>
              <a:rPr lang="en-US" sz="2400" b="0" dirty="0"/>
              <a:t>. </a:t>
            </a:r>
            <a:endParaRPr lang="en-US" sz="2400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 smtClean="0"/>
              <a:t>They </a:t>
            </a:r>
            <a:r>
              <a:rPr lang="en-US" sz="2400" b="0" dirty="0"/>
              <a:t>are the </a:t>
            </a:r>
            <a:r>
              <a:rPr lang="en-US" sz="2400" b="0" dirty="0">
                <a:solidFill>
                  <a:srgbClr val="002060"/>
                </a:solidFill>
              </a:rPr>
              <a:t>companies who provide you service </a:t>
            </a:r>
            <a:r>
              <a:rPr lang="en-US" sz="2400" b="0" dirty="0"/>
              <a:t>in terms of internet connection to connect to the internet. </a:t>
            </a:r>
            <a:endParaRPr lang="en-US" sz="2400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 smtClean="0"/>
              <a:t>You </a:t>
            </a:r>
            <a:r>
              <a:rPr lang="en-US" sz="2400" b="0" dirty="0"/>
              <a:t>will buy space on a Web Server from any Internet Service Provider. </a:t>
            </a:r>
            <a:endParaRPr lang="en-US" sz="2400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 smtClean="0"/>
              <a:t>This </a:t>
            </a:r>
            <a:r>
              <a:rPr lang="en-US" sz="2400" b="0" dirty="0"/>
              <a:t>space will be used to host your Website.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26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Basics of 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9095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ysClr val="windowText" lastClr="000000"/>
                </a:solidFill>
              </a:rPr>
              <a:t>. </a:t>
            </a:r>
            <a:r>
              <a:rPr lang="en-US" dirty="0" smtClean="0">
                <a:solidFill>
                  <a:srgbClr val="C00000"/>
                </a:solidFill>
              </a:rPr>
              <a:t>Timeliness</a:t>
            </a:r>
            <a:r>
              <a:rPr lang="en-US" dirty="0" smtClean="0">
                <a:solidFill>
                  <a:sysClr val="windowText" lastClr="000000"/>
                </a:solidFill>
              </a:rPr>
              <a:t>: </a:t>
            </a:r>
            <a:r>
              <a:rPr lang="en-US" dirty="0">
                <a:solidFill>
                  <a:sysClr val="windowText" lastClr="000000"/>
                </a:solidFill>
              </a:rPr>
              <a:t>The system must </a:t>
            </a:r>
            <a:r>
              <a:rPr lang="en-US" dirty="0">
                <a:solidFill>
                  <a:srgbClr val="002060"/>
                </a:solidFill>
              </a:rPr>
              <a:t>deliver data in a timely </a:t>
            </a:r>
            <a:r>
              <a:rPr lang="en-US" dirty="0">
                <a:solidFill>
                  <a:sysClr val="windowText" lastClr="000000"/>
                </a:solidFill>
              </a:rPr>
              <a:t>manner. 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algn="just"/>
            <a:r>
              <a:rPr lang="en-US" dirty="0" smtClean="0">
                <a:solidFill>
                  <a:sysClr val="windowText" lastClr="000000"/>
                </a:solidFill>
              </a:rPr>
              <a:t>Data </a:t>
            </a:r>
            <a:r>
              <a:rPr lang="en-US" dirty="0">
                <a:solidFill>
                  <a:sysClr val="windowText" lastClr="000000"/>
                </a:solidFill>
              </a:rPr>
              <a:t>delivered late are useless. </a:t>
            </a:r>
          </a:p>
          <a:p>
            <a:pPr marL="514350" indent="-514350" algn="just">
              <a:buAutoNum type="arabicPeriod" startAt="4"/>
            </a:pPr>
            <a:r>
              <a:rPr lang="en-US" dirty="0" smtClean="0">
                <a:solidFill>
                  <a:srgbClr val="C00000"/>
                </a:solidFill>
              </a:rPr>
              <a:t>Jitter</a:t>
            </a:r>
            <a:r>
              <a:rPr lang="en-US" dirty="0" smtClean="0">
                <a:solidFill>
                  <a:sysClr val="windowText" lastClr="000000"/>
                </a:solidFill>
              </a:rPr>
              <a:t>: </a:t>
            </a:r>
            <a:r>
              <a:rPr lang="en-US" dirty="0">
                <a:solidFill>
                  <a:sysClr val="windowText" lastClr="000000"/>
                </a:solidFill>
              </a:rPr>
              <a:t>Jitter refers to the </a:t>
            </a:r>
            <a:r>
              <a:rPr lang="en-US" dirty="0">
                <a:solidFill>
                  <a:srgbClr val="002060"/>
                </a:solidFill>
              </a:rPr>
              <a:t>variation in the packet arrival time</a:t>
            </a:r>
            <a:r>
              <a:rPr lang="en-US" dirty="0" smtClean="0">
                <a:solidFill>
                  <a:sysClr val="windowText" lastClr="000000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ysClr val="windowText" lastClr="000000"/>
                </a:solidFill>
              </a:rPr>
              <a:t>It </a:t>
            </a:r>
            <a:r>
              <a:rPr lang="en-US" dirty="0">
                <a:solidFill>
                  <a:sysClr val="windowText" lastClr="000000"/>
                </a:solidFill>
              </a:rPr>
              <a:t>is an </a:t>
            </a:r>
            <a:r>
              <a:rPr lang="en-US" dirty="0">
                <a:solidFill>
                  <a:srgbClr val="002060"/>
                </a:solidFill>
              </a:rPr>
              <a:t>uneven delay </a:t>
            </a:r>
            <a:r>
              <a:rPr lang="en-US" dirty="0">
                <a:solidFill>
                  <a:sysClr val="windowText" lastClr="000000"/>
                </a:solidFill>
              </a:rPr>
              <a:t>in the delivery of audio or video packets</a:t>
            </a:r>
            <a:r>
              <a:rPr lang="en-US" dirty="0" smtClean="0">
                <a:solidFill>
                  <a:sysClr val="windowText" lastClr="00000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Example</a:t>
            </a:r>
            <a:r>
              <a:rPr lang="en-US" dirty="0" smtClean="0">
                <a:solidFill>
                  <a:sysClr val="windowText" lastClr="000000"/>
                </a:solidFill>
              </a:rPr>
              <a:t>: </a:t>
            </a:r>
            <a:r>
              <a:rPr lang="en-US" dirty="0"/>
              <a:t>For example, let us assume that </a:t>
            </a:r>
            <a:r>
              <a:rPr lang="en-US" dirty="0">
                <a:solidFill>
                  <a:srgbClr val="002060"/>
                </a:solidFill>
              </a:rPr>
              <a:t>video packets </a:t>
            </a:r>
            <a:r>
              <a:rPr lang="en-US" dirty="0"/>
              <a:t>are sent every </a:t>
            </a:r>
            <a:r>
              <a:rPr lang="en-US" dirty="0">
                <a:solidFill>
                  <a:srgbClr val="002060"/>
                </a:solidFill>
              </a:rPr>
              <a:t>30 </a:t>
            </a:r>
            <a:r>
              <a:rPr lang="en-US" dirty="0" err="1">
                <a:solidFill>
                  <a:srgbClr val="002060"/>
                </a:solidFill>
              </a:rPr>
              <a:t>ms</a:t>
            </a:r>
            <a:r>
              <a:rPr lang="en-US" dirty="0" err="1"/>
              <a:t>.</a:t>
            </a:r>
            <a:r>
              <a:rPr lang="en-US" dirty="0"/>
              <a:t> If some of the packets arrive with </a:t>
            </a:r>
            <a:r>
              <a:rPr lang="en-US" dirty="0">
                <a:solidFill>
                  <a:srgbClr val="002060"/>
                </a:solidFill>
              </a:rPr>
              <a:t>30-ms delay </a:t>
            </a:r>
            <a:r>
              <a:rPr lang="en-US" dirty="0"/>
              <a:t>and others with </a:t>
            </a:r>
            <a:r>
              <a:rPr lang="en-US" dirty="0">
                <a:solidFill>
                  <a:srgbClr val="002060"/>
                </a:solidFill>
              </a:rPr>
              <a:t>40-ms delay</a:t>
            </a:r>
            <a:r>
              <a:rPr lang="en-US" dirty="0"/>
              <a:t>, an uneven quality in the video is the result.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Communication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625912" cy="49179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following are the basic components for working a communication system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Transmitter </a:t>
            </a:r>
            <a:r>
              <a:rPr lang="en-US" dirty="0"/>
              <a:t>(Sender),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Receiver</a:t>
            </a:r>
            <a:r>
              <a:rPr lang="en-US" dirty="0"/>
              <a:t>,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Medium,</a:t>
            </a:r>
          </a:p>
          <a:p>
            <a:pPr marL="514350" indent="-514350">
              <a:buAutoNum type="arabicPeriod"/>
            </a:pPr>
            <a:r>
              <a:rPr lang="en-US" dirty="0" smtClean="0"/>
              <a:t>Message, and</a:t>
            </a:r>
          </a:p>
          <a:p>
            <a:pPr marL="514350" indent="-514350">
              <a:buAutoNum type="arabicPeriod"/>
            </a:pPr>
            <a:r>
              <a:rPr lang="en-US" dirty="0" smtClean="0"/>
              <a:t>Protocol</a:t>
            </a:r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917" y="2340898"/>
            <a:ext cx="6197969" cy="155223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9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Communication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(Cont.)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625912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+mj-lt"/>
              </a:rPr>
              <a:t>1.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Transmitter (Sender): </a:t>
            </a:r>
            <a:r>
              <a:rPr lang="en-US" dirty="0" smtClean="0">
                <a:latin typeface="+mj-lt"/>
              </a:rPr>
              <a:t>is </a:t>
            </a:r>
            <a:r>
              <a:rPr lang="en-US" dirty="0">
                <a:latin typeface="+mj-lt"/>
              </a:rPr>
              <a:t>the </a:t>
            </a:r>
            <a:r>
              <a:rPr lang="en-US" dirty="0" smtClean="0">
                <a:latin typeface="+mj-lt"/>
              </a:rPr>
              <a:t>device </a:t>
            </a:r>
            <a:r>
              <a:rPr lang="en-US" dirty="0">
                <a:latin typeface="+mj-lt"/>
              </a:rPr>
              <a:t>that sends the message.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It </a:t>
            </a:r>
            <a:r>
              <a:rPr lang="en-US" dirty="0">
                <a:latin typeface="+mj-lt"/>
              </a:rPr>
              <a:t>can be a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computer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workstation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telephone handset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video camera</a:t>
            </a:r>
            <a:r>
              <a:rPr lang="en-US" dirty="0">
                <a:latin typeface="+mj-lt"/>
              </a:rPr>
              <a:t>, and so </a:t>
            </a:r>
            <a:r>
              <a:rPr lang="en-US" dirty="0" smtClean="0">
                <a:latin typeface="+mj-lt"/>
              </a:rPr>
              <a:t>on.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2.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Receiver</a:t>
            </a:r>
            <a:r>
              <a:rPr lang="en-US" b="1" dirty="0" smtClean="0">
                <a:latin typeface="+mj-lt"/>
              </a:rPr>
              <a:t>: </a:t>
            </a:r>
            <a:r>
              <a:rPr lang="en-US" dirty="0" smtClean="0">
                <a:latin typeface="+mj-lt"/>
              </a:rPr>
              <a:t>is the device that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receives the message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 It can be a computer, workstation, telephone handset, television, and so on.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3.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Medium</a:t>
            </a:r>
            <a:r>
              <a:rPr lang="en-US" dirty="0">
                <a:latin typeface="+mj-lt"/>
              </a:rPr>
              <a:t>: The transmission medium is the physical path by which a message travels from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sender</a:t>
            </a:r>
            <a:r>
              <a:rPr lang="en-US" dirty="0">
                <a:latin typeface="+mj-lt"/>
              </a:rPr>
              <a:t> to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receiver</a:t>
            </a:r>
            <a:r>
              <a:rPr lang="en-US" dirty="0">
                <a:latin typeface="+mj-lt"/>
              </a:rPr>
              <a:t>.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It </a:t>
            </a:r>
            <a:r>
              <a:rPr lang="en-US" dirty="0">
                <a:latin typeface="+mj-lt"/>
              </a:rPr>
              <a:t>can consist of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twisted pair wire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coaxial cable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fiber-optic cable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laser</a:t>
            </a:r>
            <a:r>
              <a:rPr lang="en-US" dirty="0">
                <a:latin typeface="+mj-lt"/>
              </a:rPr>
              <a:t> or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radio waves </a:t>
            </a:r>
            <a:r>
              <a:rPr lang="en-US" dirty="0">
                <a:latin typeface="+mj-lt"/>
              </a:rPr>
              <a:t>(terrestrial or satellite microwave).</a:t>
            </a:r>
          </a:p>
          <a:p>
            <a:pPr algn="just"/>
            <a:endParaRPr lang="en-US" dirty="0" smtClean="0">
              <a:latin typeface="+mj-lt"/>
            </a:endParaRPr>
          </a:p>
          <a:p>
            <a:pPr marL="0" indent="0" algn="just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Communication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625912" cy="49179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+mj-lt"/>
              </a:rPr>
              <a:t>4.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Message</a:t>
            </a:r>
            <a:r>
              <a:rPr lang="en-US" dirty="0">
                <a:latin typeface="+mj-lt"/>
              </a:rPr>
              <a:t>: The message is the transmission (data) to be communicated.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It </a:t>
            </a:r>
            <a:r>
              <a:rPr lang="en-US" dirty="0">
                <a:latin typeface="+mj-lt"/>
              </a:rPr>
              <a:t>can consist of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text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number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pictures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sound</a:t>
            </a:r>
            <a:r>
              <a:rPr lang="en-US" dirty="0">
                <a:latin typeface="+mj-lt"/>
              </a:rPr>
              <a:t>, or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video</a:t>
            </a:r>
            <a:r>
              <a:rPr lang="en-US" dirty="0">
                <a:latin typeface="+mj-lt"/>
              </a:rPr>
              <a:t> or any combination of these.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5.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Protocol</a:t>
            </a:r>
            <a:r>
              <a:rPr lang="en-US" dirty="0">
                <a:latin typeface="+mj-lt"/>
              </a:rPr>
              <a:t>: A protocol is a set of rules that governs data communication.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It </a:t>
            </a:r>
            <a:r>
              <a:rPr lang="en-US" dirty="0">
                <a:latin typeface="+mj-lt"/>
              </a:rPr>
              <a:t>represents an agreement between the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communicating devices</a:t>
            </a:r>
            <a:r>
              <a:rPr lang="en-US" dirty="0">
                <a:latin typeface="+mj-lt"/>
              </a:rPr>
              <a:t>.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Without </a:t>
            </a:r>
            <a:r>
              <a:rPr lang="en-US" dirty="0">
                <a:latin typeface="+mj-lt"/>
              </a:rPr>
              <a:t>a protocol, two devices may be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connected</a:t>
            </a:r>
            <a:r>
              <a:rPr lang="en-US" dirty="0">
                <a:latin typeface="+mj-lt"/>
              </a:rPr>
              <a:t> but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not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communicating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J</a:t>
            </a:r>
            <a:r>
              <a:rPr lang="en-US" dirty="0" smtClean="0">
                <a:latin typeface="+mj-lt"/>
              </a:rPr>
              <a:t>ust </a:t>
            </a:r>
            <a:r>
              <a:rPr lang="en-US" dirty="0">
                <a:latin typeface="+mj-lt"/>
              </a:rPr>
              <a:t>as a person speaking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German</a:t>
            </a:r>
            <a:r>
              <a:rPr lang="en-US" dirty="0">
                <a:latin typeface="+mj-lt"/>
              </a:rPr>
              <a:t> cannot be understood by a person who speaks only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Japanese</a:t>
            </a:r>
            <a:r>
              <a:rPr lang="en-US" dirty="0">
                <a:latin typeface="+mj-lt"/>
              </a:rPr>
              <a:t>.</a:t>
            </a:r>
          </a:p>
          <a:p>
            <a:pPr algn="just"/>
            <a:endParaRPr lang="en-US" dirty="0" smtClean="0">
              <a:latin typeface="+mj-lt"/>
            </a:endParaRPr>
          </a:p>
          <a:p>
            <a:pPr marL="0" indent="0" algn="just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7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559" y="498764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mode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625912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</a:rPr>
              <a:t>Communication </a:t>
            </a:r>
            <a:r>
              <a:rPr lang="en-US" dirty="0">
                <a:latin typeface="+mj-lt"/>
              </a:rPr>
              <a:t>mode </a:t>
            </a:r>
            <a:r>
              <a:rPr lang="en-US" dirty="0" smtClean="0">
                <a:latin typeface="+mj-lt"/>
              </a:rPr>
              <a:t>refers to the how the data transfer between </a:t>
            </a:r>
            <a:r>
              <a:rPr lang="en-US" dirty="0">
                <a:latin typeface="+mj-lt"/>
              </a:rPr>
              <a:t>two devices.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Communication </a:t>
            </a:r>
            <a:r>
              <a:rPr lang="en-US" dirty="0">
                <a:latin typeface="+mj-lt"/>
              </a:rPr>
              <a:t>between two devices can be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simplex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half-duplex</a:t>
            </a:r>
            <a:r>
              <a:rPr lang="en-US" dirty="0">
                <a:latin typeface="+mj-lt"/>
              </a:rPr>
              <a:t>, or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full-duplex.</a:t>
            </a:r>
          </a:p>
          <a:p>
            <a:pPr marL="0" indent="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4961" y="3561483"/>
            <a:ext cx="5771948" cy="292244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3112</Words>
  <Application>Microsoft Office PowerPoint</Application>
  <PresentationFormat>Widescreen</PresentationFormat>
  <Paragraphs>415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ＭＳ Ｐゴシック</vt:lpstr>
      <vt:lpstr>Arial</vt:lpstr>
      <vt:lpstr>Calibri</vt:lpstr>
      <vt:lpstr>Calibri Light</vt:lpstr>
      <vt:lpstr>Symbol</vt:lpstr>
      <vt:lpstr>Times New Roman</vt:lpstr>
      <vt:lpstr>WenQuanYi Zen Hei Mono</vt:lpstr>
      <vt:lpstr>Wingdings</vt:lpstr>
      <vt:lpstr>Office Theme</vt:lpstr>
      <vt:lpstr>1_Office Theme</vt:lpstr>
      <vt:lpstr>PowerPoint Presentation</vt:lpstr>
      <vt:lpstr>Contents</vt:lpstr>
      <vt:lpstr>Basics of Data communication</vt:lpstr>
      <vt:lpstr>Basics of Data communication (Cont.)</vt:lpstr>
      <vt:lpstr>Basics of Data communication (Cont.)</vt:lpstr>
      <vt:lpstr>Data Communication Component</vt:lpstr>
      <vt:lpstr>Data Communication Component (Cont.)</vt:lpstr>
      <vt:lpstr>Data Communication Component (Cont.)</vt:lpstr>
      <vt:lpstr>Communication mode </vt:lpstr>
      <vt:lpstr>i. Simplex</vt:lpstr>
      <vt:lpstr>ii. Half-Duplex</vt:lpstr>
      <vt:lpstr>iii. Full-Duplex</vt:lpstr>
      <vt:lpstr>iii. Full-Duplex (Cont.)</vt:lpstr>
      <vt:lpstr>Computer Networks</vt:lpstr>
      <vt:lpstr> Network Representations</vt:lpstr>
      <vt:lpstr>Application of Computer Networks</vt:lpstr>
      <vt:lpstr>Types of Computer Networks</vt:lpstr>
      <vt:lpstr>Types of Computer Networks (Cont.)</vt:lpstr>
      <vt:lpstr>Types of Computer Networks (Cont.)</vt:lpstr>
      <vt:lpstr>Network Models</vt:lpstr>
      <vt:lpstr>Network Models (Cont.)</vt:lpstr>
      <vt:lpstr>TCP/IP Model (Cont.)</vt:lpstr>
      <vt:lpstr>Network Models (Cont.)</vt:lpstr>
      <vt:lpstr>Bus Topology</vt:lpstr>
      <vt:lpstr>Star Topology</vt:lpstr>
      <vt:lpstr>Ring  Topology</vt:lpstr>
      <vt:lpstr>Mesh  Topology</vt:lpstr>
      <vt:lpstr>Transmission Media</vt:lpstr>
      <vt:lpstr>Transmission Media (Cont.)</vt:lpstr>
      <vt:lpstr>Transmission Media (cont.)</vt:lpstr>
      <vt:lpstr>Transmission Media (Cont.)</vt:lpstr>
      <vt:lpstr>Transmission Media (Cont.)</vt:lpstr>
      <vt:lpstr>Transmission Media (Cont.)</vt:lpstr>
      <vt:lpstr>Transmission Media (Cont.)</vt:lpstr>
      <vt:lpstr>Transmission Media (Cont.)</vt:lpstr>
      <vt:lpstr>Transmission Media (Cont.)</vt:lpstr>
      <vt:lpstr>The Internet</vt:lpstr>
      <vt:lpstr>The Internet-Based Service</vt:lpstr>
      <vt:lpstr>Limitation of Internet</vt:lpstr>
      <vt:lpstr>The Web Concept</vt:lpstr>
      <vt:lpstr>The Web Concept (Cont.)</vt:lpstr>
      <vt:lpstr>The Web Concept (Cont.)</vt:lpstr>
      <vt:lpstr>The Web Concept (Cont.)</vt:lpstr>
      <vt:lpstr>The Web Concept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nati</dc:creator>
  <cp:lastModifiedBy>nati</cp:lastModifiedBy>
  <cp:revision>258</cp:revision>
  <dcterms:created xsi:type="dcterms:W3CDTF">2021-05-21T10:26:40Z</dcterms:created>
  <dcterms:modified xsi:type="dcterms:W3CDTF">2021-05-25T01:37:12Z</dcterms:modified>
</cp:coreProperties>
</file>