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88" r:id="rId22"/>
    <p:sldId id="275" r:id="rId23"/>
    <p:sldId id="276" r:id="rId24"/>
    <p:sldId id="286" r:id="rId25"/>
    <p:sldId id="274" r:id="rId26"/>
    <p:sldId id="277" r:id="rId27"/>
    <p:sldId id="285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83451" autoAdjust="0"/>
  </p:normalViewPr>
  <p:slideViewPr>
    <p:cSldViewPr>
      <p:cViewPr>
        <p:scale>
          <a:sx n="71" d="100"/>
          <a:sy n="71" d="100"/>
        </p:scale>
        <p:origin x="-135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7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F7239-1EFF-48B3-99EE-058F2D7F14E2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3F15-364A-45D6-B4E5-65ED7D31F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98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3F15-364A-45D6-B4E5-65ED7D31F5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9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3F15-364A-45D6-B4E5-65ED7D31F5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93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3F15-364A-45D6-B4E5-65ED7D31F5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00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E31-33B7-4F45-8A74-353BA6371FF4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1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1E0-F4D8-4928-8874-A6B0B52F091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3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F65-A32C-49D0-AE15-FAD1B5C8067D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D9EA-309C-4231-B587-A9BB3AA66BBC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26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82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9A1C-C27C-4757-A422-81C8AA707EEF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4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01B6-B7D2-4DC0-8A79-B9A6F3198F4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5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DF1C-F288-44A4-BD85-561A8A3521AB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9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3A55-DE0F-413A-AEE5-62C8A209ED1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2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156-58F8-451E-A987-C3649EA752ED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42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8BD-F430-42DD-BCBF-6971757C380A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95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3EF8-D24C-474F-8BDE-80F4EBD125BC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B97-AB1B-4599-AFC9-35D9974F3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easytechjunkie.com/what-is-computer-software.ht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what-is-assembly-language/" TargetMode="External"/><Relationship Id="rId2" Type="http://schemas.openxmlformats.org/officeDocument/2006/relationships/hyperlink" Target="https://www.educba.com/assembly-language-vs-machine-language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one </a:t>
            </a:r>
            <a:br>
              <a:rPr lang="en-US" dirty="0" smtClean="0"/>
            </a:br>
            <a:r>
              <a:rPr lang="en-US" dirty="0" smtClean="0"/>
              <a:t>An Overview of Computer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Software Engineering and Computing</a:t>
            </a:r>
          </a:p>
          <a:p>
            <a:pPr algn="r"/>
            <a:endParaRPr lang="en-US" sz="1600" dirty="0"/>
          </a:p>
          <a:p>
            <a:pPr algn="r"/>
            <a:endParaRPr lang="en-US" sz="1600" dirty="0" smtClean="0"/>
          </a:p>
          <a:p>
            <a:pPr algn="r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90D-8878-44FA-881B-C7FB28A36A78}" type="datetime1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Lalise</a:t>
            </a:r>
            <a:r>
              <a:rPr lang="en-US" dirty="0" smtClean="0"/>
              <a:t> D. SWEG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Limitations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FF3300"/>
                </a:solidFill>
              </a:rPr>
              <a:t>No IQ</a:t>
            </a:r>
          </a:p>
          <a:p>
            <a:pPr lvl="1"/>
            <a:r>
              <a:rPr lang="en-US" dirty="0" smtClean="0"/>
              <a:t>Cannot think, Need to be instructed by users</a:t>
            </a:r>
          </a:p>
          <a:p>
            <a:pPr lvl="1"/>
            <a:r>
              <a:rPr lang="en-US" dirty="0" smtClean="0"/>
              <a:t>Cannot take its own decision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3300"/>
                </a:solidFill>
              </a:rPr>
              <a:t>Not self directing</a:t>
            </a:r>
          </a:p>
          <a:p>
            <a:pPr lvl="1"/>
            <a:r>
              <a:rPr lang="en-GB" dirty="0" smtClean="0"/>
              <a:t>Computers are not self-directing &amp; independent machines.  </a:t>
            </a:r>
            <a:endParaRPr lang="en-US" dirty="0" smtClean="0"/>
          </a:p>
          <a:p>
            <a:pPr lvl="2"/>
            <a:r>
              <a:rPr lang="en-GB" dirty="0" smtClean="0"/>
              <a:t>Precise instructions are needed even for the simplest action.  However, once put in operation they hardly ever fail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8F14-CFF0-4A86-9817-38EB666590BE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9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GB" dirty="0" smtClean="0"/>
              <a:t>3. </a:t>
            </a:r>
            <a:r>
              <a:rPr lang="en-GB" dirty="0" smtClean="0">
                <a:solidFill>
                  <a:srgbClr val="FF3300"/>
                </a:solidFill>
              </a:rPr>
              <a:t>No Feeling/Sympathy</a:t>
            </a:r>
            <a:endParaRPr lang="en-US" dirty="0" smtClean="0">
              <a:solidFill>
                <a:srgbClr val="FF33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Does not distinguish between what is wrong and what is right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3300"/>
                </a:solidFill>
              </a:rPr>
              <a:t>No Accountability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Do not take responsibility to what they do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5. </a:t>
            </a:r>
            <a:r>
              <a:rPr lang="en-US" dirty="0" smtClean="0">
                <a:solidFill>
                  <a:srgbClr val="FF3300"/>
                </a:solidFill>
              </a:rPr>
              <a:t>No working through trial and error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Do not learn by experience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FF3300"/>
                </a:solidFill>
              </a:rPr>
              <a:t>No </a:t>
            </a:r>
            <a:r>
              <a:rPr lang="en-GB" dirty="0" smtClean="0">
                <a:solidFill>
                  <a:srgbClr val="FF3300"/>
                </a:solidFill>
              </a:rPr>
              <a:t>Interpretation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Do not know the interpretations of actions they take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Do what they are fed to do 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1 and one are different for computers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569-742D-49B1-8BF1-D66597360F8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general terms computers can use for the following purposes:-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make the work easy.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do the work efficiently (Efficiency).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improve the quality of the result of work (Quality).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assist the work (Assistance).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finish the task faster (Speed).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9E5-26BC-4085-AA07-442AD094BB6B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cs typeface="Times New Roman" pitchFamily="18" charset="0"/>
              </a:rPr>
              <a:t>There </a:t>
            </a:r>
            <a:r>
              <a:rPr lang="en-US" sz="2800" dirty="0">
                <a:latin typeface="+mj-lt"/>
                <a:cs typeface="Times New Roman" pitchFamily="18" charset="0"/>
              </a:rPr>
              <a:t>are different types of computers. The classification depends on different characteristics of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computers </a:t>
            </a:r>
            <a:r>
              <a:rPr lang="en-US" sz="2800" dirty="0">
                <a:latin typeface="+mj-lt"/>
                <a:cs typeface="Times New Roman" pitchFamily="18" charset="0"/>
              </a:rPr>
              <a:t>such as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Purpose or Functionality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  <a:cs typeface="Times New Roman" pitchFamily="18" charset="0"/>
              </a:rPr>
              <a:t> T</a:t>
            </a:r>
            <a:r>
              <a:rPr lang="en-US" dirty="0" smtClean="0">
                <a:latin typeface="+mj-lt"/>
                <a:cs typeface="Times New Roman" pitchFamily="18" charset="0"/>
              </a:rPr>
              <a:t>ype of data handled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  <a:cs typeface="Times New Roman" pitchFamily="18" charset="0"/>
              </a:rPr>
              <a:t> Physical </a:t>
            </a:r>
            <a:r>
              <a:rPr lang="en-US" dirty="0">
                <a:latin typeface="+mj-lt"/>
                <a:cs typeface="Times New Roman" pitchFamily="18" charset="0"/>
              </a:rPr>
              <a:t>size, price, </a:t>
            </a:r>
            <a:r>
              <a:rPr lang="en-US" dirty="0" smtClean="0">
                <a:latin typeface="+mj-lt"/>
                <a:cs typeface="Times New Roman" pitchFamily="18" charset="0"/>
              </a:rPr>
              <a:t>capacity, performance and processing power </a:t>
            </a:r>
            <a:r>
              <a:rPr lang="en-US" dirty="0">
                <a:latin typeface="+mj-lt"/>
                <a:cs typeface="Times New Roman" pitchFamily="18" charset="0"/>
              </a:rPr>
              <a:t>of computers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136-408C-4C2A-A9B5-14246048057C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According to Purpose of 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Specific Purpose</a:t>
            </a:r>
          </a:p>
          <a:p>
            <a:pPr marL="1295400" lvl="2" indent="-381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esigned </a:t>
            </a:r>
            <a:r>
              <a:rPr lang="en-US" dirty="0">
                <a:latin typeface="+mj-lt"/>
              </a:rPr>
              <a:t>to perform a single specific task. </a:t>
            </a:r>
          </a:p>
          <a:p>
            <a:pPr marL="1295400" lvl="2" indent="-381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They have set of instructions permanently programmed (pre-programmed instructions) into them that are designed to perform only one major function.</a:t>
            </a:r>
          </a:p>
          <a:p>
            <a:pPr marL="1295400" lvl="2" indent="-381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Often used as training simulator.</a:t>
            </a:r>
          </a:p>
          <a:p>
            <a:pPr marL="114300" lvl="2" indent="0" algn="just">
              <a:lnSpc>
                <a:spcPct val="150000"/>
              </a:lnSpc>
              <a:buNone/>
            </a:pPr>
            <a:r>
              <a:rPr lang="en-US" b="1" u="sng" dirty="0" smtClean="0">
                <a:latin typeface="+mj-lt"/>
              </a:rPr>
              <a:t>Examples</a:t>
            </a:r>
            <a:r>
              <a:rPr lang="en-US" b="1" dirty="0" smtClean="0">
                <a:latin typeface="+mj-lt"/>
              </a:rPr>
              <a:t>: </a:t>
            </a:r>
            <a:r>
              <a:rPr lang="en-US" sz="1900" dirty="0">
                <a:latin typeface="+mj-lt"/>
              </a:rPr>
              <a:t>The public telephone box, Traffic control system, Ticket machines (used in grocery, super market etc</a:t>
            </a:r>
            <a:r>
              <a:rPr lang="en-US" sz="1900" dirty="0" smtClean="0">
                <a:latin typeface="+mj-lt"/>
              </a:rPr>
              <a:t>.), ATM, Washing Machine etc...</a:t>
            </a:r>
            <a:endParaRPr lang="en-US" sz="1900" dirty="0">
              <a:latin typeface="+mj-lt"/>
            </a:endParaRPr>
          </a:p>
          <a:p>
            <a:pPr marL="114300" indent="0" algn="just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745A-2197-436C-A2B4-8704CC2C6CA9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6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General Purpose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D</a:t>
            </a:r>
            <a:r>
              <a:rPr lang="en-US" sz="2400" dirty="0" smtClean="0">
                <a:latin typeface="+mj-lt"/>
              </a:rPr>
              <a:t>esigned </a:t>
            </a:r>
            <a:r>
              <a:rPr lang="en-US" sz="2400" dirty="0">
                <a:latin typeface="+mj-lt"/>
              </a:rPr>
              <a:t>to handle variety of tasks. </a:t>
            </a:r>
            <a:endParaRPr lang="en-US" sz="2400" dirty="0" smtClean="0">
              <a:latin typeface="+mj-lt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Programmed </a:t>
            </a:r>
            <a:r>
              <a:rPr lang="en-US" sz="2400" dirty="0"/>
              <a:t>to do many different kinds of tasks, rather than one that is limited by design to a specific </a:t>
            </a:r>
            <a:r>
              <a:rPr lang="en-US" sz="2400" dirty="0" smtClean="0"/>
              <a:t>task.</a:t>
            </a:r>
            <a:endParaRPr lang="en-US" sz="2400" dirty="0">
              <a:latin typeface="+mj-lt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ore </a:t>
            </a:r>
            <a:r>
              <a:rPr lang="en-US" sz="2400" dirty="0">
                <a:latin typeface="+mj-lt"/>
              </a:rPr>
              <a:t>flexible, versatile and store large amount of data  </a:t>
            </a:r>
            <a:endParaRPr lang="en-US" sz="2400" dirty="0" smtClean="0">
              <a:latin typeface="+mj-lt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Can </a:t>
            </a:r>
            <a:r>
              <a:rPr lang="en-US" sz="2400" dirty="0"/>
              <a:t>have software installed for many different uses. </a:t>
            </a:r>
            <a:endParaRPr lang="en-US" sz="2400" dirty="0">
              <a:latin typeface="+mj-lt"/>
            </a:endParaRPr>
          </a:p>
          <a:p>
            <a:pPr marL="914400" lvl="1" indent="-457200" algn="just">
              <a:lnSpc>
                <a:spcPct val="150000"/>
              </a:lnSpc>
              <a:buNone/>
            </a:pPr>
            <a:endParaRPr lang="en-US" sz="1400" dirty="0">
              <a:latin typeface="+mj-lt"/>
            </a:endParaRPr>
          </a:p>
          <a:p>
            <a:pPr marL="514350" indent="-457200" algn="just">
              <a:lnSpc>
                <a:spcPct val="150000"/>
              </a:lnSpc>
              <a:buNone/>
            </a:pPr>
            <a:r>
              <a:rPr lang="en-US" sz="2400" b="1" u="sng" dirty="0" smtClean="0"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dirty="0"/>
              <a:t>Desktop computer, Laptop </a:t>
            </a:r>
            <a:r>
              <a:rPr lang="en-US" sz="2400" dirty="0" smtClean="0"/>
              <a:t>Computer, Smart phones 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D8D-8A72-4C1E-AF7F-8D9A460C870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According to Type of Data Handled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Analog Computers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Recognize </a:t>
            </a:r>
            <a:r>
              <a:rPr lang="en-US" sz="2600" dirty="0">
                <a:cs typeface="Times New Roman" pitchFamily="18" charset="0"/>
              </a:rPr>
              <a:t>data as a continuous measurement of physical quantity.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Don’t </a:t>
            </a:r>
            <a:r>
              <a:rPr lang="en-US" sz="2600" dirty="0">
                <a:cs typeface="Times New Roman" pitchFamily="18" charset="0"/>
              </a:rPr>
              <a:t>compute directly with numbers, </a:t>
            </a:r>
            <a:r>
              <a:rPr lang="en-US" sz="2600" dirty="0" smtClean="0">
                <a:cs typeface="Times New Roman" pitchFamily="18" charset="0"/>
              </a:rPr>
              <a:t>rather </a:t>
            </a:r>
            <a:r>
              <a:rPr lang="en-US" sz="2600" dirty="0">
                <a:cs typeface="Times New Roman" pitchFamily="18" charset="0"/>
              </a:rPr>
              <a:t>they use physical quantity such as electric current, voltage, </a:t>
            </a:r>
            <a:r>
              <a:rPr lang="en-US" sz="2600" dirty="0"/>
              <a:t>mechanical </a:t>
            </a:r>
            <a:r>
              <a:rPr lang="en-US" sz="2600" dirty="0" smtClean="0"/>
              <a:t>motion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dirty="0">
                <a:cs typeface="Times New Roman" pitchFamily="18" charset="0"/>
              </a:rPr>
              <a:t>distance to represent and Process data.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Most of them are special purpose </a:t>
            </a:r>
            <a:r>
              <a:rPr lang="en-US" sz="2600" dirty="0" smtClean="0">
                <a:cs typeface="Times New Roman" pitchFamily="18" charset="0"/>
              </a:rPr>
              <a:t>computers</a:t>
            </a:r>
            <a:endParaRPr lang="en-US" sz="3000" dirty="0"/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US" sz="2400" b="1" u="sng" dirty="0" smtClean="0">
                <a:cs typeface="Times New Roman" pitchFamily="18" charset="0"/>
              </a:rPr>
              <a:t>Examples</a:t>
            </a:r>
            <a:r>
              <a:rPr lang="en-US" sz="2400" b="1" dirty="0" smtClean="0">
                <a:cs typeface="Times New Roman" pitchFamily="18" charset="0"/>
              </a:rPr>
              <a:t>: </a:t>
            </a:r>
            <a:r>
              <a:rPr lang="en-US" sz="2000" dirty="0" smtClean="0"/>
              <a:t>Thermometer</a:t>
            </a:r>
            <a:r>
              <a:rPr lang="en-US" sz="2000" dirty="0"/>
              <a:t>, voltmeter, </a:t>
            </a:r>
            <a:r>
              <a:rPr lang="en-US" sz="2000" dirty="0" smtClean="0"/>
              <a:t>speedometer of a car, </a:t>
            </a:r>
            <a:r>
              <a:rPr lang="en-US" sz="2000" dirty="0"/>
              <a:t>and Gasoline pomp.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u="sng" dirty="0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5265-8FB0-4A35-A083-EE16CFF1F3F2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2. Digital Computers</a:t>
            </a:r>
          </a:p>
          <a:p>
            <a:pPr marL="857250" lvl="1" indent="-4572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/>
              <a:t>handle information that can be counted. Uses digital circuits and are designed to operate on two states, namely </a:t>
            </a:r>
            <a:r>
              <a:rPr lang="en-US" dirty="0" smtClean="0"/>
              <a:t>bits ( </a:t>
            </a:r>
            <a:r>
              <a:rPr lang="en-US" dirty="0"/>
              <a:t>0 </a:t>
            </a:r>
            <a:r>
              <a:rPr lang="en-US" dirty="0" smtClean="0"/>
              <a:t>or1). </a:t>
            </a:r>
          </a:p>
          <a:p>
            <a:pPr marL="857250" lvl="1" indent="-4572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bits can be combined to denote information such as numbers, letters, graphics, images and program instructions. </a:t>
            </a:r>
            <a:endParaRPr lang="en-US" dirty="0" smtClean="0"/>
          </a:p>
          <a:p>
            <a:pPr marL="857250" lvl="1" indent="-4572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/>
              <a:t>are </a:t>
            </a:r>
            <a:r>
              <a:rPr lang="en-US" dirty="0"/>
              <a:t>suitable for complex computation and have higher processing speeds. They are programmable. </a:t>
            </a:r>
            <a:endParaRPr lang="en-US" dirty="0" smtClean="0"/>
          </a:p>
          <a:p>
            <a:pPr marL="857250" lvl="1" indent="-4572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/>
              <a:t>are the most widely used, and have higher accuracy and speed than analog </a:t>
            </a:r>
            <a:r>
              <a:rPr lang="en-US" dirty="0" smtClean="0"/>
              <a:t>computers</a:t>
            </a:r>
          </a:p>
          <a:p>
            <a:pPr marL="400050" lvl="1" indent="0" algn="just">
              <a:buNone/>
            </a:pPr>
            <a:endParaRPr lang="en-US" sz="2400" dirty="0">
              <a:latin typeface="+mj-lt"/>
            </a:endParaRPr>
          </a:p>
          <a:p>
            <a:pPr marL="0" lvl="1" indent="0" algn="just">
              <a:buNone/>
            </a:pPr>
            <a:r>
              <a:rPr lang="en-US" sz="3100" b="1" u="sng" dirty="0" smtClean="0"/>
              <a:t>Examples</a:t>
            </a:r>
            <a:r>
              <a:rPr lang="en-US" sz="3100" dirty="0" smtClean="0"/>
              <a:t>: </a:t>
            </a:r>
            <a:r>
              <a:rPr lang="en-US" sz="2600" dirty="0">
                <a:latin typeface="+mj-lt"/>
              </a:rPr>
              <a:t>The general purpose computers </a:t>
            </a:r>
            <a:r>
              <a:rPr lang="en-US" sz="2600" dirty="0" smtClean="0">
                <a:latin typeface="+mj-lt"/>
              </a:rPr>
              <a:t>like Desktop, smart phones etc…</a:t>
            </a:r>
            <a:endParaRPr lang="en-US" sz="2600" dirty="0">
              <a:latin typeface="+mj-lt"/>
            </a:endParaRPr>
          </a:p>
          <a:p>
            <a:pPr marL="0" indent="0" algn="just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86D2-7076-4093-9AA8-CE39798EF89A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3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72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3. Hybrid Computers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2400" dirty="0"/>
              <a:t>is a combination of both analog and digital computer. Can handle both analog and digital data. </a:t>
            </a:r>
            <a:endParaRPr lang="en-US" sz="2400" dirty="0" smtClean="0"/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2400" dirty="0" smtClean="0"/>
              <a:t>combines </a:t>
            </a:r>
            <a:r>
              <a:rPr lang="en-US" sz="2400" dirty="0"/>
              <a:t>the best characteristics of both the analog and digital computer. It can accept data in both analog and digital form </a:t>
            </a:r>
            <a:endParaRPr lang="en-US" sz="2400" dirty="0" smtClean="0"/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2400" dirty="0" smtClean="0"/>
              <a:t>Applicable in </a:t>
            </a:r>
            <a:r>
              <a:rPr lang="en-US" sz="2400" dirty="0"/>
              <a:t>areas such as manufacturing, transportation, power </a:t>
            </a:r>
            <a:r>
              <a:rPr lang="en-US" sz="2400" dirty="0" smtClean="0"/>
              <a:t>systems, healthcare </a:t>
            </a:r>
            <a:r>
              <a:rPr lang="en-US" sz="2400" dirty="0"/>
              <a:t>and </a:t>
            </a:r>
            <a:r>
              <a:rPr lang="en-US" sz="2400" dirty="0" smtClean="0"/>
              <a:t>others.</a:t>
            </a:r>
          </a:p>
          <a:p>
            <a:pPr marL="0" indent="0" algn="just">
              <a:buNone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: Petrol pomp                          ICU device in hospitals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b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4572000"/>
            <a:ext cx="2591162" cy="203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4714895"/>
            <a:ext cx="2476846" cy="189574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49C4-C0EB-4AA7-AC3C-9CCD21240A2D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9445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ACCORDING TO SIZE &amp; PROCESSING POWERS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sz="11200" dirty="0" smtClean="0">
                <a:solidFill>
                  <a:srgbClr val="FF0000"/>
                </a:solidFill>
              </a:rPr>
              <a:t>MICROCOMPUTERS ( Personal Computers)</a:t>
            </a:r>
          </a:p>
          <a:p>
            <a:pPr marL="857250" lvl="1" indent="-4572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800" dirty="0"/>
              <a:t>They are relatively small or compact in size and are often found on a tabletop or desktop </a:t>
            </a:r>
          </a:p>
          <a:p>
            <a:pPr marL="857250" lvl="1" indent="-4572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800" dirty="0" smtClean="0"/>
              <a:t>come </a:t>
            </a:r>
            <a:r>
              <a:rPr lang="en-US" sz="8800" dirty="0"/>
              <a:t>in a variety of sizes and shapes for a variety of purposes. Basically they can be grouped into three namely: </a:t>
            </a:r>
            <a:r>
              <a:rPr lang="en-US" sz="8800" dirty="0">
                <a:solidFill>
                  <a:srgbClr val="FF0000"/>
                </a:solidFill>
              </a:rPr>
              <a:t>Laptop</a:t>
            </a:r>
            <a:r>
              <a:rPr lang="en-US" sz="8800" dirty="0"/>
              <a:t>, </a:t>
            </a:r>
            <a:r>
              <a:rPr lang="en-US" sz="8800" dirty="0">
                <a:solidFill>
                  <a:srgbClr val="FF0000"/>
                </a:solidFill>
              </a:rPr>
              <a:t>Palmtop</a:t>
            </a:r>
            <a:r>
              <a:rPr lang="en-US" sz="8800" dirty="0"/>
              <a:t> and </a:t>
            </a:r>
            <a:r>
              <a:rPr lang="en-US" sz="8800" dirty="0">
                <a:solidFill>
                  <a:srgbClr val="FF0000"/>
                </a:solidFill>
              </a:rPr>
              <a:t>Desktop computers</a:t>
            </a:r>
            <a:r>
              <a:rPr lang="en-US" sz="8800" dirty="0"/>
              <a:t>. </a:t>
            </a:r>
          </a:p>
          <a:p>
            <a:pPr marL="857250" lvl="1" indent="-4572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800" dirty="0">
                <a:solidFill>
                  <a:srgbClr val="FF0000"/>
                </a:solidFill>
              </a:rPr>
              <a:t>Laptop computers </a:t>
            </a:r>
            <a:r>
              <a:rPr lang="en-US" sz="8800" dirty="0"/>
              <a:t>are smaller versions of microcomputers about the size of a briefcase designed for portability. </a:t>
            </a:r>
          </a:p>
          <a:p>
            <a:pPr marL="857250" lvl="1" indent="-4572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800" dirty="0"/>
              <a:t>Unlike desktop PCs that have mostly detachable components, laptops include all their components (except their printer) in a single unit. </a:t>
            </a:r>
          </a:p>
          <a:p>
            <a:pPr marL="400050" lvl="1" indent="0" algn="just">
              <a:lnSpc>
                <a:spcPct val="170000"/>
              </a:lnSpc>
              <a:buNone/>
            </a:pPr>
            <a:endParaRPr lang="en-US" sz="8800" dirty="0"/>
          </a:p>
          <a:p>
            <a:pPr marL="857250" lvl="1" indent="-457200"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8659-1571-460D-A873-8B6F4577D37E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2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49195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What is Computing</a:t>
            </a:r>
          </a:p>
          <a:p>
            <a:r>
              <a:rPr lang="en-US" dirty="0" smtClean="0"/>
              <a:t>Definition and characteristics of computer</a:t>
            </a:r>
          </a:p>
          <a:p>
            <a:r>
              <a:rPr lang="en-US" dirty="0" smtClean="0"/>
              <a:t>Limitations of computers</a:t>
            </a:r>
          </a:p>
          <a:p>
            <a:r>
              <a:rPr lang="en-US" dirty="0" smtClean="0"/>
              <a:t>Types of computers</a:t>
            </a:r>
          </a:p>
          <a:p>
            <a:r>
              <a:rPr lang="en-US" dirty="0" smtClean="0"/>
              <a:t>Applications of modern computers and future computing trend</a:t>
            </a:r>
          </a:p>
          <a:p>
            <a:r>
              <a:rPr lang="en-US" dirty="0" smtClean="0"/>
              <a:t>Components of Computing System</a:t>
            </a:r>
          </a:p>
          <a:p>
            <a:pPr lvl="0"/>
            <a:r>
              <a:rPr lang="en-US" dirty="0" smtClean="0"/>
              <a:t>Types and Classes of Software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9B23-7D73-4993-A783-79FB0AE16E4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4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</a:rPr>
              <a:t>Palmtop computer </a:t>
            </a:r>
            <a:r>
              <a:rPr lang="en-US" sz="2200" dirty="0"/>
              <a:t>is the smallest microcomputer that is about the same size as a pocket calculator.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Palmtops are typically used for a limited number of functions, such as maintaining personal calendar, name and address files, or electronic worksheets.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</a:rPr>
              <a:t>Desktop computer </a:t>
            </a:r>
            <a:r>
              <a:rPr lang="en-US" sz="2200" dirty="0"/>
              <a:t>is the most widely used type of personal computer (microcomputers).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Unlike laptop and personal computers, desktop computers have detachable parts. However, since its size is larger than the other types of personal computers, it is not easily portable. 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894-0F3B-4756-B9A8-2EB9BFB2F57D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3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2. Minicomputers </a:t>
            </a:r>
            <a:endParaRPr lang="en-US" sz="3800" dirty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midrange computers that are larger and more powerful than most microcomputers but are smaller and less powerful than mainframe computer systems.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size </a:t>
            </a:r>
            <a:r>
              <a:rPr lang="en-US" dirty="0"/>
              <a:t>prevents it from being easily portable although it can be moved more easily than a mainframe computer.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minicomputers can function in ordinary operating environments, as they do not need special air conditioning or electrical wiring.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being used for a large number of business and scientific applications.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They are popularly used in scientific laboratories, research centers, universities and colleges, engineering firms, industrial process monitoring and control etc.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38E-1C4F-4927-BA62-EB243D930D8C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1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Mainframe Computers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are </a:t>
            </a:r>
            <a:r>
              <a:rPr lang="en-US" sz="2400" dirty="0">
                <a:latin typeface="+mj-lt"/>
                <a:cs typeface="Times New Roman" pitchFamily="18" charset="0"/>
              </a:rPr>
              <a:t>large, powerful computers that are physically larger than micros and minis and usually have processors with faster instruction processing speeds. </a:t>
            </a:r>
            <a:endParaRPr lang="en-US" sz="2400" b="1" u="sng" dirty="0">
              <a:latin typeface="+mj-lt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able </a:t>
            </a:r>
            <a:r>
              <a:rPr lang="en-US" sz="2400" dirty="0">
                <a:latin typeface="+mj-lt"/>
                <a:cs typeface="Times New Roman" pitchFamily="18" charset="0"/>
              </a:rPr>
              <a:t>to process from </a:t>
            </a:r>
            <a:r>
              <a:rPr lang="en-US" sz="2400" b="1" dirty="0">
                <a:latin typeface="+mj-lt"/>
                <a:cs typeface="Times New Roman" pitchFamily="18" charset="0"/>
              </a:rPr>
              <a:t>10</a:t>
            </a:r>
            <a:r>
              <a:rPr lang="en-US" sz="2400" dirty="0">
                <a:latin typeface="+mj-lt"/>
                <a:cs typeface="Times New Roman" pitchFamily="18" charset="0"/>
              </a:rPr>
              <a:t> to </a:t>
            </a:r>
            <a:r>
              <a:rPr lang="en-US" sz="2400" b="1" dirty="0">
                <a:latin typeface="+mj-lt"/>
                <a:cs typeface="Times New Roman" pitchFamily="18" charset="0"/>
              </a:rPr>
              <a:t>200</a:t>
            </a:r>
            <a:r>
              <a:rPr lang="en-US" sz="2400" dirty="0">
                <a:latin typeface="+mj-lt"/>
                <a:cs typeface="Times New Roman" pitchFamily="18" charset="0"/>
              </a:rPr>
              <a:t> million instructions per second.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  <a:cs typeface="Times New Roman" pitchFamily="18" charset="0"/>
              </a:rPr>
              <a:t>generally </a:t>
            </a:r>
            <a:r>
              <a:rPr lang="en-US" sz="2400" dirty="0">
                <a:latin typeface="+mj-lt"/>
                <a:cs typeface="Times New Roman" pitchFamily="18" charset="0"/>
              </a:rPr>
              <a:t>found in a special computer room where environmental factors such as temperature, humidity, dust and air conditions are closely monitored.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+mj-lt"/>
                <a:cs typeface="Times New Roman" pitchFamily="18" charset="0"/>
              </a:rPr>
              <a:t>Because of the computer’s cost and the value of the information stored there, the rooms in which mainframes are located have security systems allowing only authorized personnel to enter. 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3FDB-41EA-4A13-98A7-BC8969E00743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9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have the capacities to host multiple operating systems and can handle hundreds of users (can serve up to 50,000 users simultaneously)</a:t>
            </a:r>
            <a:endParaRPr lang="en-US" sz="26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Designed </a:t>
            </a:r>
            <a:r>
              <a:rPr lang="en-US" sz="2600" dirty="0"/>
              <a:t>to handle the information processing need of organization with many employees and customers or with complex computational problems.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/>
              <a:t>To give some example, mainframes can handle the processing of thousands of customer inquiries, employee paychecks, student registrations, sale transactions, and inventory changes.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/>
              <a:t>They are also used as the center of computer networking. These computers are used by organizations that have enormous and complex data processing assignments.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5961-CC9C-4578-9686-9E5C67E10D7F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9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>
                <a:solidFill>
                  <a:srgbClr val="FF0000"/>
                </a:solidFill>
              </a:rPr>
              <a:t>4.  SUPERCOMPUTERS  </a:t>
            </a: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/>
              <a:t>the </a:t>
            </a:r>
            <a:r>
              <a:rPr lang="en-US" sz="9600" dirty="0"/>
              <a:t>fastest and most expensive type of computers </a:t>
            </a:r>
            <a:endParaRPr lang="en-US" sz="9600" dirty="0" smtClean="0"/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/>
              <a:t>Operates 4 to 10 times faster than mainframe computers</a:t>
            </a: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/>
              <a:t>can take inputs from over 10,000 individual computers and users at the same time. </a:t>
            </a:r>
            <a:endParaRPr lang="en-US" sz="9600" dirty="0" smtClean="0"/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/>
              <a:t>highly </a:t>
            </a:r>
            <a:r>
              <a:rPr lang="en-US" sz="9600" dirty="0"/>
              <a:t>trained data processing professionals are required to operate supercomputers. </a:t>
            </a: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/>
              <a:t>largely </a:t>
            </a:r>
            <a:r>
              <a:rPr lang="en-US" sz="9600" dirty="0"/>
              <a:t>used by highly calculation-intensive </a:t>
            </a:r>
            <a:r>
              <a:rPr lang="en-US" sz="9600" dirty="0" smtClean="0"/>
              <a:t>tasks and research </a:t>
            </a:r>
            <a:r>
              <a:rPr lang="en-US" sz="9600" dirty="0"/>
              <a:t>organizations, military defense systems, national weather </a:t>
            </a:r>
            <a:r>
              <a:rPr lang="en-US" sz="9600" dirty="0" smtClean="0"/>
              <a:t>forecasting </a:t>
            </a:r>
            <a:r>
              <a:rPr lang="en-US" sz="9600" dirty="0"/>
              <a:t>agencies, large corporations, aircraft </a:t>
            </a:r>
            <a:r>
              <a:rPr lang="en-US" sz="9600" dirty="0" smtClean="0"/>
              <a:t>manufacturer </a:t>
            </a:r>
            <a:r>
              <a:rPr lang="en-US" sz="9600" dirty="0" err="1" smtClean="0"/>
              <a:t>etc</a:t>
            </a:r>
            <a:r>
              <a:rPr lang="en-US" sz="9600" dirty="0" smtClean="0"/>
              <a:t> …</a:t>
            </a:r>
            <a:endParaRPr lang="en-US" sz="9600" dirty="0"/>
          </a:p>
          <a:p>
            <a:pPr marL="857250" lvl="1" indent="-457200"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C4A7-4D89-4032-83C6-32334852AF88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600" dirty="0" smtClean="0"/>
              <a:t>Some </a:t>
            </a:r>
            <a:r>
              <a:rPr lang="en-US" sz="2600" dirty="0"/>
              <a:t>supercomputers require extra floor support to hold the extreme weight of the complete system that includes storage units</a:t>
            </a:r>
            <a:r>
              <a:rPr lang="en-US" sz="2600" dirty="0" smtClean="0"/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590800"/>
            <a:ext cx="2847975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2590800"/>
            <a:ext cx="2743200" cy="28956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A920-B22F-43B2-A200-9FF96AD2D29D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0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Applications of Modern Computers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      Now </a:t>
            </a:r>
            <a:r>
              <a:rPr lang="en-US" sz="2200" dirty="0"/>
              <a:t>a days every field or discipline either directly or indirectly uses </a:t>
            </a:r>
            <a:r>
              <a:rPr lang="en-US" sz="2200" dirty="0" smtClean="0"/>
              <a:t>computer in </a:t>
            </a:r>
            <a:r>
              <a:rPr lang="en-US" sz="2200" dirty="0"/>
              <a:t>order </a:t>
            </a:r>
            <a:r>
              <a:rPr lang="en-US" sz="2200" dirty="0" smtClean="0"/>
              <a:t>to process </a:t>
            </a:r>
            <a:r>
              <a:rPr lang="en-US" sz="2200" dirty="0"/>
              <a:t>information. Here are some of the application areas of computer: </a:t>
            </a:r>
            <a:endParaRPr lang="en-US" sz="13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/>
              <a:t>Science and Engineering</a:t>
            </a:r>
            <a:endParaRPr lang="en-US" sz="17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Education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Medicine and health care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/>
              <a:t>Entertainment </a:t>
            </a:r>
            <a:endParaRPr lang="en-US" sz="17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Communication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Business application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Publishing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/>
              <a:t>Banking</a:t>
            </a:r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sz="1800" dirty="0" smtClean="0"/>
              <a:t>etc…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134-2DAF-4985-B233-7D960C3AA9E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9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Write and briefly discuss the evolutions of  Computers.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What are the different computer generations.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Briefly discuss the technology and programming language used in each generation.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Compare and contrast each computer generation.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B895-16ED-4ED4-A0CB-21737F8CCEF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8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2400" cy="1666875"/>
          </a:xfrm>
        </p:spPr>
        <p:txBody>
          <a:bodyPr/>
          <a:lstStyle/>
          <a:p>
            <a:pPr algn="ctr"/>
            <a:r>
              <a:rPr lang="en-US" dirty="0" smtClean="0"/>
              <a:t>Components of Computing System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925-8237-4269-BF4F-40416234477C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2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1"/>
            <a:ext cx="7772400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Software Vs. program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572000"/>
            <a:ext cx="7772400" cy="2438400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Components of software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Software= Program+ Documentation+ Operating Procedures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Software is more than programs.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consists of programs; documentation of any facet of the program and the procedures used to setup and operate the software system.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Any program is a subset of software and it becomes software only if documentation and operating procedure manuals are prepared.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Program is a combination of source code and object code.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Documentation consists of different types of manuals.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3519212" cy="15034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00C-B37A-448E-940F-A6607DE7053F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activity of using </a:t>
            </a:r>
            <a:r>
              <a:rPr lang="en-US" b="1" dirty="0" smtClean="0">
                <a:solidFill>
                  <a:srgbClr val="FF0000"/>
                </a:solidFill>
              </a:rPr>
              <a:t>computers or computer software</a:t>
            </a:r>
            <a:r>
              <a:rPr lang="en-US" dirty="0" smtClean="0"/>
              <a:t> in order to do a task</a:t>
            </a:r>
          </a:p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activity that uses computers to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communicate </a:t>
            </a:r>
            <a:r>
              <a:rPr lang="en-US" dirty="0" smtClean="0">
                <a:solidFill>
                  <a:srgbClr val="FF0000"/>
                </a:solidFill>
              </a:rPr>
              <a:t>information </a:t>
            </a:r>
            <a:r>
              <a:rPr lang="en-US" dirty="0" smtClean="0"/>
              <a:t>that includes </a:t>
            </a:r>
            <a:r>
              <a:rPr lang="en-US" dirty="0"/>
              <a:t>development of both hardware and </a:t>
            </a:r>
            <a:r>
              <a:rPr lang="en-US" dirty="0" smtClean="0"/>
              <a:t>software.</a:t>
            </a:r>
          </a:p>
          <a:p>
            <a:pPr algn="just"/>
            <a:r>
              <a:rPr lang="en-US" dirty="0" smtClean="0"/>
              <a:t>Software Engineering is one of the major discipline of computing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07E-BB20-4AB8-B253-0FBC5C991198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9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6856315" cy="5333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140D-82C1-41A6-A2E8-9A1EB7F20A6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7772400" cy="8382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solidFill>
                  <a:schemeClr val="tx1"/>
                </a:solidFill>
              </a:rPr>
              <a:t>Operation procedures consist of instructions to setup and use the software system and instructions on how to react to system failure.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467600" cy="42671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729-FB53-4B5E-9F7D-93F70BA399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0"/>
            <a:ext cx="7772400" cy="1500187"/>
          </a:xfrm>
        </p:spPr>
        <p:txBody>
          <a:bodyPr>
            <a:noAutofit/>
          </a:bodyPr>
          <a:lstStyle/>
          <a:p>
            <a:pPr lvl="0"/>
            <a:r>
              <a:rPr lang="en-US" sz="4000" dirty="0" smtClean="0">
                <a:solidFill>
                  <a:srgbClr val="FF0000"/>
                </a:solidFill>
              </a:rPr>
              <a:t>Software Applications 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is a type of </a:t>
            </a:r>
            <a:r>
              <a:rPr lang="en-US" sz="2400" b="1" u="sng" dirty="0" smtClean="0">
                <a:solidFill>
                  <a:schemeClr val="tx1"/>
                </a:solidFill>
                <a:hlinkClick r:id="rId2"/>
              </a:rPr>
              <a:t>computer software</a:t>
            </a:r>
            <a:r>
              <a:rPr lang="en-US" sz="2400" dirty="0" smtClean="0">
                <a:solidFill>
                  <a:schemeClr val="tx1"/>
                </a:solidFill>
              </a:rPr>
              <a:t> that is designed to be employed by end users to accomplish specific tasks ; writing ,editing….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It can be also the implementation of that program.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Eg</a:t>
            </a:r>
            <a:r>
              <a:rPr lang="en-US" sz="2400" dirty="0" smtClean="0">
                <a:solidFill>
                  <a:schemeClr val="tx1"/>
                </a:solidFill>
              </a:rPr>
              <a:t>. An application software program for making spreadsheets.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An application software program for making spreadsheets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E03F-02EE-4D5A-B804-07127C0D4FAA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95600"/>
            <a:ext cx="7772400" cy="1500187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Types of Application Software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different types of application software include the following: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843426"/>
          <a:ext cx="7924800" cy="5417794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Application Software Type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Examples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Word processing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MS Word, WordPad and Notepad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Database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Oracle, MS Access </a:t>
                      </a:r>
                      <a:r>
                        <a:rPr lang="en-US" sz="1200" dirty="0" smtClean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etc.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Spreadsheet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Apple Numbers, Microsoft Excel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Multimedia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Real Player, Media Player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Presentation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Microsoft PowerPoint, Keynotes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Enterprise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Customer relationship management system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Information Worker Software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Documentation tools, resource management tools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0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Educational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Dictionaries: Encarta, BritannicaMathematical: MATLABOthers: Google Earth, NASA World Wind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Simulation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Flight and scientific simulators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0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Content Access Software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Accessing content through media players, web browsers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Application Suites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OpenOffice, Microsoft Office</a:t>
                      </a:r>
                      <a:endParaRPr lang="en-US" sz="120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Software for Engineering and Product Development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IDE</a:t>
                      </a:r>
                      <a:r>
                        <a:rPr lang="en-US" sz="1200" dirty="0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 or Integrated Development </a:t>
                      </a:r>
                      <a:r>
                        <a:rPr lang="en-US" sz="1200" dirty="0" err="1">
                          <a:solidFill>
                            <a:srgbClr val="4D5968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Envir</a:t>
                      </a:r>
                      <a:endParaRPr lang="en-US" sz="1200" dirty="0"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48164" marR="48164" marT="48164" marB="481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CDF4-18B4-4152-A2E8-55021CBFF473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357813"/>
            <a:ext cx="7772400" cy="1500187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</a:rPr>
              <a:t>Characteristics of good Software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three characteristics of good application software are :-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Operational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Correctnes</a:t>
            </a:r>
            <a:r>
              <a:rPr lang="en-US" sz="2400" dirty="0" smtClean="0">
                <a:solidFill>
                  <a:schemeClr val="tx1"/>
                </a:solidFill>
              </a:rPr>
              <a:t> ,Usability/</a:t>
            </a:r>
            <a:r>
              <a:rPr lang="en-US" sz="2400" dirty="0" err="1" smtClean="0">
                <a:solidFill>
                  <a:schemeClr val="tx1"/>
                </a:solidFill>
              </a:rPr>
              <a:t>Learnability</a:t>
            </a:r>
            <a:r>
              <a:rPr lang="en-US" sz="2400" dirty="0" smtClean="0">
                <a:solidFill>
                  <a:schemeClr val="tx1"/>
                </a:solidFill>
              </a:rPr>
              <a:t> ,Integrity ,Reliability ,Efficiency ,Security, Safety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2) Transition Characteristics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Interoperability, Reusability ,Portability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3) Revision Characteristics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Maintainability ,Flexibility  , Extensibility , Scalability , Modularity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A587-61A0-48C6-8BAF-A31C83116140}" type="datetime1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Lalise</a:t>
            </a:r>
            <a:r>
              <a:rPr lang="en-US" dirty="0" smtClean="0"/>
              <a:t> D. SWEG 2021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91000"/>
            <a:ext cx="7772400" cy="1500187"/>
          </a:xfrm>
        </p:spPr>
        <p:txBody>
          <a:bodyPr>
            <a:noAutofit/>
          </a:bodyPr>
          <a:lstStyle/>
          <a:p>
            <a:pPr lvl="0"/>
            <a:r>
              <a:rPr lang="en-US" sz="2400" b="1" dirty="0" smtClean="0">
                <a:solidFill>
                  <a:srgbClr val="FF0000"/>
                </a:solidFill>
              </a:rPr>
              <a:t>Types and Classes of Software</a:t>
            </a:r>
          </a:p>
          <a:p>
            <a:pPr>
              <a:buFont typeface="Wingdings" pitchFamily="2" charset="2"/>
              <a:buChar char="q"/>
            </a:pPr>
            <a:r>
              <a:rPr lang="en-US" sz="1800" b="1" i="1" dirty="0" smtClean="0">
                <a:solidFill>
                  <a:schemeClr val="tx1"/>
                </a:solidFill>
              </a:rPr>
              <a:t>  </a:t>
            </a:r>
            <a:r>
              <a:rPr lang="en-US" sz="1800" b="1" i="1" dirty="0" smtClean="0">
                <a:solidFill>
                  <a:schemeClr val="accent2">
                    <a:lumMod val="75000"/>
                  </a:schemeClr>
                </a:solidFill>
              </a:rPr>
              <a:t>System Software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It is a type of computer software that is designed for running the computer hardware parts and the application programs.</a:t>
            </a:r>
          </a:p>
          <a:p>
            <a:pPr>
              <a:buFont typeface="Wingdings" pitchFamily="2" charset="2"/>
              <a:buChar char="q"/>
            </a:pPr>
            <a:r>
              <a:rPr lang="en-US" sz="1800" b="1" i="1" dirty="0" smtClean="0">
                <a:solidFill>
                  <a:schemeClr val="accent2">
                    <a:lumMod val="75000"/>
                  </a:schemeClr>
                </a:solidFill>
              </a:rPr>
              <a:t> Application Software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It  is designed for the users to perform some specific tasks like writing a letter, listening to music or watching any video. </a:t>
            </a:r>
          </a:p>
          <a:p>
            <a:pPr>
              <a:buFont typeface="Wingdings" pitchFamily="2" charset="2"/>
              <a:buChar char="q"/>
            </a:pP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smtClean="0">
                <a:solidFill>
                  <a:schemeClr val="accent2">
                    <a:lumMod val="75000"/>
                  </a:schemeClr>
                </a:solidFill>
              </a:rPr>
              <a:t>Programming Languages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is the third category of computer software which is used by the programmers to write their programs, scripts, and instructions which can be executed by a computer.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The programming language is also known as </a:t>
            </a:r>
            <a:r>
              <a:rPr lang="en-US" sz="1800" dirty="0" smtClean="0">
                <a:solidFill>
                  <a:srgbClr val="C00000"/>
                </a:solidFill>
              </a:rPr>
              <a:t>high-level language </a:t>
            </a:r>
            <a:r>
              <a:rPr lang="en-US" sz="1800" dirty="0" smtClean="0">
                <a:solidFill>
                  <a:schemeClr val="tx1"/>
                </a:solidFill>
              </a:rPr>
              <a:t>as the programs written by a programmer are easy to read and easy to understand. The JAVA, C, C++ programming languages are considered as high-level language.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800" dirty="0" smtClean="0">
                <a:solidFill>
                  <a:srgbClr val="C00000"/>
                </a:solidFill>
              </a:rPr>
              <a:t> low level of language </a:t>
            </a:r>
            <a:r>
              <a:rPr lang="en-US" sz="1800" dirty="0" smtClean="0">
                <a:solidFill>
                  <a:schemeClr val="tx1"/>
                </a:solidFill>
              </a:rPr>
              <a:t>includes 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machine language and assembly </a:t>
            </a:r>
            <a:r>
              <a:rPr lang="en-US" sz="1800" u="sng" dirty="0" smtClean="0">
                <a:solidFill>
                  <a:schemeClr val="tx1"/>
                </a:solidFill>
                <a:hlinkClick r:id="rId2"/>
              </a:rPr>
              <a:t>language.</a:t>
            </a:r>
            <a:r>
              <a:rPr lang="en-US" sz="1800" dirty="0" smtClean="0">
                <a:solidFill>
                  <a:schemeClr val="tx1"/>
                </a:solidFill>
              </a:rPr>
              <a:t> The 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assembly language</a:t>
            </a:r>
            <a:r>
              <a:rPr lang="en-US" sz="1800" dirty="0" smtClean="0">
                <a:solidFill>
                  <a:schemeClr val="tx1"/>
                </a:solidFill>
              </a:rPr>
              <a:t> contains a list of instructions that are not easy to read and understand. The machine language contains binary codes that can be read by CPU directly and not present in a human-readable form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09C-1AF5-46E5-8189-1AC7BF740DB7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7772400" cy="150018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Software Development Process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Software Development Life Cycle (SDLC) is a process used by the software industry to design, develop and test high quality </a:t>
            </a:r>
            <a:r>
              <a:rPr lang="en-US" sz="2400" dirty="0" err="1" smtClean="0">
                <a:solidFill>
                  <a:schemeClr val="tx1"/>
                </a:solidFill>
              </a:rPr>
              <a:t>softwares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various stages of a typical SDLC include.</a:t>
            </a:r>
          </a:p>
        </p:txBody>
      </p:sp>
      <p:pic>
        <p:nvPicPr>
          <p:cNvPr id="4" name="Picture 3" descr="Stages of SDLC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916665" cy="350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D06B-D7C6-40DA-8B9C-067CE12B1D04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038600"/>
            <a:ext cx="7772400" cy="150018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Stage 1: Planning and Requirement Analysis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Stage 2: Defining Requirements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Stage 3: Designing the Product Architecture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Stage 4: Building or Developing the Product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Stage 5: Testing the Product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Stage 6: Deployment in the Market and Maintenance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7772400" cy="1500187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Add to your </a:t>
            </a:r>
            <a:r>
              <a:rPr lang="en-US" sz="5400" dirty="0" err="1" smtClean="0">
                <a:solidFill>
                  <a:schemeClr val="tx1"/>
                </a:solidFill>
              </a:rPr>
              <a:t>assingment</a:t>
            </a:r>
            <a:endParaRPr lang="en-US" sz="66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SDLC Models </a:t>
            </a:r>
            <a:endParaRPr lang="en-US" sz="2800" i="1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Waterfall Model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Iterative Model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Spiral Model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V-Model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Big Bang Model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D850-C772-476E-BA3A-85F8336C6682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 AND FLOW CHART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39E4-F9C2-4593-970F-E1263DD9EB7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990600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i="1" dirty="0" smtClean="0">
                <a:solidFill>
                  <a:srgbClr val="FF0000"/>
                </a:solidFill>
              </a:rPr>
              <a:t> Algorithm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240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 sequence of activities to be processed for getting desired output from a given input.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 formula or set of steps for solving a particular problem.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To be an algorithm, a set of </a:t>
            </a:r>
            <a:r>
              <a:rPr lang="en-US" sz="2400" dirty="0" smtClean="0">
                <a:solidFill>
                  <a:srgbClr val="C00000"/>
                </a:solidFill>
              </a:rPr>
              <a:t>rules must be unambiguous </a:t>
            </a:r>
            <a:r>
              <a:rPr lang="en-US" sz="2400" dirty="0" smtClean="0"/>
              <a:t>and have a clear stopping point.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There may be more than one way to solve a problem, so </a:t>
            </a:r>
            <a:r>
              <a:rPr lang="en-US" sz="2400" dirty="0" smtClean="0">
                <a:solidFill>
                  <a:srgbClr val="C00000"/>
                </a:solidFill>
              </a:rPr>
              <a:t>there may be more than one algorithm for a problem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Getting specified output is essential after algorithm is executed.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One will get output only if algorithm stops after finite time.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Activities in an algorithm should be clearly defined or it should be unambiguous. 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 and characteristics of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 is Computer?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155C-AA2F-440B-A6FD-0D8B3BCBB3B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Before writing an algorithm for a problem, one should find out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is/are the inputs to the algorithm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is/are expected output after running the algorithm.</a:t>
            </a:r>
          </a:p>
          <a:p>
            <a:pPr lvl="1"/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While writing algorithms we will use following symbol for different operations:</a:t>
            </a:r>
          </a:p>
          <a:p>
            <a:r>
              <a:rPr lang="en-US" sz="2000" dirty="0" smtClean="0"/>
              <a:t> ‘+’ for Addition</a:t>
            </a:r>
          </a:p>
          <a:p>
            <a:r>
              <a:rPr lang="en-US" sz="2000" dirty="0" smtClean="0"/>
              <a:t> ‘-’ for Subtraction </a:t>
            </a:r>
          </a:p>
          <a:p>
            <a:r>
              <a:rPr lang="en-US" sz="2000" dirty="0" smtClean="0"/>
              <a:t>‘*’ for Multiplication</a:t>
            </a:r>
          </a:p>
          <a:p>
            <a:r>
              <a:rPr lang="en-US" sz="2000" dirty="0" smtClean="0"/>
              <a:t> ‘/’ for Division and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dirty="0" smtClean="0"/>
              <a:t>← ’ for assignment. </a:t>
            </a:r>
          </a:p>
          <a:p>
            <a:r>
              <a:rPr lang="en-US" sz="2000" dirty="0" smtClean="0"/>
              <a:t>For example A← X*3 means A will have a value of X*3.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762000" y="40386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609600"/>
            <a:ext cx="640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Problem </a:t>
            </a:r>
            <a:r>
              <a:rPr lang="en-US" sz="2000" dirty="0" smtClean="0"/>
              <a:t>: Convert temperature Fahrenheit to Celsius</a:t>
            </a:r>
          </a:p>
          <a:p>
            <a:r>
              <a:rPr lang="en-US" sz="2000" dirty="0" smtClean="0"/>
              <a:t> Inputs to the algorithm: </a:t>
            </a:r>
          </a:p>
          <a:p>
            <a:pPr lvl="1"/>
            <a:r>
              <a:rPr lang="en-US" sz="2000" i="1" dirty="0" smtClean="0"/>
              <a:t>Temperature in Fahrenheit </a:t>
            </a:r>
          </a:p>
          <a:p>
            <a:r>
              <a:rPr lang="en-US" sz="2000" dirty="0" smtClean="0"/>
              <a:t>Expected output: </a:t>
            </a:r>
          </a:p>
          <a:p>
            <a:pPr lvl="1"/>
            <a:r>
              <a:rPr lang="en-US" sz="2000" i="1" dirty="0" smtClean="0"/>
              <a:t>Temperature in Celsius 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19200" y="3124200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Algorithm</a:t>
            </a:r>
            <a:r>
              <a:rPr lang="en-US" sz="2000" dirty="0" smtClean="0"/>
              <a:t>: </a:t>
            </a:r>
          </a:p>
          <a:p>
            <a:r>
              <a:rPr lang="en-US" sz="2000" i="1" dirty="0" smtClean="0"/>
              <a:t>Step1: Start </a:t>
            </a:r>
          </a:p>
          <a:p>
            <a:r>
              <a:rPr lang="en-US" sz="2000" i="1" dirty="0" smtClean="0"/>
              <a:t>Step 2: Read Temperature in Fahrenheit F</a:t>
            </a:r>
          </a:p>
          <a:p>
            <a:r>
              <a:rPr lang="en-US" sz="2000" i="1" dirty="0" smtClean="0"/>
              <a:t> Step 3: C </a:t>
            </a:r>
            <a:r>
              <a:rPr lang="en-US" sz="2000" dirty="0" smtClean="0"/>
              <a:t>← </a:t>
            </a:r>
            <a:r>
              <a:rPr lang="en-US" sz="2000" i="1" dirty="0" smtClean="0"/>
              <a:t>5/9</a:t>
            </a:r>
            <a:r>
              <a:rPr lang="en-US" sz="2000" i="1" dirty="0" smtClean="0"/>
              <a:t>*(F32) </a:t>
            </a:r>
          </a:p>
          <a:p>
            <a:r>
              <a:rPr lang="en-US" sz="2000" i="1" dirty="0" smtClean="0"/>
              <a:t>Step 4: Print Temperature in Celsius: C </a:t>
            </a:r>
          </a:p>
          <a:p>
            <a:r>
              <a:rPr lang="en-US" sz="2000" i="1" dirty="0" smtClean="0"/>
              <a:t>Step5: End</a:t>
            </a:r>
            <a:endParaRPr lang="en-US" sz="2000" i="1" dirty="0"/>
          </a:p>
        </p:txBody>
      </p:sp>
      <p:sp>
        <p:nvSpPr>
          <p:cNvPr id="9" name="Rectangle 8"/>
          <p:cNvSpPr/>
          <p:nvPr/>
        </p:nvSpPr>
        <p:spPr>
          <a:xfrm>
            <a:off x="762000" y="52578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Problem:</a:t>
            </a:r>
            <a:r>
              <a:rPr lang="en-US" sz="2000" dirty="0" smtClean="0"/>
              <a:t> Write an algorithm to read two numbers and find their sum.</a:t>
            </a:r>
          </a:p>
          <a:p>
            <a:r>
              <a:rPr lang="en-US" sz="2000" i="1" dirty="0" smtClean="0"/>
              <a:t>Write an algorithm to solve the problem.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685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Inputs to the algorithm: 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</a:rPr>
              <a:t>First num1. 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</a:rPr>
              <a:t>Second num2. </a:t>
            </a:r>
          </a:p>
          <a:p>
            <a:r>
              <a:rPr lang="en-US" sz="2400" dirty="0" smtClean="0"/>
              <a:t>Expected output: 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</a:rPr>
              <a:t>Sum of the two numbers. </a:t>
            </a:r>
          </a:p>
          <a:p>
            <a:pPr lvl="1"/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693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Algorithm: </a:t>
            </a:r>
          </a:p>
          <a:p>
            <a:r>
              <a:rPr lang="en-US" sz="2400" i="1" dirty="0" smtClean="0"/>
              <a:t>Step1: Start</a:t>
            </a:r>
          </a:p>
          <a:p>
            <a:r>
              <a:rPr lang="en-US" sz="2400" i="1" dirty="0" smtClean="0"/>
              <a:t> Step2: Read\input the first num1. </a:t>
            </a:r>
          </a:p>
          <a:p>
            <a:r>
              <a:rPr lang="en-US" sz="2400" i="1" dirty="0" smtClean="0"/>
              <a:t>Step3: Read\input the second num2.</a:t>
            </a:r>
          </a:p>
          <a:p>
            <a:r>
              <a:rPr lang="en-US" sz="2400" i="1" dirty="0" smtClean="0"/>
              <a:t> Step4: Sum </a:t>
            </a:r>
            <a:r>
              <a:rPr lang="en-US" sz="2400" dirty="0" smtClean="0"/>
              <a:t>← </a:t>
            </a:r>
            <a:r>
              <a:rPr lang="en-US" sz="2400" i="1" dirty="0" smtClean="0"/>
              <a:t>num1+num2 </a:t>
            </a:r>
            <a:r>
              <a:rPr lang="en-US" sz="2400" i="1" dirty="0" smtClean="0"/>
              <a:t>// calculation of sum </a:t>
            </a:r>
          </a:p>
          <a:p>
            <a:r>
              <a:rPr lang="en-US" sz="2400" i="1" dirty="0" smtClean="0"/>
              <a:t>Step5: Print Sum </a:t>
            </a:r>
          </a:p>
          <a:p>
            <a:r>
              <a:rPr lang="en-US" sz="2400" i="1" dirty="0" smtClean="0"/>
              <a:t>Step6: End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4572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of Algorithms The algorithm and flowchart, classified to the three types of control structures. </a:t>
            </a:r>
          </a:p>
          <a:p>
            <a:r>
              <a:rPr lang="en-US" dirty="0" smtClean="0"/>
              <a:t>They are: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Sequence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i="1" dirty="0" smtClean="0"/>
              <a:t>sequence of statements place one after the other</a:t>
            </a:r>
          </a:p>
          <a:p>
            <a:pPr marL="342900" indent="-342900"/>
            <a:r>
              <a:rPr lang="en-US" i="1" dirty="0" smtClean="0"/>
              <a:t>       the one above or before another gets executed first.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Branching (Selection)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i="1" dirty="0" smtClean="0"/>
              <a:t>a binary decision based on some condition </a:t>
            </a:r>
          </a:p>
          <a:p>
            <a:pPr marL="342900" indent="-342900"/>
            <a:r>
              <a:rPr lang="en-US" i="1" dirty="0" smtClean="0"/>
              <a:t>        if the condition is true, one of the two branches is explored;</a:t>
            </a:r>
          </a:p>
          <a:p>
            <a:pPr marL="342900" indent="-342900"/>
            <a:r>
              <a:rPr lang="en-US" i="1" dirty="0" smtClean="0"/>
              <a:t>        if the condition is false, the other alternative is taken.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Loop (Repetition</a:t>
            </a:r>
            <a:r>
              <a:rPr lang="en-US" dirty="0" smtClean="0"/>
              <a:t>) </a:t>
            </a:r>
          </a:p>
          <a:p>
            <a:pPr marL="342900" indent="-342900"/>
            <a:r>
              <a:rPr lang="en-US" dirty="0" smtClean="0"/>
              <a:t>       </a:t>
            </a:r>
            <a:r>
              <a:rPr lang="en-US" i="1" dirty="0" smtClean="0"/>
              <a:t>allows a statement or a sequence of statements to be repeatedly executed based on some loop condition. </a:t>
            </a:r>
          </a:p>
          <a:p>
            <a:pPr marL="342900" indent="-342900"/>
            <a:r>
              <a:rPr lang="en-US" i="1" dirty="0" smtClean="0"/>
              <a:t>    They are: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Unbounded loops =those whose number of iterations depends on the eventuality that the termination condition is satisfied; 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  Bounded loops=those whose number of iterations is known before-hand.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i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5800" y="5257800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Problem: </a:t>
            </a:r>
            <a:r>
              <a:rPr lang="en-US" sz="1600" dirty="0" smtClean="0"/>
              <a:t>write algorithm to find the greater number between two numbers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7620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Algorithm:</a:t>
            </a:r>
          </a:p>
          <a:p>
            <a:r>
              <a:rPr lang="en-US" sz="2000" dirty="0" smtClean="0"/>
              <a:t>Step1: Start </a:t>
            </a:r>
          </a:p>
          <a:p>
            <a:r>
              <a:rPr lang="en-US" sz="2000" dirty="0" smtClean="0"/>
              <a:t>Step2: Read/input A and B </a:t>
            </a:r>
          </a:p>
          <a:p>
            <a:r>
              <a:rPr lang="en-US" sz="2000" dirty="0" smtClean="0"/>
              <a:t>Step3: If A is greater than B then </a:t>
            </a:r>
            <a:r>
              <a:rPr lang="en-US" sz="2000" dirty="0" smtClean="0"/>
              <a:t>C← A</a:t>
            </a:r>
            <a:endParaRPr lang="en-US" sz="2000" dirty="0" smtClean="0"/>
          </a:p>
          <a:p>
            <a:r>
              <a:rPr lang="en-US" sz="2000" dirty="0" smtClean="0"/>
              <a:t>Step4: if B is greater than A then </a:t>
            </a:r>
            <a:r>
              <a:rPr lang="en-US" sz="2000" dirty="0" smtClean="0"/>
              <a:t>C ← B </a:t>
            </a:r>
            <a:endParaRPr lang="en-US" sz="2000" dirty="0" smtClean="0"/>
          </a:p>
          <a:p>
            <a:r>
              <a:rPr lang="en-US" sz="2000" dirty="0" smtClean="0"/>
              <a:t>Step5: Print C </a:t>
            </a:r>
          </a:p>
          <a:p>
            <a:r>
              <a:rPr lang="en-US" sz="2000" dirty="0" smtClean="0"/>
              <a:t>Step6: End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8763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: An algorithm to print even numbers between 0 and 99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I ← 0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Write I in standard output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I ← I+2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(I &lt;=98) then go to line 3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End</a:t>
            </a:r>
          </a:p>
          <a:p>
            <a:pPr marL="342900" indent="-342900"/>
            <a:r>
              <a:rPr lang="en-US" sz="3200" dirty="0" smtClean="0">
                <a:solidFill>
                  <a:srgbClr val="FF0000"/>
                </a:solidFill>
              </a:rPr>
              <a:t>Reading assignment : Properties of algorithm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5658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FLOWCHART </a:t>
            </a:r>
          </a:p>
          <a:p>
            <a:r>
              <a:rPr lang="en-US" sz="2000" dirty="0" smtClean="0"/>
              <a:t>It is a diagram which visually presents the flow of data through processing systems.</a:t>
            </a:r>
          </a:p>
          <a:p>
            <a:r>
              <a:rPr lang="en-US" sz="2000" dirty="0" smtClean="0"/>
              <a:t>It can be used for representing an algorithm. 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600" y="1311604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Flowchart Symbols</a:t>
            </a:r>
            <a:endParaRPr lang="en-US" dirty="0"/>
          </a:p>
        </p:txBody>
      </p:sp>
      <p:pic>
        <p:nvPicPr>
          <p:cNvPr id="1046" name="Picture 22" descr="Basic flowchart symbo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80937"/>
            <a:ext cx="6705600" cy="4675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240" y="73742"/>
            <a:ext cx="6943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draw flowchart to find </a:t>
            </a:r>
            <a:r>
              <a:rPr lang="en-US" dirty="0"/>
              <a:t>the area of a circle of </a:t>
            </a:r>
            <a:r>
              <a:rPr lang="en-US" dirty="0" smtClean="0"/>
              <a:t>radius </a:t>
            </a:r>
            <a:r>
              <a:rPr lang="en-US" dirty="0"/>
              <a:t>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71718"/>
            <a:ext cx="1752686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34000"/>
            <a:ext cx="1524000" cy="403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2962" y="2757329"/>
            <a:ext cx="174460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=3.14*r*r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08" y="1597969"/>
            <a:ext cx="2293992" cy="6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88014"/>
            <a:ext cx="2362200" cy="63403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610302" y="1087247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2756" y="4823278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52756" y="3686329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35267" y="2232008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4750" y="672943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57744" y="533400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57744" y="4329404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 AREA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91112" y="1691207"/>
            <a:ext cx="82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3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28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</a:t>
            </a:r>
            <a:r>
              <a:rPr lang="en-US" dirty="0"/>
              <a:t>Flowchart for an algorithm which gets two numbers and prints sum of their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71718"/>
            <a:ext cx="1752686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34000"/>
            <a:ext cx="1524000" cy="403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2962" y="2757329"/>
            <a:ext cx="174460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A + B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08" y="1597969"/>
            <a:ext cx="2293992" cy="6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88014"/>
            <a:ext cx="2362200" cy="6340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3610302" y="1070835"/>
            <a:ext cx="9241" cy="5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2756" y="4823278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52756" y="3686329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35267" y="2232008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4750" y="672943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744" y="533400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744" y="4329404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 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91112" y="1691207"/>
            <a:ext cx="122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  ,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93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71718"/>
            <a:ext cx="1752686" cy="39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334000"/>
            <a:ext cx="1524000" cy="403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08" y="1597969"/>
            <a:ext cx="2293992" cy="6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" y="2868517"/>
            <a:ext cx="2004894" cy="63403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10302" y="1087247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97977" y="3149903"/>
            <a:ext cx="990514" cy="5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1"/>
          </p:cNvCxnSpPr>
          <p:nvPr/>
        </p:nvCxnSpPr>
        <p:spPr>
          <a:xfrm flipH="1">
            <a:off x="1814307" y="3214530"/>
            <a:ext cx="928893" cy="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35267" y="2232008"/>
            <a:ext cx="0" cy="5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4750" y="672943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57744" y="533400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9681" y="3000871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91112" y="1691207"/>
            <a:ext cx="106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A,B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1" y="2890065"/>
            <a:ext cx="1866900" cy="634039"/>
          </a:xfrm>
          <a:prstGeom prst="rect">
            <a:avLst/>
          </a:prstGeom>
        </p:spPr>
      </p:pic>
      <p:sp>
        <p:nvSpPr>
          <p:cNvPr id="21" name="Flowchart: Decision 20"/>
          <p:cNvSpPr/>
          <p:nvPr/>
        </p:nvSpPr>
        <p:spPr>
          <a:xfrm>
            <a:off x="2743200" y="2742730"/>
            <a:ext cx="1752686" cy="94359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&gt; B</a:t>
            </a:r>
            <a:endParaRPr lang="en-US" dirty="0"/>
          </a:p>
        </p:txBody>
      </p:sp>
      <p:cxnSp>
        <p:nvCxnSpPr>
          <p:cNvPr id="25" name="Elbow Connector 24"/>
          <p:cNvCxnSpPr>
            <a:stCxn id="11" idx="2"/>
            <a:endCxn id="8" idx="1"/>
          </p:cNvCxnSpPr>
          <p:nvPr/>
        </p:nvCxnSpPr>
        <p:spPr>
          <a:xfrm rot="16200000" flipH="1">
            <a:off x="886929" y="3679695"/>
            <a:ext cx="2033411" cy="1679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3"/>
          </p:cNvCxnSpPr>
          <p:nvPr/>
        </p:nvCxnSpPr>
        <p:spPr>
          <a:xfrm rot="5400000">
            <a:off x="4221250" y="3585016"/>
            <a:ext cx="1996901" cy="190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64160" y="3010802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 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61788" y="282613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30057" y="2847283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9681" y="25719"/>
            <a:ext cx="7968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Problem</a:t>
            </a:r>
            <a:r>
              <a:rPr lang="en-US" smtClean="0"/>
              <a:t>: </a:t>
            </a:r>
            <a:r>
              <a:rPr lang="en-US" dirty="0"/>
              <a:t>Algorithm for find the greater number between two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3467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</a:t>
            </a:r>
            <a:r>
              <a:rPr lang="en-US" dirty="0"/>
              <a:t>Flowchart for the problem of printing even numbers between 9 and 100: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54538"/>
            <a:ext cx="1752686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034375"/>
            <a:ext cx="1524000" cy="403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44049"/>
            <a:ext cx="2293992" cy="6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641" y="3313648"/>
            <a:ext cx="2004894" cy="63403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10303" y="1070067"/>
            <a:ext cx="9240" cy="23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21" idx="0"/>
          </p:cNvCxnSpPr>
          <p:nvPr/>
        </p:nvCxnSpPr>
        <p:spPr>
          <a:xfrm>
            <a:off x="3766088" y="3947687"/>
            <a:ext cx="0" cy="7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23050" y="2840380"/>
            <a:ext cx="0" cy="4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19543" y="1883269"/>
            <a:ext cx="0" cy="32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4750" y="655763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67529" y="6079747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82641" y="233351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WRITE I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2889745" y="4713387"/>
            <a:ext cx="1752686" cy="94359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 &lt;= 98</a:t>
            </a:r>
            <a:endParaRPr lang="en-US" dirty="0"/>
          </a:p>
        </p:txBody>
      </p:sp>
      <p:cxnSp>
        <p:nvCxnSpPr>
          <p:cNvPr id="23" name="Elbow Connector 22"/>
          <p:cNvCxnSpPr>
            <a:stCxn id="21" idx="3"/>
            <a:endCxn id="30" idx="3"/>
          </p:cNvCxnSpPr>
          <p:nvPr/>
        </p:nvCxnSpPr>
        <p:spPr>
          <a:xfrm flipV="1">
            <a:off x="4642431" y="1598825"/>
            <a:ext cx="116095" cy="3586362"/>
          </a:xfrm>
          <a:prstGeom prst="bentConnector3">
            <a:avLst>
              <a:gd name="adj1" fmla="val 1496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82744" y="3486418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= I+2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86501" y="5700402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65159" y="1314380"/>
            <a:ext cx="2093367" cy="568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1" idx="2"/>
          </p:cNvCxnSpPr>
          <p:nvPr/>
        </p:nvCxnSpPr>
        <p:spPr>
          <a:xfrm>
            <a:off x="3766088" y="5656986"/>
            <a:ext cx="4620" cy="33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80758" y="14033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= 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33068" y="4867088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8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Computer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word computer is derived from the word </a:t>
            </a: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/>
              <a:t>. Compute means to </a:t>
            </a:r>
            <a:r>
              <a:rPr lang="en-US" dirty="0" smtClean="0">
                <a:solidFill>
                  <a:srgbClr val="FF0000"/>
                </a:solidFill>
              </a:rPr>
              <a:t>calculate</a:t>
            </a:r>
            <a:r>
              <a:rPr lang="en-US" dirty="0" smtClean="0"/>
              <a:t>. The computer was originally defined as a super fast calculator.</a:t>
            </a:r>
          </a:p>
          <a:p>
            <a:pPr algn="just"/>
            <a:r>
              <a:rPr lang="en-US" dirty="0" smtClean="0"/>
              <a:t>An electronic device that perform diverse operation with the help of predefined instruction called a </a:t>
            </a:r>
            <a:r>
              <a:rPr lang="en-US" b="1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process the information in order to archive desired results.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7512-EF75-4146-90A3-D4A092B0B6B6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3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600200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/>
              <a:t> </a:t>
            </a:r>
            <a:r>
              <a:rPr lang="en-US" sz="6000" dirty="0" smtClean="0"/>
              <a:t>Reading ASSIGNMENT = About </a:t>
            </a:r>
            <a:r>
              <a:rPr lang="en-US" sz="6000" dirty="0" err="1" smtClean="0"/>
              <a:t>Pseudocode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586-92C4-46FC-9F72-57C045ACB7E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4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It is </a:t>
            </a:r>
            <a:r>
              <a:rPr lang="en-US" dirty="0"/>
              <a:t>an electronic device, operating under the control of instructions stored in its own memory that can accept data (input</a:t>
            </a:r>
            <a:r>
              <a:rPr lang="en-US" dirty="0" smtClean="0"/>
              <a:t>) from user, </a:t>
            </a:r>
            <a:r>
              <a:rPr lang="en-US" dirty="0"/>
              <a:t>process the data according to specified rules, produce information (output), and store the information for future </a:t>
            </a:r>
            <a:r>
              <a:rPr lang="en-US" dirty="0" smtClean="0"/>
              <a:t>use.</a:t>
            </a:r>
          </a:p>
          <a:p>
            <a:pPr algn="just"/>
            <a:r>
              <a:rPr lang="en-US" sz="3600" b="1" dirty="0" smtClean="0"/>
              <a:t>Functionalities of Computer- </a:t>
            </a:r>
            <a:r>
              <a:rPr lang="en-US" sz="3300" dirty="0" smtClean="0"/>
              <a:t>steps</a:t>
            </a:r>
            <a:endParaRPr lang="en-US" sz="3600" dirty="0" smtClean="0"/>
          </a:p>
          <a:p>
            <a:pPr lvl="2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0000"/>
                </a:solidFill>
              </a:rPr>
              <a:t>Accepts input/data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3300"/>
                </a:solidFill>
              </a:rPr>
              <a:t>Stores data/instructions in its memory and  use them when required 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3300"/>
                </a:solidFill>
              </a:rPr>
              <a:t>Process data and convert it into useful information 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3300"/>
                </a:solidFill>
              </a:rPr>
              <a:t>Produces output</a:t>
            </a:r>
          </a:p>
          <a:p>
            <a:pPr marL="914400" lvl="2" indent="0">
              <a:buNone/>
            </a:pPr>
            <a:endParaRPr lang="en-US" sz="3200" dirty="0" smtClean="0">
              <a:solidFill>
                <a:srgbClr val="FF33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619-157A-4ECA-B65D-376C8FB4510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Characteristics of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Both computers and humans can do tasks such as:</a:t>
            </a:r>
          </a:p>
          <a:p>
            <a:pPr lvl="1" algn="just"/>
            <a:r>
              <a:rPr lang="en-US" dirty="0" smtClean="0"/>
              <a:t>Compute numbers </a:t>
            </a:r>
          </a:p>
          <a:p>
            <a:pPr lvl="1" algn="just"/>
            <a:r>
              <a:rPr lang="en-US" dirty="0" smtClean="0"/>
              <a:t>Sort large number of lists</a:t>
            </a:r>
          </a:p>
          <a:p>
            <a:pPr lvl="1" algn="just"/>
            <a:r>
              <a:rPr lang="en-US" dirty="0" smtClean="0"/>
              <a:t>Search items from a list 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just"/>
            <a:r>
              <a:rPr lang="en-US" dirty="0" smtClean="0"/>
              <a:t>What makes the computer special are the following  basic characteristics</a:t>
            </a:r>
          </a:p>
          <a:p>
            <a:pPr algn="just">
              <a:buNone/>
            </a:pPr>
            <a:r>
              <a:rPr lang="en-US" dirty="0" smtClean="0"/>
              <a:t>a. </a:t>
            </a:r>
            <a:r>
              <a:rPr lang="en-US" dirty="0" smtClean="0">
                <a:solidFill>
                  <a:srgbClr val="FF3300"/>
                </a:solidFill>
              </a:rPr>
              <a:t>Speed</a:t>
            </a:r>
          </a:p>
          <a:p>
            <a:pPr lvl="1" algn="just"/>
            <a:r>
              <a:rPr lang="en-US" dirty="0" smtClean="0"/>
              <a:t>Speed of computers refers to the amount of time it takes to carryout a basic operation</a:t>
            </a:r>
          </a:p>
          <a:p>
            <a:pPr lvl="2" algn="just"/>
            <a:r>
              <a:rPr lang="en-US" dirty="0" smtClean="0"/>
              <a:t>In the order of micro,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pico</a:t>
            </a:r>
            <a:r>
              <a:rPr lang="en-US" dirty="0" smtClean="0"/>
              <a:t> seconds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C571-F2D2-4142-9712-25EC76E871B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4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b. </a:t>
            </a:r>
            <a:r>
              <a:rPr lang="en-US" dirty="0" smtClean="0">
                <a:solidFill>
                  <a:srgbClr val="FF3300"/>
                </a:solidFill>
              </a:rPr>
              <a:t>Storage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Fast and efficient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Efficient because it can store large amount of information within a limited space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In a very organized manner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Fast because it can access the stored information in a fraction of a second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c. </a:t>
            </a:r>
            <a:r>
              <a:rPr lang="en-US" dirty="0" smtClean="0">
                <a:solidFill>
                  <a:srgbClr val="FF3300"/>
                </a:solidFill>
              </a:rPr>
              <a:t>Accuracy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Unless there is an error in the input data or in the instruction used to process data computers perform tasks with a highest possible accuracy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Consistent accuracy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GIGO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F26B-C0BE-4377-8DAC-123DCE6E42A3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d. </a:t>
            </a:r>
            <a:r>
              <a:rPr lang="en-US" dirty="0" smtClean="0">
                <a:solidFill>
                  <a:srgbClr val="FF3300"/>
                </a:solidFill>
              </a:rPr>
              <a:t>Automatic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Once necessary data and instruction is feed to the computer, it can perform the task without human intervention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e. </a:t>
            </a:r>
            <a:r>
              <a:rPr lang="en-US" dirty="0" smtClean="0">
                <a:solidFill>
                  <a:srgbClr val="FF3300"/>
                </a:solidFill>
              </a:rPr>
              <a:t>Diligence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Computers do not get tired, get bored, loss concentration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Can work for hours, or days …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Makes them suitable for routine type of work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 smtClean="0"/>
              <a:t>f. </a:t>
            </a:r>
            <a:r>
              <a:rPr lang="en-US" dirty="0" smtClean="0">
                <a:solidFill>
                  <a:srgbClr val="FF3300"/>
                </a:solidFill>
              </a:rPr>
              <a:t>Versatility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Capacity to perform completely different type of work.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As an accountant, secretary …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CDD-F32D-4E5F-B394-A27E19453470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4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3016</Words>
  <Application>Microsoft Office PowerPoint</Application>
  <PresentationFormat>On-screen Show (4:3)</PresentationFormat>
  <Paragraphs>532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Chapter one  An Overview of Computer System</vt:lpstr>
      <vt:lpstr>Contents</vt:lpstr>
      <vt:lpstr>What is computing?</vt:lpstr>
      <vt:lpstr>Definition and characteristics of computer</vt:lpstr>
      <vt:lpstr>Computer</vt:lpstr>
      <vt:lpstr>Slide 6</vt:lpstr>
      <vt:lpstr>Characteristics of Computer</vt:lpstr>
      <vt:lpstr>Slide 8</vt:lpstr>
      <vt:lpstr>Slide 9</vt:lpstr>
      <vt:lpstr>Limitations of Computer</vt:lpstr>
      <vt:lpstr>Slide 11</vt:lpstr>
      <vt:lpstr>Slide 12</vt:lpstr>
      <vt:lpstr>Types of Computer</vt:lpstr>
      <vt:lpstr>According to Purpose of Function</vt:lpstr>
      <vt:lpstr>Slide 15</vt:lpstr>
      <vt:lpstr>According to Type of Data Handled</vt:lpstr>
      <vt:lpstr>Slide 17</vt:lpstr>
      <vt:lpstr>Slide 18</vt:lpstr>
      <vt:lpstr>ACCORDING TO SIZE &amp; PROCESSING POWERS </vt:lpstr>
      <vt:lpstr>Cont’d</vt:lpstr>
      <vt:lpstr>Slide 21</vt:lpstr>
      <vt:lpstr>Slide 22</vt:lpstr>
      <vt:lpstr>Cont’d</vt:lpstr>
      <vt:lpstr>Slide 24</vt:lpstr>
      <vt:lpstr>Cont’d</vt:lpstr>
      <vt:lpstr>Applications of Modern Computers</vt:lpstr>
      <vt:lpstr>Assignment 1</vt:lpstr>
      <vt:lpstr>Components of Computing System</vt:lpstr>
      <vt:lpstr>Software Vs. program 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ALGORITHM AND FLOW CHART 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 Reading ASSIGNMENT = About Pseudocode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Computer System</dc:title>
  <dc:creator>USER1</dc:creator>
  <cp:lastModifiedBy>aboma</cp:lastModifiedBy>
  <cp:revision>96</cp:revision>
  <dcterms:created xsi:type="dcterms:W3CDTF">2021-04-15T03:50:44Z</dcterms:created>
  <dcterms:modified xsi:type="dcterms:W3CDTF">2021-04-24T12:53:09Z</dcterms:modified>
</cp:coreProperties>
</file>