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2" r:id="rId15"/>
    <p:sldId id="269" r:id="rId16"/>
    <p:sldId id="270" r:id="rId17"/>
    <p:sldId id="271" r:id="rId18"/>
    <p:sldId id="272" r:id="rId19"/>
    <p:sldId id="283" r:id="rId20"/>
    <p:sldId id="273" r:id="rId21"/>
    <p:sldId id="274" r:id="rId22"/>
    <p:sldId id="275" r:id="rId23"/>
    <p:sldId id="286" r:id="rId24"/>
    <p:sldId id="276" r:id="rId25"/>
    <p:sldId id="277" r:id="rId26"/>
    <p:sldId id="278" r:id="rId27"/>
    <p:sldId id="279" r:id="rId28"/>
    <p:sldId id="280" r:id="rId29"/>
    <p:sldId id="287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666633"/>
    <a:srgbClr val="CC0099"/>
    <a:srgbClr val="FF0000"/>
    <a:srgbClr val="D60093"/>
    <a:srgbClr val="4B3B85"/>
    <a:srgbClr val="918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3E36C-7D61-4043-B70B-017E72FB398D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7F227-ACFF-45B8-A438-E187E97FB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49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7F227-ACFF-45B8-A438-E187E97FB6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7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7F227-ACFF-45B8-A438-E187E97FB6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7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7F227-ACFF-45B8-A438-E187E97FB6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78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7F227-ACFF-45B8-A438-E187E97FB6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0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7F227-ACFF-45B8-A438-E187E97FB6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98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7819238-D61F-4638-AC20-6560AD998014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8867-8253-46CA-AB91-C827FD4383A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46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9238-D61F-4638-AC20-6560AD998014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8867-8253-46CA-AB91-C827FD438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2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9238-D61F-4638-AC20-6560AD998014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8867-8253-46CA-AB91-C827FD4383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14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9238-D61F-4638-AC20-6560AD998014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8867-8253-46CA-AB91-C827FD438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4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9238-D61F-4638-AC20-6560AD998014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8867-8253-46CA-AB91-C827FD4383A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7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9238-D61F-4638-AC20-6560AD998014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8867-8253-46CA-AB91-C827FD438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5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9238-D61F-4638-AC20-6560AD998014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8867-8253-46CA-AB91-C827FD438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8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9238-D61F-4638-AC20-6560AD998014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8867-8253-46CA-AB91-C827FD438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5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9238-D61F-4638-AC20-6560AD998014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8867-8253-46CA-AB91-C827FD438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9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9238-D61F-4638-AC20-6560AD998014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8867-8253-46CA-AB91-C827FD438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9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9238-D61F-4638-AC20-6560AD998014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8867-8253-46CA-AB91-C827FD4383A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39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7819238-D61F-4638-AC20-6560AD998014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4A88867-8253-46CA-AB91-C827FD4383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69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two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elements of </a:t>
            </a:r>
            <a:r>
              <a:rPr lang="en-US" dirty="0" err="1" smtClean="0"/>
              <a:t>c++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8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290054" cy="55778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C0099"/>
                </a:solidFill>
              </a:rPr>
              <a:t>Identifiers</a:t>
            </a:r>
            <a:endParaRPr lang="en-US" b="1" dirty="0">
              <a:solidFill>
                <a:srgbClr val="CC009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752600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 identifier is name associated with a function or data object and used to refer to that function or data </a:t>
            </a:r>
            <a:r>
              <a:rPr lang="en-US" dirty="0" smtClean="0"/>
              <a:t>object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 identifier must:  </a:t>
            </a:r>
          </a:p>
          <a:p>
            <a:pPr marL="742950" lvl="1" indent="-285750">
              <a:buFont typeface="Times New Roman" panose="02020603050405020304" pitchFamily="18" charset="0"/>
              <a:buChar char="※"/>
            </a:pPr>
            <a:r>
              <a:rPr lang="en-US" b="1" dirty="0" smtClean="0">
                <a:solidFill>
                  <a:srgbClr val="CC0099"/>
                </a:solidFill>
              </a:rPr>
              <a:t>Start </a:t>
            </a:r>
            <a:r>
              <a:rPr lang="en-US" b="1" dirty="0">
                <a:solidFill>
                  <a:srgbClr val="CC0099"/>
                </a:solidFill>
              </a:rPr>
              <a:t>with a letter or underscore </a:t>
            </a:r>
          </a:p>
          <a:p>
            <a:pPr marL="742950" lvl="1" indent="-285750">
              <a:buFont typeface="Times New Roman" panose="02020603050405020304" pitchFamily="18" charset="0"/>
              <a:buChar char="※"/>
            </a:pPr>
            <a:r>
              <a:rPr lang="en-US" b="1" dirty="0" smtClean="0">
                <a:solidFill>
                  <a:srgbClr val="CC0099"/>
                </a:solidFill>
              </a:rPr>
              <a:t>Consist </a:t>
            </a:r>
            <a:r>
              <a:rPr lang="en-US" b="1" dirty="0">
                <a:solidFill>
                  <a:srgbClr val="CC0099"/>
                </a:solidFill>
              </a:rPr>
              <a:t>only of letters, the digits 0-9, or the underscore symbol _ </a:t>
            </a:r>
          </a:p>
          <a:p>
            <a:pPr marL="742950" lvl="1" indent="-285750">
              <a:buFont typeface="Times New Roman" panose="02020603050405020304" pitchFamily="18" charset="0"/>
              <a:buChar char="※"/>
            </a:pPr>
            <a:r>
              <a:rPr lang="en-US" b="1" dirty="0" smtClean="0">
                <a:solidFill>
                  <a:srgbClr val="CC0099"/>
                </a:solidFill>
              </a:rPr>
              <a:t>Not </a:t>
            </a:r>
            <a:r>
              <a:rPr lang="en-US" b="1" dirty="0">
                <a:solidFill>
                  <a:srgbClr val="CC0099"/>
                </a:solidFill>
              </a:rPr>
              <a:t>be a reserved </a:t>
            </a:r>
            <a:r>
              <a:rPr lang="en-US" b="1" dirty="0" smtClean="0">
                <a:solidFill>
                  <a:srgbClr val="CC0099"/>
                </a:solidFill>
              </a:rPr>
              <a:t>word</a:t>
            </a:r>
          </a:p>
          <a:p>
            <a:pPr marL="742950" lvl="1" indent="-285750">
              <a:buFont typeface="Times New Roman" panose="02020603050405020304" pitchFamily="18" charset="0"/>
              <a:buChar char="※"/>
            </a:pPr>
            <a:r>
              <a:rPr lang="en-US" b="1" dirty="0">
                <a:solidFill>
                  <a:srgbClr val="CC0099"/>
                </a:solidFill>
              </a:rPr>
              <a:t>the use of two consecutive underscore symbols, _ _, is forbidden.</a:t>
            </a:r>
          </a:p>
          <a:p>
            <a:pPr marL="742950" lvl="1" indent="-285750">
              <a:buFont typeface="Times New Roman" panose="02020603050405020304" pitchFamily="18" charset="0"/>
              <a:buChar char="※"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3816530"/>
            <a:ext cx="2674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Syntax of an identifier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4310800"/>
            <a:ext cx="46863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8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290054" cy="5577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3627" y="1781094"/>
            <a:ext cx="853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D60093"/>
                </a:solidFill>
              </a:rPr>
              <a:t>The </a:t>
            </a:r>
            <a:r>
              <a:rPr lang="en-US" sz="2000" b="1" dirty="0">
                <a:solidFill>
                  <a:srgbClr val="D60093"/>
                </a:solidFill>
              </a:rPr>
              <a:t>following are valid identifiers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3589004"/>
            <a:ext cx="3865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C00000"/>
                </a:solidFill>
              </a:rPr>
              <a:t>The following are invalid: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038600"/>
            <a:ext cx="8458200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27" y="2413914"/>
            <a:ext cx="8305800" cy="89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290054" cy="5577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438400"/>
            <a:ext cx="876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At this </a:t>
            </a:r>
            <a:r>
              <a:rPr lang="en-US" dirty="0" smtClean="0"/>
              <a:t>stage, </a:t>
            </a:r>
            <a:r>
              <a:rPr lang="en-US" dirty="0"/>
              <a:t>it is worth noting that C++ is </a:t>
            </a:r>
            <a:r>
              <a:rPr lang="en-US" b="1" dirty="0">
                <a:solidFill>
                  <a:srgbClr val="CC0099"/>
                </a:solidFill>
              </a:rPr>
              <a:t>case-sensitive</a:t>
            </a:r>
            <a:r>
              <a:rPr lang="en-US" dirty="0"/>
              <a:t>. </a:t>
            </a:r>
            <a:r>
              <a:rPr lang="en-US" dirty="0" smtClean="0"/>
              <a:t>That </a:t>
            </a:r>
            <a:r>
              <a:rPr lang="en-US" dirty="0"/>
              <a:t>is lower-case letters are treated as distinct from upper-case letters.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rgbClr val="C00000"/>
                </a:solidFill>
              </a:rPr>
              <a:t>the </a:t>
            </a:r>
            <a:r>
              <a:rPr lang="en-US" sz="1600" b="1" dirty="0">
                <a:solidFill>
                  <a:srgbClr val="C00000"/>
                </a:solidFill>
              </a:rPr>
              <a:t>word NUM different from the word </a:t>
            </a:r>
            <a:r>
              <a:rPr lang="en-US" sz="1600" b="1" dirty="0" err="1">
                <a:solidFill>
                  <a:srgbClr val="C00000"/>
                </a:solidFill>
              </a:rPr>
              <a:t>num</a:t>
            </a:r>
            <a:r>
              <a:rPr lang="en-US" sz="1600" b="1" dirty="0">
                <a:solidFill>
                  <a:srgbClr val="C00000"/>
                </a:solidFill>
              </a:rPr>
              <a:t> or the word Num. 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Identifiers </a:t>
            </a:r>
            <a:r>
              <a:rPr lang="en-US" dirty="0"/>
              <a:t>can be used to identify </a:t>
            </a:r>
            <a:r>
              <a:rPr lang="en-US" b="1" u="sng" dirty="0"/>
              <a:t>variable or constants or functions</a:t>
            </a:r>
            <a:r>
              <a:rPr lang="en-US" dirty="0"/>
              <a:t>. </a:t>
            </a:r>
            <a:endParaRPr lang="en-US" dirty="0" smtClean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C00000"/>
                </a:solidFill>
              </a:rPr>
              <a:t>Function </a:t>
            </a:r>
            <a:r>
              <a:rPr lang="en-US" b="1" dirty="0">
                <a:solidFill>
                  <a:srgbClr val="C00000"/>
                </a:solidFill>
              </a:rPr>
              <a:t>identifier is an identifier that is used to name a function.</a:t>
            </a:r>
          </a:p>
        </p:txBody>
      </p:sp>
    </p:spTree>
    <p:extLst>
      <p:ext uri="{BB962C8B-B14F-4D97-AF65-F5344CB8AC3E}">
        <p14:creationId xmlns:p14="http://schemas.microsoft.com/office/powerpoint/2010/main" val="19414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Con…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2084832"/>
            <a:ext cx="822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Literals </a:t>
            </a:r>
            <a:endParaRPr lang="en-US" sz="28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Literals </a:t>
            </a:r>
            <a:r>
              <a:rPr lang="en-US" dirty="0"/>
              <a:t>are constant values which can be a number, a character of a string. </a:t>
            </a:r>
            <a:endParaRPr lang="en-US" dirty="0" smtClean="0"/>
          </a:p>
          <a:p>
            <a:pPr lvl="2"/>
            <a:r>
              <a:rPr lang="en-US" sz="1600" dirty="0" err="1" smtClean="0">
                <a:solidFill>
                  <a:srgbClr val="FF0000"/>
                </a:solidFill>
              </a:rPr>
              <a:t>Eg</a:t>
            </a:r>
            <a:r>
              <a:rPr lang="en-US" sz="1600" dirty="0" smtClean="0">
                <a:solidFill>
                  <a:srgbClr val="FF0000"/>
                </a:solidFill>
              </a:rPr>
              <a:t>: the </a:t>
            </a:r>
            <a:r>
              <a:rPr lang="en-US" sz="1600" dirty="0">
                <a:solidFill>
                  <a:srgbClr val="FF0000"/>
                </a:solidFill>
              </a:rPr>
              <a:t>number 129.005, the character „A‟ and the string “hello world” are all literals. 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There </a:t>
            </a:r>
            <a:r>
              <a:rPr lang="en-US" dirty="0"/>
              <a:t>is no identifier that identifies them.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37948" y="3429000"/>
            <a:ext cx="8225051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Comments</a:t>
            </a:r>
            <a:r>
              <a:rPr lang="en-US" sz="2400" dirty="0" smtClean="0"/>
              <a:t> </a:t>
            </a: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 comment is a piece of descriptive text which </a:t>
            </a:r>
            <a:r>
              <a:rPr lang="en-US" b="1" dirty="0">
                <a:solidFill>
                  <a:srgbClr val="C00000"/>
                </a:solidFill>
              </a:rPr>
              <a:t>explains some aspect of a </a:t>
            </a:r>
            <a:r>
              <a:rPr lang="en-US" b="1" dirty="0" smtClean="0">
                <a:solidFill>
                  <a:srgbClr val="C00000"/>
                </a:solidFill>
              </a:rPr>
              <a:t>program.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Program </a:t>
            </a:r>
            <a:r>
              <a:rPr lang="en-US" dirty="0"/>
              <a:t>comments are </a:t>
            </a:r>
            <a:r>
              <a:rPr lang="en-US" b="1" dirty="0">
                <a:solidFill>
                  <a:srgbClr val="C00000"/>
                </a:solidFill>
              </a:rPr>
              <a:t>totally ignored by the compiler </a:t>
            </a:r>
            <a:r>
              <a:rPr lang="en-US" dirty="0"/>
              <a:t>and are only intended for human readers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C++ provides two types of comment delimiters:  </a:t>
            </a:r>
          </a:p>
          <a:p>
            <a:pPr marL="1200150" lvl="2" indent="-285750">
              <a:buFont typeface="Tw Cen MT" panose="020B0602020104020603" pitchFamily="34" charset="0"/>
              <a:buChar char="∆"/>
            </a:pPr>
            <a:r>
              <a:rPr lang="en-US" sz="1400" b="1" dirty="0" smtClean="0">
                <a:solidFill>
                  <a:srgbClr val="002060"/>
                </a:solidFill>
              </a:rPr>
              <a:t>Anything </a:t>
            </a:r>
            <a:r>
              <a:rPr lang="en-US" sz="1400" b="1" dirty="0">
                <a:solidFill>
                  <a:srgbClr val="002060"/>
                </a:solidFill>
              </a:rPr>
              <a:t>after // (until the end of the line on which it appears) is considered a comment.  </a:t>
            </a:r>
          </a:p>
          <a:p>
            <a:pPr marL="1200150" lvl="2" indent="-285750">
              <a:buFont typeface="Tw Cen MT" panose="020B0602020104020603" pitchFamily="34" charset="0"/>
              <a:buChar char="∆"/>
            </a:pPr>
            <a:r>
              <a:rPr lang="en-US" sz="1400" b="1" dirty="0" smtClean="0">
                <a:solidFill>
                  <a:srgbClr val="002060"/>
                </a:solidFill>
              </a:rPr>
              <a:t>Anything </a:t>
            </a:r>
            <a:r>
              <a:rPr lang="en-US" sz="1400" b="1" dirty="0">
                <a:solidFill>
                  <a:srgbClr val="002060"/>
                </a:solidFill>
              </a:rPr>
              <a:t>enclosed by the pair /* and */ is considered a comment.  </a:t>
            </a:r>
          </a:p>
        </p:txBody>
      </p:sp>
    </p:spTree>
    <p:extLst>
      <p:ext uri="{BB962C8B-B14F-4D97-AF65-F5344CB8AC3E}">
        <p14:creationId xmlns:p14="http://schemas.microsoft.com/office/powerpoint/2010/main" val="238661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8096" y="2362200"/>
            <a:ext cx="74615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				//this is a comment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n=10;    				//valid variable declaration 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&lt;&lt;“my first variable declaration”</a:t>
            </a:r>
            <a:r>
              <a:rPr lang="en-US" dirty="0"/>
              <a:t> &lt;&lt;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&lt;&lt;n;</a:t>
            </a:r>
          </a:p>
          <a:p>
            <a:r>
              <a:rPr lang="en-US" dirty="0"/>
              <a:t>r</a:t>
            </a:r>
            <a:r>
              <a:rPr lang="en-US" dirty="0" smtClean="0"/>
              <a:t>eturn 0;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2688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766304" cy="1499616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dirty="0">
                <a:solidFill>
                  <a:srgbClr val="CC0099"/>
                </a:solidFill>
              </a:rPr>
              <a:t>Data Types, Variables, and Constants 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2084832"/>
            <a:ext cx="80772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Variables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 variable is a symbolic name for a memory location in which data can be stored and subsequently recalled. 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Variables </a:t>
            </a:r>
            <a:r>
              <a:rPr lang="en-US" dirty="0"/>
              <a:t>are used for holding data values so that they can be utilized in various computations in a program. </a:t>
            </a:r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All </a:t>
            </a:r>
            <a:r>
              <a:rPr lang="en-US" b="1" dirty="0">
                <a:solidFill>
                  <a:srgbClr val="C00000"/>
                </a:solidFill>
              </a:rPr>
              <a:t>variables have two important </a:t>
            </a:r>
            <a:r>
              <a:rPr lang="en-US" b="1" dirty="0" smtClean="0">
                <a:solidFill>
                  <a:srgbClr val="C00000"/>
                </a:solidFill>
              </a:rPr>
              <a:t>attributes</a:t>
            </a:r>
          </a:p>
          <a:p>
            <a:r>
              <a:rPr lang="en-US" dirty="0"/>
              <a:t>	</a:t>
            </a:r>
            <a:r>
              <a:rPr lang="en-US" dirty="0" smtClean="0"/>
              <a:t>1. A type</a:t>
            </a: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which </a:t>
            </a:r>
            <a:r>
              <a:rPr lang="en-US" sz="1400" dirty="0"/>
              <a:t>is, established when the </a:t>
            </a:r>
            <a:r>
              <a:rPr lang="en-US" sz="1400" b="1" dirty="0">
                <a:solidFill>
                  <a:srgbClr val="C00000"/>
                </a:solidFill>
              </a:rPr>
              <a:t>variable is defined </a:t>
            </a:r>
            <a:r>
              <a:rPr lang="en-US" sz="1400" dirty="0"/>
              <a:t>(e.g., integer, float, character). </a:t>
            </a:r>
            <a:endParaRPr lang="en-US" sz="1400" dirty="0" smtClean="0"/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Once </a:t>
            </a:r>
            <a:r>
              <a:rPr lang="en-US" sz="1400" dirty="0"/>
              <a:t>defined, the type of a C++ variable </a:t>
            </a:r>
            <a:r>
              <a:rPr lang="en-US" sz="1400" b="1" dirty="0">
                <a:solidFill>
                  <a:srgbClr val="C00000"/>
                </a:solidFill>
              </a:rPr>
              <a:t>cannot be changed</a:t>
            </a:r>
            <a:r>
              <a:rPr lang="en-US" sz="1400" dirty="0"/>
              <a:t>. </a:t>
            </a:r>
            <a:endParaRPr lang="en-US" sz="1400" dirty="0" smtClean="0"/>
          </a:p>
          <a:p>
            <a:r>
              <a:rPr lang="en-US" dirty="0" smtClean="0"/>
              <a:t>	2</a:t>
            </a:r>
            <a:r>
              <a:rPr lang="en-US" dirty="0"/>
              <a:t>. A </a:t>
            </a:r>
            <a:r>
              <a:rPr lang="en-US" dirty="0" smtClean="0"/>
              <a:t>value</a:t>
            </a: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which </a:t>
            </a:r>
            <a:r>
              <a:rPr lang="en-US" sz="1400" dirty="0"/>
              <a:t>can be changed by assigning </a:t>
            </a:r>
            <a:r>
              <a:rPr lang="en-US" sz="1400" b="1" dirty="0">
                <a:solidFill>
                  <a:srgbClr val="4B3B85"/>
                </a:solidFill>
              </a:rPr>
              <a:t>a new value to the variable</a:t>
            </a:r>
            <a:r>
              <a:rPr lang="en-US" sz="1400" dirty="0"/>
              <a:t>. </a:t>
            </a:r>
            <a:endParaRPr lang="en-US" sz="1400" dirty="0" smtClean="0"/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The </a:t>
            </a:r>
            <a:r>
              <a:rPr lang="en-US" sz="1400" dirty="0"/>
              <a:t>kind of values a variable can assume </a:t>
            </a:r>
            <a:r>
              <a:rPr lang="en-US" sz="1400" b="1" dirty="0">
                <a:solidFill>
                  <a:srgbClr val="4B3B85"/>
                </a:solidFill>
              </a:rPr>
              <a:t>depends on its type. </a:t>
            </a:r>
            <a:endParaRPr lang="en-US" sz="1400" b="1" dirty="0" smtClean="0">
              <a:solidFill>
                <a:srgbClr val="4B3B85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For </a:t>
            </a:r>
            <a:r>
              <a:rPr lang="en-US" sz="1400" dirty="0"/>
              <a:t>example, an </a:t>
            </a:r>
            <a:r>
              <a:rPr lang="en-US" sz="1400" b="1" dirty="0">
                <a:solidFill>
                  <a:srgbClr val="4B3B85"/>
                </a:solidFill>
              </a:rPr>
              <a:t>integer variable </a:t>
            </a:r>
            <a:r>
              <a:rPr lang="en-US" sz="1400" dirty="0"/>
              <a:t>can only take </a:t>
            </a:r>
            <a:r>
              <a:rPr lang="en-US" sz="1400" b="1" dirty="0">
                <a:solidFill>
                  <a:srgbClr val="4B3B85"/>
                </a:solidFill>
              </a:rPr>
              <a:t>integer values </a:t>
            </a:r>
            <a:endParaRPr lang="en-US" sz="1400" dirty="0" smtClean="0"/>
          </a:p>
          <a:p>
            <a:pPr marL="2000250" lvl="4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rgbClr val="D60093"/>
                </a:solidFill>
              </a:rPr>
              <a:t>e.g</a:t>
            </a:r>
            <a:r>
              <a:rPr lang="en-US" sz="1200" b="1" dirty="0">
                <a:solidFill>
                  <a:srgbClr val="D60093"/>
                </a:solidFill>
              </a:rPr>
              <a:t>., 2, 100, -</a:t>
            </a:r>
            <a:r>
              <a:rPr lang="en-US" sz="1200" b="1" dirty="0" smtClean="0">
                <a:solidFill>
                  <a:srgbClr val="D60093"/>
                </a:solidFill>
              </a:rPr>
              <a:t>1 </a:t>
            </a:r>
            <a:r>
              <a:rPr lang="en-US" sz="1200" b="1" dirty="0">
                <a:solidFill>
                  <a:srgbClr val="D60093"/>
                </a:solidFill>
              </a:rPr>
              <a:t>not real numbers like 0.123. </a:t>
            </a:r>
          </a:p>
        </p:txBody>
      </p:sp>
    </p:spTree>
    <p:extLst>
      <p:ext uri="{BB962C8B-B14F-4D97-AF65-F5344CB8AC3E}">
        <p14:creationId xmlns:p14="http://schemas.microsoft.com/office/powerpoint/2010/main" val="337811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084832"/>
            <a:ext cx="26697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Variable Declaration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932" y="2454164"/>
            <a:ext cx="827606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Declaring a variable means defining (creating) a variable</a:t>
            </a:r>
            <a:r>
              <a:rPr lang="en-US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You create or define a variable by stating its type, followed by one or more spaces, followed by the variable name and a semicolon </a:t>
            </a:r>
            <a:endParaRPr lang="en-US" dirty="0" smtClean="0"/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4B3B85"/>
                </a:solidFill>
              </a:rPr>
              <a:t> </a:t>
            </a:r>
            <a:r>
              <a:rPr lang="en-US" sz="1400" b="1" dirty="0">
                <a:solidFill>
                  <a:srgbClr val="4B3B85"/>
                </a:solidFill>
              </a:rPr>
              <a:t>Good variable names tell </a:t>
            </a:r>
            <a:r>
              <a:rPr lang="en-US" sz="1400" b="1" dirty="0" smtClean="0">
                <a:solidFill>
                  <a:srgbClr val="4B3B85"/>
                </a:solidFill>
              </a:rPr>
              <a:t>the function of the variable 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rgbClr val="4B3B85"/>
                </a:solidFill>
              </a:rPr>
              <a:t>using </a:t>
            </a:r>
            <a:r>
              <a:rPr lang="en-US" sz="1400" b="1" dirty="0">
                <a:solidFill>
                  <a:srgbClr val="4B3B85"/>
                </a:solidFill>
              </a:rPr>
              <a:t>good names makes it easier to understand the flow of your program. </a:t>
            </a:r>
            <a:endParaRPr lang="en-US" sz="1400" b="1" dirty="0" smtClean="0">
              <a:solidFill>
                <a:srgbClr val="4B3B85"/>
              </a:solidFill>
            </a:endParaRP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US" sz="1200" b="1" dirty="0" err="1" smtClean="0">
                <a:solidFill>
                  <a:srgbClr val="4B3B85"/>
                </a:solidFill>
              </a:rPr>
              <a:t>e.g</a:t>
            </a:r>
            <a:r>
              <a:rPr lang="en-US" sz="1200" b="1" dirty="0" smtClean="0">
                <a:solidFill>
                  <a:srgbClr val="4B3B85"/>
                </a:solidFill>
              </a:rPr>
              <a:t>, </a:t>
            </a:r>
            <a:r>
              <a:rPr lang="en-US" sz="1200" b="1" dirty="0" err="1" smtClean="0">
                <a:solidFill>
                  <a:srgbClr val="4B3B85"/>
                </a:solidFill>
              </a:rPr>
              <a:t>int</a:t>
            </a:r>
            <a:r>
              <a:rPr lang="en-US" sz="1200" b="1" dirty="0" smtClean="0">
                <a:solidFill>
                  <a:srgbClr val="4B3B85"/>
                </a:solidFill>
              </a:rPr>
              <a:t>  </a:t>
            </a:r>
            <a:r>
              <a:rPr lang="en-US" sz="1200" b="1" dirty="0" err="1">
                <a:solidFill>
                  <a:srgbClr val="4B3B85"/>
                </a:solidFill>
              </a:rPr>
              <a:t>myAge</a:t>
            </a:r>
            <a:r>
              <a:rPr lang="en-US" sz="1200" b="1" dirty="0">
                <a:solidFill>
                  <a:srgbClr val="4B3B85"/>
                </a:solidFill>
              </a:rPr>
              <a:t>; 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932" y="4239268"/>
            <a:ext cx="82760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Creating More Than One Variable at a </a:t>
            </a:r>
            <a:r>
              <a:rPr lang="en-US" sz="2000" dirty="0" smtClean="0"/>
              <a:t>Time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You can create more than one variable of the same type in one statement by writing the type and then the variable names, separated by </a:t>
            </a:r>
            <a:r>
              <a:rPr lang="en-US" dirty="0" smtClean="0"/>
              <a:t>commas.</a:t>
            </a:r>
          </a:p>
          <a:p>
            <a:pPr marL="2457450" lvl="5" indent="-171450">
              <a:buFont typeface="Wingdings" panose="05000000000000000000" pitchFamily="2" charset="2"/>
              <a:buChar char="v"/>
            </a:pPr>
            <a:r>
              <a:rPr lang="en-US" sz="1200" dirty="0" err="1">
                <a:solidFill>
                  <a:srgbClr val="CC0099"/>
                </a:solidFill>
              </a:rPr>
              <a:t>int</a:t>
            </a:r>
            <a:r>
              <a:rPr lang="en-US" sz="1200" dirty="0">
                <a:solidFill>
                  <a:srgbClr val="CC0099"/>
                </a:solidFill>
              </a:rPr>
              <a:t> </a:t>
            </a:r>
            <a:r>
              <a:rPr lang="en-US" sz="1200" dirty="0" err="1">
                <a:solidFill>
                  <a:srgbClr val="CC0099"/>
                </a:solidFill>
              </a:rPr>
              <a:t>myAge</a:t>
            </a:r>
            <a:r>
              <a:rPr lang="en-US" sz="1200" dirty="0">
                <a:solidFill>
                  <a:srgbClr val="CC0099"/>
                </a:solidFill>
              </a:rPr>
              <a:t>, </a:t>
            </a:r>
            <a:r>
              <a:rPr lang="en-US" sz="1200" dirty="0" err="1">
                <a:solidFill>
                  <a:srgbClr val="CC0099"/>
                </a:solidFill>
              </a:rPr>
              <a:t>myWeight</a:t>
            </a:r>
            <a:r>
              <a:rPr lang="en-US" sz="1200" dirty="0">
                <a:solidFill>
                  <a:srgbClr val="CC0099"/>
                </a:solidFill>
              </a:rPr>
              <a:t>;   // two </a:t>
            </a:r>
            <a:r>
              <a:rPr lang="en-US" sz="1200" dirty="0" err="1">
                <a:solidFill>
                  <a:srgbClr val="CC0099"/>
                </a:solidFill>
              </a:rPr>
              <a:t>int</a:t>
            </a:r>
            <a:r>
              <a:rPr lang="en-US" sz="1200" dirty="0">
                <a:solidFill>
                  <a:srgbClr val="CC0099"/>
                </a:solidFill>
              </a:rPr>
              <a:t> variables </a:t>
            </a:r>
            <a:endParaRPr lang="en-US" sz="1200" dirty="0" smtClean="0">
              <a:solidFill>
                <a:srgbClr val="CC0099"/>
              </a:solidFill>
            </a:endParaRPr>
          </a:p>
          <a:p>
            <a:pPr marL="2457450" lvl="5" indent="-171450"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rgbClr val="CC0099"/>
                </a:solidFill>
              </a:rPr>
              <a:t>long </a:t>
            </a:r>
            <a:r>
              <a:rPr lang="en-US" sz="1200" dirty="0">
                <a:solidFill>
                  <a:srgbClr val="CC0099"/>
                </a:solidFill>
              </a:rPr>
              <a:t>area, width, length;       // three longs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59436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D60093"/>
                </a:solidFill>
              </a:rPr>
              <a:t>IMPORTANT-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latin typeface="Bahnschrift SemiLight" panose="020B0502040204020203" pitchFamily="34" charset="0"/>
              </a:rPr>
              <a:t>Variables must be declared before used! </a:t>
            </a:r>
          </a:p>
        </p:txBody>
      </p:sp>
    </p:spTree>
    <p:extLst>
      <p:ext uri="{BB962C8B-B14F-4D97-AF65-F5344CB8AC3E}">
        <p14:creationId xmlns:p14="http://schemas.microsoft.com/office/powerpoint/2010/main" val="2485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2084832"/>
            <a:ext cx="8382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Assigning Values to Your Variables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You assign a value to a variable by using the assignment operator (=). </a:t>
            </a:r>
            <a:endParaRPr lang="en-US" dirty="0" smtClean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CC0099"/>
                </a:solidFill>
              </a:rPr>
              <a:t>Thus</a:t>
            </a:r>
            <a:r>
              <a:rPr lang="en-US" sz="1600" b="1" dirty="0">
                <a:solidFill>
                  <a:srgbClr val="CC0099"/>
                </a:solidFill>
              </a:rPr>
              <a:t>, you would assign 5 to Width by writing</a:t>
            </a:r>
            <a:r>
              <a:rPr lang="en-US" sz="1600" dirty="0"/>
              <a:t> </a:t>
            </a:r>
          </a:p>
          <a:p>
            <a:pPr lvl="3"/>
            <a:r>
              <a:rPr lang="en-US" sz="1400" b="1" dirty="0" smtClean="0">
                <a:solidFill>
                  <a:srgbClr val="FF0000"/>
                </a:solidFill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  </a:t>
            </a:r>
            <a:r>
              <a:rPr lang="en-US" sz="1400" b="1" dirty="0">
                <a:solidFill>
                  <a:srgbClr val="FF0000"/>
                </a:solidFill>
              </a:rPr>
              <a:t>Width; 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lvl="3"/>
            <a:r>
              <a:rPr lang="en-US" sz="1400" b="1" dirty="0" smtClean="0">
                <a:solidFill>
                  <a:srgbClr val="FF0000"/>
                </a:solidFill>
              </a:rPr>
              <a:t>	Width </a:t>
            </a:r>
            <a:r>
              <a:rPr lang="en-US" sz="1400" b="1" dirty="0">
                <a:solidFill>
                  <a:srgbClr val="FF0000"/>
                </a:solidFill>
              </a:rPr>
              <a:t>= 5; 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lvl="3"/>
            <a:r>
              <a:rPr lang="en-US" sz="1400" b="1" dirty="0" smtClean="0">
                <a:solidFill>
                  <a:srgbClr val="FF0000"/>
                </a:solidFill>
              </a:rPr>
              <a:t>	Or </a:t>
            </a:r>
          </a:p>
          <a:p>
            <a:pPr lvl="3"/>
            <a:r>
              <a:rPr lang="en-US" sz="1400" b="1" dirty="0" smtClean="0">
                <a:solidFill>
                  <a:srgbClr val="FF0000"/>
                </a:solidFill>
              </a:rPr>
              <a:t>		</a:t>
            </a: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Width = 5; 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4267200"/>
            <a:ext cx="480291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Reading assignment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Basic </a:t>
            </a:r>
            <a:r>
              <a:rPr lang="en-US" sz="2400" dirty="0"/>
              <a:t>Data Types </a:t>
            </a:r>
            <a:endParaRPr lang="en-US" sz="2400" dirty="0" smtClean="0"/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US" dirty="0"/>
              <a:t>Signed and Unsigned </a:t>
            </a:r>
            <a:endParaRPr lang="en-US" dirty="0" smtClean="0"/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US" dirty="0"/>
              <a:t>Characters </a:t>
            </a:r>
          </a:p>
        </p:txBody>
      </p:sp>
    </p:spTree>
    <p:extLst>
      <p:ext uri="{BB962C8B-B14F-4D97-AF65-F5344CB8AC3E}">
        <p14:creationId xmlns:p14="http://schemas.microsoft.com/office/powerpoint/2010/main" val="321143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167384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 smtClean="0">
                <a:solidFill>
                  <a:srgbClr val="CC00CC"/>
                </a:solidFill>
              </a:rPr>
              <a:t>Operators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33400" y="1752600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CC0099"/>
                </a:solidFill>
              </a:rPr>
              <a:t>Assignment Operators 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2273653"/>
            <a:ext cx="82296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assignment operator is used </a:t>
            </a:r>
            <a:r>
              <a:rPr lang="en-US" b="1" dirty="0">
                <a:solidFill>
                  <a:srgbClr val="FF0000"/>
                </a:solidFill>
              </a:rPr>
              <a:t>for storing a value at some memory </a:t>
            </a:r>
            <a:r>
              <a:rPr lang="en-US" b="1" dirty="0" smtClean="0">
                <a:solidFill>
                  <a:srgbClr val="FF0000"/>
                </a:solidFill>
              </a:rPr>
              <a:t>location means variable.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1400" b="1" dirty="0">
                <a:solidFill>
                  <a:srgbClr val="CC0099"/>
                </a:solidFill>
              </a:rPr>
              <a:t>Its left operand should be an </a:t>
            </a:r>
            <a:r>
              <a:rPr lang="en-US" sz="1400" b="1" dirty="0" err="1">
                <a:solidFill>
                  <a:srgbClr val="CC0099"/>
                </a:solidFill>
              </a:rPr>
              <a:t>lvalue</a:t>
            </a:r>
            <a:r>
              <a:rPr lang="en-US" sz="1400" b="1" dirty="0">
                <a:solidFill>
                  <a:srgbClr val="CC0099"/>
                </a:solidFill>
              </a:rPr>
              <a:t>, </a:t>
            </a:r>
            <a:endParaRPr lang="en-US" sz="1400" b="1" dirty="0" smtClean="0">
              <a:solidFill>
                <a:srgbClr val="CC0099"/>
              </a:solidFill>
            </a:endParaRP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CC0099"/>
                </a:solidFill>
              </a:rPr>
              <a:t> denotes a memory location 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rgbClr val="CC0099"/>
                </a:solidFill>
              </a:rPr>
              <a:t> </a:t>
            </a:r>
            <a:r>
              <a:rPr lang="en-US" sz="1400" b="1" dirty="0">
                <a:solidFill>
                  <a:srgbClr val="CC0099"/>
                </a:solidFill>
              </a:rPr>
              <a:t>its right operand may be an arbitrary expression.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510654" y="4094101"/>
            <a:ext cx="72900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m, n, p; </a:t>
            </a:r>
            <a:endParaRPr lang="en-US" dirty="0" smtClean="0"/>
          </a:p>
          <a:p>
            <a:r>
              <a:rPr lang="en-US" dirty="0" smtClean="0"/>
              <a:t>m </a:t>
            </a:r>
            <a:r>
              <a:rPr lang="en-US" dirty="0"/>
              <a:t>= n = p = 100;  </a:t>
            </a:r>
            <a:r>
              <a:rPr lang="en-US" dirty="0" smtClean="0"/>
              <a:t>		 	// </a:t>
            </a:r>
            <a:r>
              <a:rPr lang="en-US" dirty="0"/>
              <a:t>means: n = (m = (p = 100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 </a:t>
            </a:r>
            <a:r>
              <a:rPr lang="en-US" dirty="0"/>
              <a:t>m = (n = p = 100) + 2</a:t>
            </a:r>
            <a:r>
              <a:rPr lang="en-US" dirty="0" smtClean="0"/>
              <a:t>;		 </a:t>
            </a:r>
            <a:r>
              <a:rPr lang="en-US" dirty="0"/>
              <a:t>// means: m = (n = (p = 100)) + 2; </a:t>
            </a:r>
          </a:p>
        </p:txBody>
      </p:sp>
      <p:sp>
        <p:nvSpPr>
          <p:cNvPr id="6" name="Rectangle 5"/>
          <p:cNvSpPr/>
          <p:nvPr/>
        </p:nvSpPr>
        <p:spPr>
          <a:xfrm>
            <a:off x="483358" y="3717297"/>
            <a:ext cx="169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Examples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4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 example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 smtClean="0"/>
              <a:t>intn</a:t>
            </a:r>
            <a:r>
              <a:rPr lang="en-US" dirty="0" smtClean="0"/>
              <a:t>=10</a:t>
            </a:r>
            <a:r>
              <a:rPr lang="en-US" dirty="0"/>
              <a:t>;   </a:t>
            </a:r>
            <a:endParaRPr lang="en-US" dirty="0" smtClean="0"/>
          </a:p>
          <a:p>
            <a:r>
              <a:rPr lang="en-US" dirty="0" err="1" smtClean="0"/>
              <a:t>cout</a:t>
            </a:r>
            <a:r>
              <a:rPr lang="en-US" dirty="0" smtClean="0"/>
              <a:t>&lt;&lt;“n=“&lt;&lt;n;</a:t>
            </a:r>
            <a:endParaRPr lang="en-US" dirty="0"/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pattFill prst="pct4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n=10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C0099"/>
                </a:solidFill>
              </a:rPr>
              <a:t>Introduction </a:t>
            </a:r>
            <a:endParaRPr lang="en-US" b="1" dirty="0">
              <a:solidFill>
                <a:srgbClr val="CC009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676400"/>
            <a:ext cx="86868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C++ is a </a:t>
            </a:r>
            <a:r>
              <a:rPr lang="en-US" sz="2000" b="1" dirty="0">
                <a:solidFill>
                  <a:srgbClr val="FF0000"/>
                </a:solidFill>
              </a:rPr>
              <a:t>cross-platform language</a:t>
            </a:r>
            <a:r>
              <a:rPr lang="en-US" sz="2000" dirty="0"/>
              <a:t> that can be used to create </a:t>
            </a:r>
            <a:r>
              <a:rPr lang="en-US" sz="2000" dirty="0" smtClean="0"/>
              <a:t>high performance </a:t>
            </a:r>
            <a:r>
              <a:rPr lang="en-US" sz="2000" dirty="0"/>
              <a:t>applications.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C++ was developed by </a:t>
            </a:r>
            <a:r>
              <a:rPr lang="en-US" sz="2000" b="1" dirty="0" err="1">
                <a:solidFill>
                  <a:srgbClr val="FF0000"/>
                </a:solidFill>
              </a:rPr>
              <a:t>Bjarne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Stroustrup</a:t>
            </a:r>
            <a:r>
              <a:rPr lang="en-US" sz="2000" dirty="0"/>
              <a:t>, as an extension to the C language.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C++ gives programmers a </a:t>
            </a:r>
            <a:r>
              <a:rPr lang="en-US" sz="2000" b="1" dirty="0">
                <a:solidFill>
                  <a:srgbClr val="FF0000"/>
                </a:solidFill>
              </a:rPr>
              <a:t>high level of control over system resources </a:t>
            </a:r>
            <a:r>
              <a:rPr lang="en-US" sz="2000" dirty="0"/>
              <a:t>and memory.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The language was updated 3 major times in </a:t>
            </a:r>
            <a:r>
              <a:rPr lang="en-US" sz="2000" b="1" dirty="0">
                <a:solidFill>
                  <a:srgbClr val="C00000"/>
                </a:solidFill>
              </a:rPr>
              <a:t>2011, 2014, and 2017 to C++11, C++14, and C++17</a:t>
            </a:r>
            <a:r>
              <a:rPr lang="en-US" sz="2000" b="1" dirty="0" smtClean="0">
                <a:solidFill>
                  <a:srgbClr val="C00000"/>
                </a:solidFill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C++ is one of the world's most </a:t>
            </a:r>
            <a:r>
              <a:rPr lang="en-US" sz="2000" b="1" dirty="0">
                <a:solidFill>
                  <a:srgbClr val="C00000"/>
                </a:solidFill>
              </a:rPr>
              <a:t>popular programming languages</a:t>
            </a:r>
            <a:r>
              <a:rPr lang="en-US" sz="2000" dirty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C++ can be found in today's </a:t>
            </a:r>
            <a:r>
              <a:rPr lang="en-US" sz="2000" b="1" dirty="0">
                <a:solidFill>
                  <a:srgbClr val="FF0000"/>
                </a:solidFill>
              </a:rPr>
              <a:t>operating systems</a:t>
            </a:r>
            <a:r>
              <a:rPr lang="en-US" sz="2000" dirty="0"/>
              <a:t>, </a:t>
            </a:r>
            <a:r>
              <a:rPr lang="en-US" sz="2000" b="1" dirty="0"/>
              <a:t>Graphical User Interfaces,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FF0000"/>
                </a:solidFill>
              </a:rPr>
              <a:t>embedded systems</a:t>
            </a:r>
            <a:r>
              <a:rPr lang="en-US" sz="2000" dirty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C++ is an </a:t>
            </a:r>
            <a:r>
              <a:rPr lang="en-US" sz="2000" b="1" dirty="0"/>
              <a:t>object-oriented programming </a:t>
            </a:r>
            <a:r>
              <a:rPr lang="en-US" sz="2000" dirty="0"/>
              <a:t>language which gives a </a:t>
            </a:r>
            <a:r>
              <a:rPr lang="en-US" sz="2000" b="1" dirty="0"/>
              <a:t>clear structure to programs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FF0000"/>
                </a:solidFill>
              </a:rPr>
              <a:t>allows code to be reused, lowering development costs.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014984"/>
          </a:xfrm>
        </p:spPr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6400"/>
            <a:ext cx="7772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4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243584"/>
          </a:xfrm>
        </p:spPr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828800"/>
            <a:ext cx="8458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CC0099"/>
                </a:solidFill>
              </a:rPr>
              <a:t>Arithmetic Operators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C</a:t>
            </a:r>
            <a:r>
              <a:rPr lang="en-US" sz="2000" dirty="0"/>
              <a:t>++ provides five basic arithmetic operators.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69668"/>
            <a:ext cx="8305800" cy="390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167384"/>
          </a:xfrm>
        </p:spPr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75260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arithmetic </a:t>
            </a:r>
            <a:r>
              <a:rPr lang="en-US" dirty="0" smtClean="0">
                <a:solidFill>
                  <a:srgbClr val="FF0000"/>
                </a:solidFill>
              </a:rPr>
              <a:t>operations defined by C++ library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26956"/>
            <a:ext cx="6400800" cy="25974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4742822"/>
            <a:ext cx="7677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solidFill>
                  <a:srgbClr val="CC0099"/>
                </a:solidFill>
              </a:rPr>
              <a:t>Nb</a:t>
            </a:r>
            <a:r>
              <a:rPr lang="en-US" sz="1400" dirty="0">
                <a:solidFill>
                  <a:srgbClr val="CC0099"/>
                </a:solidFill>
              </a:rPr>
              <a:t>: if you want to use these you must put a #include  statement at the start of your program</a:t>
            </a:r>
          </a:p>
        </p:txBody>
      </p:sp>
    </p:spTree>
    <p:extLst>
      <p:ext uri="{BB962C8B-B14F-4D97-AF65-F5344CB8AC3E}">
        <p14:creationId xmlns:p14="http://schemas.microsoft.com/office/powerpoint/2010/main" val="137448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</a:t>
            </a:r>
            <a:r>
              <a:rPr lang="en-US" dirty="0" smtClean="0">
                <a:solidFill>
                  <a:srgbClr val="FF0000"/>
                </a:solidFill>
              </a:rPr>
              <a:t>arithmetic </a:t>
            </a:r>
            <a:r>
              <a:rPr lang="en-US" dirty="0">
                <a:solidFill>
                  <a:srgbClr val="FF0000"/>
                </a:solidFill>
              </a:rPr>
              <a:t>operations defined by C++ library 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sz="1600" dirty="0"/>
              <a:t>#include&lt;</a:t>
            </a:r>
            <a:r>
              <a:rPr lang="en-US" sz="1600" dirty="0" err="1"/>
              <a:t>iostream.h</a:t>
            </a:r>
            <a:r>
              <a:rPr lang="en-US" sz="1600" dirty="0" smtClean="0"/>
              <a:t>&gt;</a:t>
            </a:r>
          </a:p>
          <a:p>
            <a:r>
              <a:rPr lang="en-US" sz="1600" dirty="0"/>
              <a:t>#</a:t>
            </a:r>
            <a:r>
              <a:rPr lang="en-US" sz="1600" dirty="0" err="1" smtClean="0"/>
              <a:t>nclude</a:t>
            </a:r>
            <a:r>
              <a:rPr lang="en-US" sz="1600" dirty="0" smtClean="0"/>
              <a:t>&lt;</a:t>
            </a:r>
            <a:r>
              <a:rPr lang="en-US" sz="1600" dirty="0" err="1" smtClean="0"/>
              <a:t>math.h</a:t>
            </a:r>
            <a:r>
              <a:rPr lang="en-US" sz="1600" dirty="0" smtClean="0"/>
              <a:t>&gt;//including </a:t>
            </a:r>
            <a:r>
              <a:rPr lang="en-US" sz="1600" dirty="0" err="1" smtClean="0"/>
              <a:t>c++</a:t>
            </a:r>
            <a:r>
              <a:rPr lang="en-US" sz="1600" dirty="0" smtClean="0"/>
              <a:t> library </a:t>
            </a:r>
            <a:endParaRPr lang="en-US" sz="1600" dirty="0"/>
          </a:p>
          <a:p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 smtClean="0"/>
              <a:t> float n=10</a:t>
            </a:r>
            <a:r>
              <a:rPr lang="en-US" sz="1600" dirty="0"/>
              <a:t>;   </a:t>
            </a:r>
          </a:p>
          <a:p>
            <a:r>
              <a:rPr lang="en-US" sz="1600" dirty="0" smtClean="0"/>
              <a:t>float m=cos(n);</a:t>
            </a:r>
          </a:p>
          <a:p>
            <a:r>
              <a:rPr lang="en-US" sz="1600" dirty="0" err="1" smtClean="0"/>
              <a:t>Cout</a:t>
            </a:r>
            <a:r>
              <a:rPr lang="en-US" sz="1600" dirty="0" smtClean="0"/>
              <a:t>&lt;&lt;“</a:t>
            </a:r>
            <a:r>
              <a:rPr lang="en-US" sz="1600" dirty="0" err="1" smtClean="0"/>
              <a:t>cosin</a:t>
            </a:r>
            <a:r>
              <a:rPr lang="en-US" sz="1600" dirty="0" smtClean="0"/>
              <a:t> of 10 is =“&lt;&lt;m;</a:t>
            </a:r>
            <a:endParaRPr lang="en-US" sz="1600" dirty="0"/>
          </a:p>
          <a:p>
            <a:r>
              <a:rPr lang="en-US" sz="1600" dirty="0"/>
              <a:t>return 0;</a:t>
            </a:r>
          </a:p>
          <a:p>
            <a:r>
              <a:rPr lang="en-US" sz="1600" dirty="0"/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600" dirty="0" err="1" smtClean="0"/>
              <a:t>cosin</a:t>
            </a:r>
            <a:r>
              <a:rPr lang="en-US" sz="1600" dirty="0" smtClean="0"/>
              <a:t> </a:t>
            </a:r>
            <a:r>
              <a:rPr lang="en-US" sz="1600" dirty="0"/>
              <a:t>of 10 is </a:t>
            </a:r>
            <a:r>
              <a:rPr lang="en-US" sz="1600" dirty="0" smtClean="0"/>
              <a:t>=-0.839072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3564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091184"/>
          </a:xfrm>
        </p:spPr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676400"/>
            <a:ext cx="85344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CC00CC"/>
                </a:solidFill>
              </a:rPr>
              <a:t>Relational Operators </a:t>
            </a:r>
            <a:endParaRPr lang="en-US" sz="2000" dirty="0" smtClean="0">
              <a:solidFill>
                <a:srgbClr val="CC00CC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400" dirty="0" smtClean="0"/>
              <a:t>Used for comparing </a:t>
            </a:r>
            <a:r>
              <a:rPr lang="en-US" sz="1400" dirty="0"/>
              <a:t>numeric quantities.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87799"/>
            <a:ext cx="5486400" cy="221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091184"/>
          </a:xfrm>
        </p:spPr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384579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CC0099"/>
                </a:solidFill>
              </a:rPr>
              <a:t>Logical Operators </a:t>
            </a:r>
            <a:endParaRPr lang="en-US" sz="2000" b="1" dirty="0" smtClean="0">
              <a:solidFill>
                <a:srgbClr val="CC0099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400" b="1" dirty="0" smtClean="0"/>
              <a:t>Used for </a:t>
            </a:r>
            <a:r>
              <a:rPr lang="en-US" sz="1400" b="1" dirty="0"/>
              <a:t>combining logical expression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2585030"/>
            <a:ext cx="6928103" cy="213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8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091184"/>
          </a:xfrm>
        </p:spPr>
        <p:txBody>
          <a:bodyPr/>
          <a:lstStyle/>
          <a:p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752600"/>
            <a:ext cx="2758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CC00CC"/>
                </a:solidFill>
              </a:rPr>
              <a:t>Bitwise </a:t>
            </a:r>
            <a:r>
              <a:rPr lang="en-US" sz="2400" b="1" dirty="0">
                <a:solidFill>
                  <a:srgbClr val="CC00CC"/>
                </a:solidFill>
              </a:rPr>
              <a:t>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58" y="2290464"/>
            <a:ext cx="7212842" cy="311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8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290054" cy="1091184"/>
          </a:xfrm>
        </p:spPr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667000"/>
            <a:ext cx="7315200" cy="3505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" y="2052935"/>
            <a:ext cx="5494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rgbClr val="666633"/>
                </a:solidFill>
              </a:rPr>
              <a:t>Example </a:t>
            </a:r>
            <a:endParaRPr lang="en-US" sz="2400" b="1" dirty="0">
              <a:solidFill>
                <a:srgbClr val="6666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5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167384"/>
          </a:xfrm>
        </p:spPr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752600"/>
            <a:ext cx="5307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CC00CC"/>
                </a:solidFill>
              </a:rPr>
              <a:t> Increment/decrement </a:t>
            </a:r>
            <a:r>
              <a:rPr lang="en-US" sz="2800" dirty="0">
                <a:solidFill>
                  <a:srgbClr val="CC00CC"/>
                </a:solidFill>
              </a:rPr>
              <a:t>Operators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75820"/>
            <a:ext cx="7315200" cy="252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8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operator example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900166"/>
            <a:ext cx="4033925" cy="258532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non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x=10, y=15;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&lt;&lt;“</a:t>
            </a:r>
            <a:r>
              <a:rPr lang="en-US" dirty="0" err="1" smtClean="0"/>
              <a:t>pre_increment</a:t>
            </a:r>
            <a:r>
              <a:rPr lang="en-US" dirty="0" smtClean="0"/>
              <a:t>  of x is=“&lt;&lt;++x;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&lt;&lt;“</a:t>
            </a:r>
            <a:r>
              <a:rPr lang="en-US" dirty="0" err="1" smtClean="0"/>
              <a:t>post_increment</a:t>
            </a:r>
            <a:r>
              <a:rPr lang="en-US" dirty="0" smtClean="0"/>
              <a:t> of y is=“&lt;&lt;y++;</a:t>
            </a:r>
          </a:p>
          <a:p>
            <a:r>
              <a:rPr lang="en-US" dirty="0"/>
              <a:t>r</a:t>
            </a:r>
            <a:r>
              <a:rPr lang="en-US" dirty="0" smtClean="0"/>
              <a:t>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0" y="1900166"/>
            <a:ext cx="4033925" cy="258532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381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x=10, y=15;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&lt;&lt;“</a:t>
            </a:r>
            <a:r>
              <a:rPr lang="en-US" dirty="0" err="1" smtClean="0"/>
              <a:t>pre_increment</a:t>
            </a:r>
            <a:r>
              <a:rPr lang="en-US" dirty="0" smtClean="0"/>
              <a:t>  of x is=“&lt;&lt;++x;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&lt;&lt;“</a:t>
            </a:r>
            <a:r>
              <a:rPr lang="en-US" dirty="0" err="1" smtClean="0"/>
              <a:t>post_increment</a:t>
            </a:r>
            <a:r>
              <a:rPr lang="en-US" dirty="0" smtClean="0"/>
              <a:t> of y is=“&lt;&lt;y++;</a:t>
            </a:r>
          </a:p>
          <a:p>
            <a:r>
              <a:rPr lang="en-US" dirty="0"/>
              <a:t>r</a:t>
            </a:r>
            <a:r>
              <a:rPr lang="en-US" dirty="0" smtClean="0"/>
              <a:t>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26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CC0099"/>
                </a:solidFill>
              </a:rPr>
              <a:t>Structure </a:t>
            </a:r>
            <a:r>
              <a:rPr lang="en-US" sz="2400" b="1" dirty="0">
                <a:solidFill>
                  <a:srgbClr val="CC0099"/>
                </a:solidFill>
              </a:rPr>
              <a:t>of C++ Program 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2084832"/>
            <a:ext cx="601980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C++ program has the following structure </a:t>
            </a:r>
          </a:p>
          <a:p>
            <a:pPr marL="1200150" lvl="2" indent="-285750">
              <a:lnSpc>
                <a:spcPct val="150000"/>
              </a:lnSpc>
              <a:buFont typeface="Times New Roman" panose="02020603050405020304" pitchFamily="18" charset="0"/>
              <a:buChar char="※"/>
            </a:pPr>
            <a:r>
              <a:rPr lang="en-US" b="1" dirty="0" smtClean="0">
                <a:solidFill>
                  <a:srgbClr val="CC0099"/>
                </a:solidFill>
              </a:rPr>
              <a:t>Comments</a:t>
            </a:r>
            <a:endParaRPr lang="en-US" b="1" dirty="0">
              <a:solidFill>
                <a:srgbClr val="CC0099"/>
              </a:solidFill>
            </a:endParaRPr>
          </a:p>
          <a:p>
            <a:pPr marL="1200150" lvl="2" indent="-285750">
              <a:lnSpc>
                <a:spcPct val="150000"/>
              </a:lnSpc>
              <a:buFont typeface="Times New Roman" panose="02020603050405020304" pitchFamily="18" charset="0"/>
              <a:buChar char="※"/>
            </a:pPr>
            <a:r>
              <a:rPr lang="en-US" b="1" dirty="0" smtClean="0">
                <a:solidFill>
                  <a:srgbClr val="CC0099"/>
                </a:solidFill>
              </a:rPr>
              <a:t>Preprocessor directives </a:t>
            </a:r>
            <a:endParaRPr lang="en-US" b="1" dirty="0">
              <a:solidFill>
                <a:srgbClr val="CC0099"/>
              </a:solidFill>
            </a:endParaRPr>
          </a:p>
          <a:p>
            <a:pPr marL="1200150" lvl="2" indent="-285750">
              <a:lnSpc>
                <a:spcPct val="150000"/>
              </a:lnSpc>
              <a:buFont typeface="Times New Roman" panose="02020603050405020304" pitchFamily="18" charset="0"/>
              <a:buChar char="※"/>
            </a:pPr>
            <a:r>
              <a:rPr lang="en-US" b="1" dirty="0" smtClean="0">
                <a:solidFill>
                  <a:srgbClr val="CC0099"/>
                </a:solidFill>
              </a:rPr>
              <a:t>Global </a:t>
            </a:r>
            <a:r>
              <a:rPr lang="en-US" b="1" dirty="0">
                <a:solidFill>
                  <a:srgbClr val="CC0099"/>
                </a:solidFill>
              </a:rPr>
              <a:t>variable </a:t>
            </a:r>
            <a:r>
              <a:rPr lang="en-US" b="1" dirty="0" smtClean="0">
                <a:solidFill>
                  <a:srgbClr val="CC0099"/>
                </a:solidFill>
              </a:rPr>
              <a:t>declarations </a:t>
            </a:r>
            <a:endParaRPr lang="en-US" b="1" dirty="0">
              <a:solidFill>
                <a:srgbClr val="CC0099"/>
              </a:solidFill>
            </a:endParaRPr>
          </a:p>
          <a:p>
            <a:pPr marL="1200150" lvl="2" indent="-285750">
              <a:lnSpc>
                <a:spcPct val="150000"/>
              </a:lnSpc>
              <a:buFont typeface="Times New Roman" panose="02020603050405020304" pitchFamily="18" charset="0"/>
              <a:buChar char="※"/>
            </a:pPr>
            <a:r>
              <a:rPr lang="en-US" b="1" dirty="0" smtClean="0">
                <a:solidFill>
                  <a:srgbClr val="CC0099"/>
                </a:solidFill>
              </a:rPr>
              <a:t>Prototypes </a:t>
            </a:r>
            <a:r>
              <a:rPr lang="en-US" b="1" dirty="0">
                <a:solidFill>
                  <a:srgbClr val="CC0099"/>
                </a:solidFill>
              </a:rPr>
              <a:t>of </a:t>
            </a:r>
            <a:r>
              <a:rPr lang="en-US" b="1" dirty="0" smtClean="0">
                <a:solidFill>
                  <a:srgbClr val="CC0099"/>
                </a:solidFill>
              </a:rPr>
              <a:t>functions </a:t>
            </a:r>
            <a:endParaRPr lang="en-US" b="1" dirty="0">
              <a:solidFill>
                <a:srgbClr val="CC0099"/>
              </a:solidFill>
            </a:endParaRPr>
          </a:p>
          <a:p>
            <a:pPr marL="1200150" lvl="2" indent="-285750">
              <a:lnSpc>
                <a:spcPct val="150000"/>
              </a:lnSpc>
              <a:buFont typeface="Times New Roman" panose="02020603050405020304" pitchFamily="18" charset="0"/>
              <a:buChar char="※"/>
            </a:pPr>
            <a:r>
              <a:rPr lang="en-US" b="1" dirty="0" smtClean="0">
                <a:solidFill>
                  <a:srgbClr val="CC0099"/>
                </a:solidFill>
              </a:rPr>
              <a:t>Definitions </a:t>
            </a:r>
            <a:r>
              <a:rPr lang="en-US" b="1" dirty="0">
                <a:solidFill>
                  <a:srgbClr val="CC0099"/>
                </a:solidFill>
              </a:rPr>
              <a:t>of </a:t>
            </a:r>
            <a:r>
              <a:rPr lang="en-US" b="1" dirty="0" smtClean="0">
                <a:solidFill>
                  <a:srgbClr val="CC0099"/>
                </a:solidFill>
              </a:rPr>
              <a:t>functions </a:t>
            </a:r>
            <a:endParaRPr lang="en-US" b="1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0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084832"/>
            <a:ext cx="804271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Write </a:t>
            </a:r>
            <a:r>
              <a:rPr lang="en-US" sz="2400" dirty="0" err="1" smtClean="0"/>
              <a:t>c++</a:t>
            </a:r>
            <a:r>
              <a:rPr lang="en-US" sz="2400" dirty="0" smtClean="0"/>
              <a:t> programs for the following problems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1. displaying hello world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2. addition of numbers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3. area of a circle using user input data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4. value swapping between variable using third variable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5. that will calculate simple interest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93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b="1" dirty="0">
                <a:solidFill>
                  <a:srgbClr val="CC0099"/>
                </a:solidFill>
              </a:rPr>
              <a:t>C++ IDE </a:t>
            </a:r>
          </a:p>
        </p:txBody>
      </p:sp>
      <p:sp>
        <p:nvSpPr>
          <p:cNvPr id="3" name="Rectangle 2"/>
          <p:cNvSpPr/>
          <p:nvPr/>
        </p:nvSpPr>
        <p:spPr>
          <a:xfrm>
            <a:off x="31530" y="2079577"/>
            <a:ext cx="88076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C00000"/>
                </a:solidFill>
              </a:rPr>
              <a:t>The complete development cycle in C++ is: </a:t>
            </a:r>
            <a:endParaRPr lang="en-US" dirty="0" smtClean="0">
              <a:solidFill>
                <a:srgbClr val="C00000"/>
              </a:solidFill>
            </a:endParaRPr>
          </a:p>
          <a:p>
            <a:pPr marL="742950" lvl="1" indent="-285750">
              <a:buFont typeface="Tw Cen MT" panose="020B0602020104020603" pitchFamily="34" charset="0"/>
              <a:buChar char="√"/>
            </a:pPr>
            <a:r>
              <a:rPr lang="en-US" dirty="0" smtClean="0">
                <a:solidFill>
                  <a:srgbClr val="0070C0"/>
                </a:solidFill>
              </a:rPr>
              <a:t>Write </a:t>
            </a:r>
            <a:r>
              <a:rPr lang="en-US" dirty="0">
                <a:solidFill>
                  <a:srgbClr val="0070C0"/>
                </a:solidFill>
              </a:rPr>
              <a:t>the program, </a:t>
            </a:r>
            <a:endParaRPr lang="en-US" dirty="0" smtClean="0">
              <a:solidFill>
                <a:srgbClr val="0070C0"/>
              </a:solidFill>
            </a:endParaRPr>
          </a:p>
          <a:p>
            <a:pPr marL="742950" lvl="1" indent="-285750">
              <a:buFont typeface="Tw Cen MT" panose="020B0602020104020603" pitchFamily="34" charset="0"/>
              <a:buChar char="√"/>
            </a:pPr>
            <a:r>
              <a:rPr lang="en-US" dirty="0" smtClean="0">
                <a:solidFill>
                  <a:srgbClr val="0070C0"/>
                </a:solidFill>
              </a:rPr>
              <a:t>compile </a:t>
            </a:r>
            <a:r>
              <a:rPr lang="en-US" dirty="0">
                <a:solidFill>
                  <a:srgbClr val="0070C0"/>
                </a:solidFill>
              </a:rPr>
              <a:t>the source code, </a:t>
            </a:r>
            <a:endParaRPr lang="en-US" dirty="0" smtClean="0">
              <a:solidFill>
                <a:srgbClr val="0070C0"/>
              </a:solidFill>
            </a:endParaRPr>
          </a:p>
          <a:p>
            <a:pPr marL="742950" lvl="1" indent="-285750">
              <a:buFont typeface="Tw Cen MT" panose="020B0602020104020603" pitchFamily="34" charset="0"/>
              <a:buChar char="√"/>
            </a:pPr>
            <a:r>
              <a:rPr lang="en-US" dirty="0" smtClean="0">
                <a:solidFill>
                  <a:srgbClr val="0070C0"/>
                </a:solidFill>
              </a:rPr>
              <a:t>link </a:t>
            </a:r>
            <a:r>
              <a:rPr lang="en-US" dirty="0">
                <a:solidFill>
                  <a:srgbClr val="0070C0"/>
                </a:solidFill>
              </a:rPr>
              <a:t>the program, and </a:t>
            </a:r>
            <a:endParaRPr lang="en-US" dirty="0" smtClean="0">
              <a:solidFill>
                <a:srgbClr val="0070C0"/>
              </a:solidFill>
            </a:endParaRPr>
          </a:p>
          <a:p>
            <a:pPr marL="742950" lvl="1" indent="-285750">
              <a:buFont typeface="Tw Cen MT" panose="020B0602020104020603" pitchFamily="34" charset="0"/>
              <a:buChar char="√"/>
            </a:pPr>
            <a:r>
              <a:rPr lang="en-US" dirty="0" smtClean="0">
                <a:solidFill>
                  <a:srgbClr val="0070C0"/>
                </a:solidFill>
              </a:rPr>
              <a:t>run </a:t>
            </a:r>
            <a:r>
              <a:rPr lang="en-US" dirty="0">
                <a:solidFill>
                  <a:srgbClr val="0070C0"/>
                </a:solidFill>
              </a:rPr>
              <a:t>it.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1529" y="3579193"/>
            <a:ext cx="880766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</a:rPr>
              <a:t>Writing a </a:t>
            </a:r>
            <a:r>
              <a:rPr lang="en-US" dirty="0" smtClean="0">
                <a:solidFill>
                  <a:srgbClr val="0070C0"/>
                </a:solidFill>
              </a:rPr>
              <a:t>Program: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To write a source </a:t>
            </a:r>
            <a:r>
              <a:rPr lang="en-US" dirty="0" smtClean="0"/>
              <a:t>code you need to use 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built-in text </a:t>
            </a:r>
            <a:r>
              <a:rPr lang="en-US" sz="1400" dirty="0" smtClean="0">
                <a:solidFill>
                  <a:srgbClr val="C00000"/>
                </a:solidFill>
              </a:rPr>
              <a:t>editor by </a:t>
            </a:r>
            <a:r>
              <a:rPr lang="en-US" sz="1400" dirty="0">
                <a:solidFill>
                  <a:srgbClr val="C00000"/>
                </a:solidFill>
              </a:rPr>
              <a:t>compiler / Windows Notepad, the DOS Edit </a:t>
            </a:r>
            <a:r>
              <a:rPr lang="en-US" sz="1400" dirty="0" smtClean="0">
                <a:solidFill>
                  <a:srgbClr val="C00000"/>
                </a:solidFill>
              </a:rPr>
              <a:t>command/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C00000"/>
                </a:solidFill>
              </a:rPr>
              <a:t> commercial text/ WordPerfect, Word, and </a:t>
            </a:r>
            <a:r>
              <a:rPr lang="en-US" sz="1400" dirty="0" smtClean="0">
                <a:solidFill>
                  <a:srgbClr val="C00000"/>
                </a:solidFill>
              </a:rPr>
              <a:t>dozens/</a:t>
            </a:r>
          </a:p>
        </p:txBody>
      </p:sp>
      <p:sp>
        <p:nvSpPr>
          <p:cNvPr id="5" name="Rectangle 4"/>
          <p:cNvSpPr/>
          <p:nvPr/>
        </p:nvSpPr>
        <p:spPr>
          <a:xfrm>
            <a:off x="31528" y="4740254"/>
            <a:ext cx="8807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Calibri" panose="020F0502020204030204" pitchFamily="34" charset="0"/>
              <a:buChar char="↘"/>
            </a:pPr>
            <a:r>
              <a:rPr lang="en-US" b="1" dirty="0"/>
              <a:t>The files you create with your editor are called </a:t>
            </a:r>
            <a:r>
              <a:rPr lang="en-US" b="1" dirty="0">
                <a:solidFill>
                  <a:srgbClr val="0070C0"/>
                </a:solidFill>
              </a:rPr>
              <a:t>source files</a:t>
            </a:r>
            <a:r>
              <a:rPr lang="en-US" b="1" dirty="0"/>
              <a:t>, and for C++ they typically are named with the </a:t>
            </a:r>
            <a:r>
              <a:rPr lang="en-US" b="1" dirty="0">
                <a:solidFill>
                  <a:srgbClr val="FF0000"/>
                </a:solidFill>
              </a:rPr>
              <a:t>extension .CPP. </a:t>
            </a:r>
          </a:p>
        </p:txBody>
      </p:sp>
    </p:spTree>
    <p:extLst>
      <p:ext uri="{BB962C8B-B14F-4D97-AF65-F5344CB8AC3E}">
        <p14:creationId xmlns:p14="http://schemas.microsoft.com/office/powerpoint/2010/main" val="45169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5245" y="1752600"/>
            <a:ext cx="880635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CC0099"/>
                </a:solidFill>
              </a:rPr>
              <a:t>Compiling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Your source code file can't be executed, or run, as a program </a:t>
            </a:r>
            <a:r>
              <a:rPr lang="en-US" dirty="0" smtClean="0"/>
              <a:t>can.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To turn your source code into a program, you use a </a:t>
            </a:r>
            <a:r>
              <a:rPr lang="en-US" dirty="0" smtClean="0"/>
              <a:t>compiler.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After </a:t>
            </a:r>
            <a:r>
              <a:rPr lang="en-US" dirty="0"/>
              <a:t>your </a:t>
            </a:r>
            <a:r>
              <a:rPr lang="en-US" dirty="0" smtClean="0"/>
              <a:t>source </a:t>
            </a:r>
            <a:r>
              <a:rPr lang="en-US" dirty="0"/>
              <a:t>code is compiled, an object file is produced. 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This </a:t>
            </a:r>
            <a:r>
              <a:rPr lang="en-US" dirty="0"/>
              <a:t>file is often named with the extension .OBJ.  </a:t>
            </a:r>
            <a:endParaRPr lang="en-US" dirty="0" smtClean="0"/>
          </a:p>
          <a:p>
            <a:pPr marL="1200150" lvl="2" indent="-285750">
              <a:buFont typeface="Calibri" panose="020F0502020204030204" pitchFamily="34" charset="0"/>
              <a:buChar char="↘"/>
            </a:pPr>
            <a:r>
              <a:rPr lang="en-US" sz="1400" dirty="0">
                <a:solidFill>
                  <a:srgbClr val="FF0000"/>
                </a:solidFill>
              </a:rPr>
              <a:t>This is still not an executable program, however. To turn this into an executable program, </a:t>
            </a:r>
            <a:r>
              <a:rPr lang="en-US" sz="1400" dirty="0" smtClean="0">
                <a:solidFill>
                  <a:srgbClr val="FF0000"/>
                </a:solidFill>
              </a:rPr>
              <a:t>you </a:t>
            </a:r>
            <a:r>
              <a:rPr lang="en-US" sz="1400" dirty="0">
                <a:solidFill>
                  <a:srgbClr val="FF0000"/>
                </a:solidFill>
              </a:rPr>
              <a:t>must run your linker.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85245" y="3799314"/>
            <a:ext cx="880635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CC0099"/>
                </a:solidFill>
              </a:rPr>
              <a:t>Linking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70C0"/>
                </a:solidFill>
              </a:rPr>
              <a:t>C++ programs are typically created by linking together one or more OBJ files with one or more </a:t>
            </a:r>
            <a:r>
              <a:rPr lang="en-US" sz="1400" b="1" dirty="0" smtClean="0">
                <a:solidFill>
                  <a:srgbClr val="0070C0"/>
                </a:solidFill>
              </a:rPr>
              <a:t>libraries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70C0"/>
                </a:solidFill>
              </a:rPr>
              <a:t>A library is a collection of linkable files that were supplied with your </a:t>
            </a:r>
            <a:r>
              <a:rPr lang="en-US" sz="1400" b="1" dirty="0" smtClean="0">
                <a:solidFill>
                  <a:srgbClr val="0070C0"/>
                </a:solidFill>
              </a:rPr>
              <a:t>compiler.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All </a:t>
            </a:r>
            <a:r>
              <a:rPr lang="en-US" dirty="0"/>
              <a:t>C++ compilers come with a library of useful functions (or procedures) and classes that you can include in your program. </a:t>
            </a:r>
            <a:endParaRPr lang="en-US" dirty="0" smtClean="0"/>
          </a:p>
          <a:p>
            <a:pPr marL="742950" lvl="1" indent="-285750">
              <a:buFont typeface="Calibri" panose="020F0502020204030204" pitchFamily="34" charset="0"/>
              <a:buChar char="↘"/>
            </a:pPr>
            <a:r>
              <a:rPr lang="en-US" b="1" dirty="0" smtClean="0">
                <a:solidFill>
                  <a:srgbClr val="C00000"/>
                </a:solidFill>
              </a:rPr>
              <a:t>A </a:t>
            </a:r>
            <a:r>
              <a:rPr lang="en-US" b="1" dirty="0">
                <a:solidFill>
                  <a:srgbClr val="C00000"/>
                </a:solidFill>
              </a:rPr>
              <a:t>function </a:t>
            </a:r>
            <a:r>
              <a:rPr lang="en-US" dirty="0"/>
              <a:t>is a block of code that performs a </a:t>
            </a:r>
            <a:r>
              <a:rPr lang="en-US" dirty="0" smtClean="0"/>
              <a:t>service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b="1" dirty="0">
                <a:solidFill>
                  <a:srgbClr val="C00000"/>
                </a:solidFill>
              </a:rPr>
              <a:t>such as adding two numbers or printing to the screen. 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marL="742950" lvl="1" indent="-285750">
              <a:buFont typeface="Calibri" panose="020F0502020204030204" pitchFamily="34" charset="0"/>
              <a:buChar char="↘"/>
            </a:pPr>
            <a:r>
              <a:rPr lang="en-US" b="1" dirty="0" smtClean="0">
                <a:solidFill>
                  <a:srgbClr val="C00000"/>
                </a:solidFill>
              </a:rPr>
              <a:t>A </a:t>
            </a:r>
            <a:r>
              <a:rPr lang="en-US" b="1" dirty="0">
                <a:solidFill>
                  <a:srgbClr val="C00000"/>
                </a:solidFill>
              </a:rPr>
              <a:t>class </a:t>
            </a:r>
            <a:r>
              <a:rPr lang="en-US" dirty="0"/>
              <a:t>is a collection of data and related functions.</a:t>
            </a:r>
          </a:p>
        </p:txBody>
      </p:sp>
    </p:spTree>
    <p:extLst>
      <p:ext uri="{BB962C8B-B14F-4D97-AF65-F5344CB8AC3E}">
        <p14:creationId xmlns:p14="http://schemas.microsoft.com/office/powerpoint/2010/main" val="370370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391400" cy="762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CC0099"/>
                </a:solidFill>
              </a:rPr>
              <a:t>Showing </a:t>
            </a:r>
            <a:r>
              <a:rPr lang="en-US" sz="3200" b="1" dirty="0">
                <a:solidFill>
                  <a:srgbClr val="CC0099"/>
                </a:solidFill>
              </a:rPr>
              <a:t>Sample program </a:t>
            </a:r>
          </a:p>
        </p:txBody>
      </p:sp>
      <p:sp>
        <p:nvSpPr>
          <p:cNvPr id="3" name="Rectangle 2"/>
          <p:cNvSpPr/>
          <p:nvPr/>
        </p:nvSpPr>
        <p:spPr>
          <a:xfrm>
            <a:off x="149772" y="1823683"/>
            <a:ext cx="88392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Any meaningful program written in C++ has to contain a number of components: </a:t>
            </a:r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b="1" dirty="0">
                <a:solidFill>
                  <a:srgbClr val="C00000"/>
                </a:solidFill>
              </a:rPr>
              <a:t>he main function</a:t>
            </a:r>
            <a:r>
              <a:rPr lang="en-US" dirty="0"/>
              <a:t>; </a:t>
            </a:r>
            <a:r>
              <a:rPr lang="en-US" b="1" dirty="0">
                <a:solidFill>
                  <a:srgbClr val="002060"/>
                </a:solidFill>
              </a:rPr>
              <a:t>some variable declarations</a:t>
            </a:r>
            <a:r>
              <a:rPr lang="en-US" dirty="0"/>
              <a:t>; and some </a:t>
            </a:r>
            <a:r>
              <a:rPr lang="en-US" b="1" dirty="0">
                <a:solidFill>
                  <a:srgbClr val="0070C0"/>
                </a:solidFill>
              </a:rPr>
              <a:t>executable </a:t>
            </a:r>
            <a:r>
              <a:rPr lang="en-US" b="1" dirty="0" smtClean="0">
                <a:solidFill>
                  <a:srgbClr val="0070C0"/>
                </a:solidFill>
              </a:rPr>
              <a:t>statements</a:t>
            </a:r>
            <a:r>
              <a:rPr lang="en-US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For </a:t>
            </a:r>
            <a:r>
              <a:rPr lang="en-US" dirty="0"/>
              <a:t>example, the following is a very basic C++ program: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z="1400" dirty="0"/>
              <a:t>1: #include &lt;</a:t>
            </a:r>
            <a:r>
              <a:rPr lang="en-US" sz="1400" dirty="0" err="1"/>
              <a:t>iostream.h</a:t>
            </a:r>
            <a:r>
              <a:rPr lang="en-US" sz="1400" dirty="0"/>
              <a:t>&gt; </a:t>
            </a:r>
            <a:endParaRPr lang="en-US" sz="1400" dirty="0" smtClean="0"/>
          </a:p>
          <a:p>
            <a:r>
              <a:rPr lang="en-US" sz="1400" dirty="0" smtClean="0"/>
              <a:t>	2</a:t>
            </a:r>
            <a:r>
              <a:rPr lang="en-US" sz="1400" dirty="0"/>
              <a:t>: </a:t>
            </a:r>
            <a:endParaRPr lang="en-US" sz="1400" dirty="0" smtClean="0"/>
          </a:p>
          <a:p>
            <a:r>
              <a:rPr lang="en-US" sz="1400" dirty="0" smtClean="0"/>
              <a:t>	3</a:t>
            </a:r>
            <a:r>
              <a:rPr lang="en-US" sz="1400" dirty="0"/>
              <a:t>:  </a:t>
            </a:r>
            <a:r>
              <a:rPr lang="en-US" sz="1400" dirty="0" err="1"/>
              <a:t>int</a:t>
            </a:r>
            <a:r>
              <a:rPr lang="en-US" sz="1400" dirty="0"/>
              <a:t> main() </a:t>
            </a:r>
            <a:endParaRPr lang="en-US" sz="1400" dirty="0" smtClean="0"/>
          </a:p>
          <a:p>
            <a:r>
              <a:rPr lang="en-US" sz="1400" dirty="0" smtClean="0"/>
              <a:t>	4</a:t>
            </a:r>
            <a:r>
              <a:rPr lang="en-US" sz="1400" dirty="0"/>
              <a:t>: { </a:t>
            </a:r>
            <a:endParaRPr lang="en-US" sz="1400" dirty="0" smtClean="0"/>
          </a:p>
          <a:p>
            <a:r>
              <a:rPr lang="en-US" sz="1400" dirty="0" smtClean="0"/>
              <a:t>	5</a:t>
            </a:r>
            <a:r>
              <a:rPr lang="en-US" sz="1400" dirty="0"/>
              <a:t>:    </a:t>
            </a:r>
            <a:r>
              <a:rPr lang="en-US" sz="1400" dirty="0" err="1"/>
              <a:t>cout</a:t>
            </a:r>
            <a:r>
              <a:rPr lang="en-US" sz="1400" dirty="0"/>
              <a:t> &lt;&lt; "Hello World!\n"; </a:t>
            </a:r>
            <a:endParaRPr lang="en-US" sz="1400" dirty="0" smtClean="0"/>
          </a:p>
          <a:p>
            <a:r>
              <a:rPr lang="en-US" sz="1400" dirty="0" smtClean="0"/>
              <a:t>	6</a:t>
            </a:r>
            <a:r>
              <a:rPr lang="en-US" sz="1400" dirty="0"/>
              <a:t>:      return 0; </a:t>
            </a:r>
            <a:endParaRPr lang="en-US" sz="1400" dirty="0" smtClean="0"/>
          </a:p>
          <a:p>
            <a:r>
              <a:rPr lang="en-US" sz="1400" dirty="0" smtClean="0"/>
              <a:t>	7</a:t>
            </a:r>
            <a:r>
              <a:rPr lang="en-US" sz="1400" dirty="0"/>
              <a:t>: } </a:t>
            </a:r>
            <a:endParaRPr lang="en-US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4495800"/>
            <a:ext cx="88365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On line </a:t>
            </a:r>
            <a:r>
              <a:rPr lang="en-US" dirty="0" smtClean="0"/>
              <a:t>1: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the </a:t>
            </a:r>
            <a:r>
              <a:rPr lang="en-US" dirty="0"/>
              <a:t>file </a:t>
            </a:r>
            <a:r>
              <a:rPr lang="en-US" b="1" dirty="0" err="1">
                <a:solidFill>
                  <a:srgbClr val="FF0000"/>
                </a:solidFill>
              </a:rPr>
              <a:t>iostream.h</a:t>
            </a:r>
            <a:r>
              <a:rPr lang="en-US" dirty="0"/>
              <a:t> is included in the </a:t>
            </a:r>
            <a:r>
              <a:rPr lang="en-US" dirty="0" smtClean="0"/>
              <a:t>file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The first character is the # symbol, which is a </a:t>
            </a:r>
            <a:r>
              <a:rPr lang="en-US" b="1" dirty="0">
                <a:solidFill>
                  <a:srgbClr val="FF0000"/>
                </a:solidFill>
              </a:rPr>
              <a:t>signal to the </a:t>
            </a:r>
            <a:r>
              <a:rPr lang="en-US" b="1" dirty="0" smtClean="0">
                <a:solidFill>
                  <a:srgbClr val="FF0000"/>
                </a:solidFill>
              </a:rPr>
              <a:t>preprocessor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 Each time you </a:t>
            </a:r>
            <a:r>
              <a:rPr lang="en-US" b="1" dirty="0">
                <a:solidFill>
                  <a:srgbClr val="0070C0"/>
                </a:solidFill>
              </a:rPr>
              <a:t>start your compiler</a:t>
            </a:r>
            <a:r>
              <a:rPr lang="en-US" dirty="0"/>
              <a:t>, the </a:t>
            </a:r>
            <a:r>
              <a:rPr lang="en-US" b="1" dirty="0">
                <a:solidFill>
                  <a:srgbClr val="4B3B85"/>
                </a:solidFill>
              </a:rPr>
              <a:t>preprocessor is run. </a:t>
            </a:r>
            <a:endParaRPr lang="en-US" b="1" dirty="0" smtClean="0">
              <a:solidFill>
                <a:srgbClr val="4B3B8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 The preprocessor reads through your source code, looking for lines that begin with the pound symbol (#), and acts on those lines before the compiler runs. </a:t>
            </a:r>
          </a:p>
        </p:txBody>
      </p:sp>
    </p:spTree>
    <p:extLst>
      <p:ext uri="{BB962C8B-B14F-4D97-AF65-F5344CB8AC3E}">
        <p14:creationId xmlns:p14="http://schemas.microsoft.com/office/powerpoint/2010/main" val="206123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7232904" cy="5577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752600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002060"/>
                </a:solidFill>
              </a:rPr>
              <a:t>Include</a:t>
            </a:r>
          </a:p>
          <a:p>
            <a:pPr marL="1200150" lvl="2" indent="-285750">
              <a:buFont typeface="Tw Cen MT" panose="020B0602020104020603" pitchFamily="34" charset="0"/>
              <a:buChar char="√"/>
            </a:pPr>
            <a:r>
              <a:rPr lang="en-US" dirty="0" smtClean="0"/>
              <a:t> </a:t>
            </a:r>
            <a:r>
              <a:rPr lang="en-US" dirty="0"/>
              <a:t>is a preprocessor instruction that says, "</a:t>
            </a:r>
            <a:r>
              <a:rPr lang="en-US" dirty="0">
                <a:solidFill>
                  <a:srgbClr val="4B3B85"/>
                </a:solidFill>
              </a:rPr>
              <a:t>What follows is a filename.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Find that file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read it in right here</a:t>
            </a:r>
            <a:r>
              <a:rPr lang="en-US" dirty="0"/>
              <a:t>." </a:t>
            </a:r>
            <a:endParaRPr lang="en-US" dirty="0" smtClean="0"/>
          </a:p>
          <a:p>
            <a:pPr marL="1200150" lvl="2" indent="-285750">
              <a:buFont typeface="Tw Cen MT" panose="020B0602020104020603" pitchFamily="34" charset="0"/>
              <a:buChar char="√"/>
            </a:pPr>
            <a:r>
              <a:rPr lang="en-US" dirty="0"/>
              <a:t> The angle brackets around the filename tell the preprocessor to look in all the usual </a:t>
            </a:r>
            <a:r>
              <a:rPr lang="en-US" b="1" dirty="0">
                <a:solidFill>
                  <a:srgbClr val="002060"/>
                </a:solidFill>
              </a:rPr>
              <a:t>places for this </a:t>
            </a:r>
            <a:r>
              <a:rPr lang="en-US" b="1" dirty="0" smtClean="0">
                <a:solidFill>
                  <a:srgbClr val="002060"/>
                </a:solidFill>
              </a:rPr>
              <a:t>file.</a:t>
            </a:r>
          </a:p>
          <a:p>
            <a:pPr marL="1200150" lvl="2" indent="-285750">
              <a:buFont typeface="Tw Cen MT" panose="020B0602020104020603" pitchFamily="34" charset="0"/>
              <a:buChar char="√"/>
            </a:pPr>
            <a:r>
              <a:rPr lang="en-US" dirty="0"/>
              <a:t>If your compiler is set up correctly, the angle brackets will cause the preprocessor to look for the file </a:t>
            </a:r>
            <a:r>
              <a:rPr lang="en-US" b="1" dirty="0" err="1"/>
              <a:t>iostream.h</a:t>
            </a:r>
            <a:r>
              <a:rPr lang="en-US" b="1" dirty="0"/>
              <a:t> in the directory </a:t>
            </a:r>
            <a:r>
              <a:rPr lang="en-US" dirty="0"/>
              <a:t>that </a:t>
            </a:r>
            <a:r>
              <a:rPr lang="en-US" dirty="0" smtClean="0"/>
              <a:t>holds </a:t>
            </a:r>
            <a:r>
              <a:rPr lang="en-US" dirty="0"/>
              <a:t>all the </a:t>
            </a:r>
            <a:r>
              <a:rPr lang="en-US" b="1" dirty="0"/>
              <a:t>H files for your compiler</a:t>
            </a:r>
            <a:r>
              <a:rPr lang="en-US" dirty="0" smtClean="0"/>
              <a:t>.</a:t>
            </a:r>
          </a:p>
          <a:p>
            <a:pPr marL="1200150" lvl="2" indent="-285750">
              <a:buFont typeface="Tw Cen MT" panose="020B0602020104020603" pitchFamily="34" charset="0"/>
              <a:buChar char="√"/>
            </a:pPr>
            <a:r>
              <a:rPr lang="en-US" dirty="0"/>
              <a:t>The file </a:t>
            </a:r>
            <a:r>
              <a:rPr lang="en-US" dirty="0" err="1"/>
              <a:t>iostream.h</a:t>
            </a:r>
            <a:r>
              <a:rPr lang="en-US" dirty="0"/>
              <a:t> (Input-Output-Stream) is used by </a:t>
            </a:r>
            <a:r>
              <a:rPr lang="en-US" dirty="0" err="1" smtClean="0"/>
              <a:t>cout</a:t>
            </a:r>
            <a:r>
              <a:rPr lang="en-US" dirty="0" smtClean="0"/>
              <a:t> and </a:t>
            </a:r>
            <a:r>
              <a:rPr lang="en-US" dirty="0" err="1" smtClean="0"/>
              <a:t>cin</a:t>
            </a:r>
            <a:r>
              <a:rPr lang="en-US" dirty="0" smtClean="0"/>
              <a:t>, which </a:t>
            </a:r>
            <a:r>
              <a:rPr lang="en-US" dirty="0"/>
              <a:t>assists with writing to the </a:t>
            </a:r>
            <a:r>
              <a:rPr lang="en-US" dirty="0" smtClean="0"/>
              <a:t>screen and inserting user inputs respectively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4634472"/>
            <a:ext cx="868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Line 3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1200150" lvl="2" indent="-285750">
              <a:buFont typeface="Tw Cen MT" panose="020B0602020104020603" pitchFamily="34" charset="0"/>
              <a:buChar char="∂"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begins the actual program with a </a:t>
            </a:r>
            <a:r>
              <a:rPr lang="en-US" b="1" dirty="0">
                <a:solidFill>
                  <a:srgbClr val="FF0000"/>
                </a:solidFill>
              </a:rPr>
              <a:t>function named main().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1200150" lvl="2" indent="-285750">
              <a:buFont typeface="Tw Cen MT" panose="020B0602020104020603" pitchFamily="34" charset="0"/>
              <a:buChar char="∂"/>
            </a:pPr>
            <a:r>
              <a:rPr lang="en-US" b="1" dirty="0"/>
              <a:t> Every C++ program has a </a:t>
            </a:r>
            <a:r>
              <a:rPr lang="en-US" b="1" dirty="0">
                <a:solidFill>
                  <a:srgbClr val="FF0000"/>
                </a:solidFill>
              </a:rPr>
              <a:t>main() function.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1200150" lvl="2" indent="-285750">
              <a:buFont typeface="Tw Cen MT" panose="020B0602020104020603" pitchFamily="34" charset="0"/>
              <a:buChar char="∂"/>
            </a:pPr>
            <a:r>
              <a:rPr lang="en-US" b="1" dirty="0"/>
              <a:t>When your program starts, </a:t>
            </a:r>
            <a:r>
              <a:rPr lang="en-US" b="1" dirty="0">
                <a:solidFill>
                  <a:srgbClr val="7030A0"/>
                </a:solidFill>
              </a:rPr>
              <a:t>main() is called </a:t>
            </a:r>
            <a:r>
              <a:rPr lang="en-US" b="1" dirty="0" smtClean="0">
                <a:solidFill>
                  <a:srgbClr val="7030A0"/>
                </a:solidFill>
              </a:rPr>
              <a:t>automatically</a:t>
            </a:r>
          </a:p>
          <a:p>
            <a:pPr marL="1200150" lvl="2" indent="-285750">
              <a:buFont typeface="Tw Cen MT" panose="020B0602020104020603" pitchFamily="34" charset="0"/>
              <a:buChar char="∂"/>
            </a:pPr>
            <a:r>
              <a:rPr lang="en-US" dirty="0"/>
              <a:t>main(), like all functions, must state </a:t>
            </a:r>
            <a:r>
              <a:rPr lang="en-US" b="1" dirty="0">
                <a:solidFill>
                  <a:srgbClr val="FF0000"/>
                </a:solidFill>
              </a:rPr>
              <a:t>what kind of value it will return</a:t>
            </a:r>
            <a:r>
              <a:rPr lang="en-US" dirty="0"/>
              <a:t>. </a:t>
            </a:r>
            <a:endParaRPr lang="en-US" dirty="0" smtClean="0"/>
          </a:p>
          <a:p>
            <a:pPr marL="1200150" lvl="2" indent="-285750">
              <a:buFont typeface="Tw Cen MT" panose="020B0602020104020603" pitchFamily="34" charset="0"/>
              <a:buChar char="∂"/>
            </a:pPr>
            <a:r>
              <a:rPr lang="en-US" dirty="0" smtClean="0"/>
              <a:t>The </a:t>
            </a:r>
            <a:r>
              <a:rPr lang="en-US" dirty="0"/>
              <a:t>return value type for main() in HELLO.CPP is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/>
              <a:t> which means that this function will return an integer value. </a:t>
            </a:r>
          </a:p>
        </p:txBody>
      </p:sp>
    </p:spTree>
    <p:extLst>
      <p:ext uri="{BB962C8B-B14F-4D97-AF65-F5344CB8AC3E}">
        <p14:creationId xmlns:p14="http://schemas.microsoft.com/office/powerpoint/2010/main" val="21940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290054" cy="633984"/>
          </a:xfrm>
        </p:spPr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905000"/>
            <a:ext cx="8686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/>
              <a:t>All functions begin with an opening brace ({) and end with a closing brace </a:t>
            </a:r>
            <a:r>
              <a:rPr lang="en-US" dirty="0" smtClean="0"/>
              <a:t>(}) on </a:t>
            </a:r>
            <a:r>
              <a:rPr lang="en-US" dirty="0"/>
              <a:t>lines 4 and 7. </a:t>
            </a:r>
            <a:endParaRPr lang="en-US" dirty="0" smtClean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002060"/>
                </a:solidFill>
              </a:rPr>
              <a:t>Everything </a:t>
            </a:r>
            <a:r>
              <a:rPr lang="en-US" sz="1600" b="1" dirty="0">
                <a:solidFill>
                  <a:srgbClr val="002060"/>
                </a:solidFill>
              </a:rPr>
              <a:t>between the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opening and closing braces </a:t>
            </a:r>
            <a:r>
              <a:rPr lang="en-US" sz="1600" dirty="0">
                <a:solidFill>
                  <a:srgbClr val="FF0000"/>
                </a:solidFill>
              </a:rPr>
              <a:t>is considered </a:t>
            </a:r>
            <a:r>
              <a:rPr lang="en-US" sz="1600" dirty="0" smtClean="0">
                <a:solidFill>
                  <a:srgbClr val="FF0000"/>
                </a:solidFill>
              </a:rPr>
              <a:t>as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 of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functions</a:t>
            </a:r>
            <a:r>
              <a:rPr lang="en-US" sz="1600" dirty="0" smtClean="0">
                <a:solidFill>
                  <a:srgbClr val="FF0000"/>
                </a:solidFill>
              </a:rPr>
              <a:t>. </a:t>
            </a:r>
            <a:endParaRPr lang="en-US" dirty="0" smtClean="0">
              <a:solidFill>
                <a:srgbClr val="FF0000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The object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is used in C++ to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 strings and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values/messages </a:t>
            </a:r>
            <a:r>
              <a:rPr lang="en-US" dirty="0">
                <a:solidFill>
                  <a:srgbClr val="FF0000"/>
                </a:solidFill>
              </a:rPr>
              <a:t>to the </a:t>
            </a:r>
            <a:r>
              <a:rPr lang="en-US" dirty="0" smtClean="0">
                <a:solidFill>
                  <a:srgbClr val="FF0000"/>
                </a:solidFill>
              </a:rPr>
              <a:t>screen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type the word 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, followed by the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output redirection operator </a:t>
            </a:r>
            <a:r>
              <a:rPr lang="en-US" dirty="0" smtClean="0">
                <a:solidFill>
                  <a:srgbClr val="FF0000"/>
                </a:solidFill>
              </a:rPr>
              <a:t>(&lt;&lt;).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4B3B85"/>
                </a:solidFill>
              </a:rPr>
              <a:t>Whatever follows the output redirection operator is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written to the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screen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D60093"/>
                </a:solidFill>
              </a:rPr>
              <a:t>If you want a string of characters written, be sure to enclose them in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double quotes ("),</a:t>
            </a:r>
            <a:r>
              <a:rPr lang="en-US" dirty="0">
                <a:solidFill>
                  <a:srgbClr val="FF0000"/>
                </a:solidFill>
              </a:rPr>
              <a:t> as shown on line 5. </a:t>
            </a:r>
            <a:endParaRPr lang="en-US" dirty="0" smtClean="0">
              <a:solidFill>
                <a:srgbClr val="FF0000"/>
              </a:solidFill>
            </a:endParaRPr>
          </a:p>
          <a:p>
            <a:pPr marL="2571750" lvl="5" indent="-285750">
              <a:buFont typeface="Times New Roman" panose="02020603050405020304" pitchFamily="18" charset="0"/>
              <a:buChar char="※"/>
            </a:pPr>
            <a:r>
              <a:rPr lang="en-US" b="1" dirty="0" smtClean="0">
                <a:solidFill>
                  <a:srgbClr val="D60093"/>
                </a:solidFill>
              </a:rPr>
              <a:t>A </a:t>
            </a:r>
            <a:r>
              <a:rPr lang="en-US" b="1" dirty="0">
                <a:solidFill>
                  <a:srgbClr val="D60093"/>
                </a:solidFill>
              </a:rPr>
              <a:t>text string is a series of printable </a:t>
            </a:r>
            <a:r>
              <a:rPr lang="en-US" b="1" dirty="0" smtClean="0">
                <a:solidFill>
                  <a:srgbClr val="D60093"/>
                </a:solidFill>
              </a:rPr>
              <a:t>characters</a:t>
            </a:r>
          </a:p>
          <a:p>
            <a:pPr marL="2571750" lvl="5" indent="-285750">
              <a:buFont typeface="Times New Roman" panose="02020603050405020304" pitchFamily="18" charset="0"/>
              <a:buChar char="※"/>
            </a:pPr>
            <a:r>
              <a:rPr lang="en-US" b="1" dirty="0">
                <a:solidFill>
                  <a:srgbClr val="D60093"/>
                </a:solidFill>
              </a:rPr>
              <a:t>The main() function ends on line 7 with the closing brace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5109293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rgbClr val="0070C0"/>
                </a:solidFill>
              </a:rPr>
              <a:t>The final two characters, \n, tell </a:t>
            </a:r>
            <a:r>
              <a:rPr lang="en-US" b="1" u="sng" dirty="0" err="1">
                <a:solidFill>
                  <a:srgbClr val="0070C0"/>
                </a:solidFill>
              </a:rPr>
              <a:t>cout</a:t>
            </a:r>
            <a:r>
              <a:rPr lang="en-US" b="1" u="sng" dirty="0">
                <a:solidFill>
                  <a:srgbClr val="0070C0"/>
                </a:solidFill>
              </a:rPr>
              <a:t> to put a new line after the words Hello World! </a:t>
            </a:r>
          </a:p>
        </p:txBody>
      </p:sp>
    </p:spTree>
    <p:extLst>
      <p:ext uri="{BB962C8B-B14F-4D97-AF65-F5344CB8AC3E}">
        <p14:creationId xmlns:p14="http://schemas.microsoft.com/office/powerpoint/2010/main" val="36344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7239000" cy="4572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 </a:t>
            </a:r>
            <a:r>
              <a:rPr lang="en-US" sz="3600" b="1" dirty="0">
                <a:solidFill>
                  <a:srgbClr val="CC0099"/>
                </a:solidFill>
              </a:rPr>
              <a:t>Basic Elements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828800"/>
            <a:ext cx="834504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Keywords (reserved words</a:t>
            </a:r>
            <a:r>
              <a:rPr lang="en-US" dirty="0" smtClean="0"/>
              <a:t>)</a:t>
            </a:r>
          </a:p>
          <a:p>
            <a:pPr marL="742950" lvl="1" indent="-285750">
              <a:buFont typeface="Calibri" panose="020F0502020204030204" pitchFamily="34" charset="0"/>
              <a:buChar char="↘"/>
            </a:pPr>
            <a:r>
              <a:rPr lang="en-US" dirty="0"/>
              <a:t>Reserved/Key words have a </a:t>
            </a:r>
            <a:r>
              <a:rPr lang="en-US" b="1" dirty="0">
                <a:solidFill>
                  <a:srgbClr val="FF0000"/>
                </a:solidFill>
              </a:rPr>
              <a:t>unique meaning </a:t>
            </a:r>
            <a:r>
              <a:rPr lang="en-US" dirty="0"/>
              <a:t>within a C++ program</a:t>
            </a:r>
            <a:r>
              <a:rPr lang="en-US" dirty="0" smtClean="0"/>
              <a:t>.</a:t>
            </a:r>
          </a:p>
          <a:p>
            <a:pPr marL="742950" lvl="1" indent="-285750">
              <a:buFont typeface="Calibri" panose="020F0502020204030204" pitchFamily="34" charset="0"/>
              <a:buChar char="↘"/>
            </a:pPr>
            <a:r>
              <a:rPr lang="en-US" dirty="0"/>
              <a:t>These symbols, </a:t>
            </a:r>
            <a:r>
              <a:rPr lang="en-US" b="1" dirty="0" smtClean="0">
                <a:solidFill>
                  <a:srgbClr val="002060"/>
                </a:solidFill>
              </a:rPr>
              <a:t>“the </a:t>
            </a:r>
            <a:r>
              <a:rPr lang="en-US" b="1" dirty="0">
                <a:solidFill>
                  <a:srgbClr val="002060"/>
                </a:solidFill>
              </a:rPr>
              <a:t>reserved </a:t>
            </a:r>
            <a:r>
              <a:rPr lang="en-US" b="1" dirty="0" smtClean="0">
                <a:solidFill>
                  <a:srgbClr val="002060"/>
                </a:solidFill>
              </a:rPr>
              <a:t>words”, </a:t>
            </a:r>
            <a:r>
              <a:rPr lang="en-US" dirty="0"/>
              <a:t>must not be </a:t>
            </a:r>
            <a:r>
              <a:rPr lang="en-US" b="1" dirty="0">
                <a:solidFill>
                  <a:srgbClr val="FF0000"/>
                </a:solidFill>
              </a:rPr>
              <a:t>used for any other purposes</a:t>
            </a:r>
            <a:r>
              <a:rPr lang="en-US" dirty="0" smtClean="0"/>
              <a:t>.</a:t>
            </a:r>
          </a:p>
          <a:p>
            <a:pPr marL="742950" lvl="1" indent="-285750">
              <a:buFont typeface="Calibri" panose="020F0502020204030204" pitchFamily="34" charset="0"/>
              <a:buChar char="↘"/>
            </a:pPr>
            <a:r>
              <a:rPr lang="en-US" dirty="0"/>
              <a:t>All reserved words are in </a:t>
            </a:r>
            <a:r>
              <a:rPr lang="en-US" b="1" dirty="0">
                <a:solidFill>
                  <a:srgbClr val="FF0000"/>
                </a:solidFill>
              </a:rPr>
              <a:t>lower-case letters</a:t>
            </a:r>
            <a:r>
              <a:rPr lang="en-US" dirty="0" smtClean="0"/>
              <a:t>.</a:t>
            </a:r>
          </a:p>
          <a:p>
            <a:pPr marL="1657350" lvl="3" indent="-285750">
              <a:buFont typeface="Times New Roman" panose="02020603050405020304" pitchFamily="18" charset="0"/>
              <a:buChar char="※"/>
            </a:pPr>
            <a:r>
              <a:rPr lang="en-US" b="1" dirty="0">
                <a:solidFill>
                  <a:srgbClr val="4B3B85"/>
                </a:solidFill>
              </a:rPr>
              <a:t>The following are some of the reserved words of C++.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0078"/>
            <a:ext cx="7543800" cy="27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8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750</TotalTime>
  <Words>1720</Words>
  <Application>Microsoft Office PowerPoint</Application>
  <PresentationFormat>On-screen Show (4:3)</PresentationFormat>
  <Paragraphs>247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Bahnschrift SemiLight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Chapter two </vt:lpstr>
      <vt:lpstr>Introduction </vt:lpstr>
      <vt:lpstr>Structure of C++ Program </vt:lpstr>
      <vt:lpstr> C++ IDE </vt:lpstr>
      <vt:lpstr>…</vt:lpstr>
      <vt:lpstr>Showing Sample program </vt:lpstr>
      <vt:lpstr>…</vt:lpstr>
      <vt:lpstr>…</vt:lpstr>
      <vt:lpstr> Basic Elements</vt:lpstr>
      <vt:lpstr>Identifiers</vt:lpstr>
      <vt:lpstr>…</vt:lpstr>
      <vt:lpstr>…</vt:lpstr>
      <vt:lpstr>Con… </vt:lpstr>
      <vt:lpstr>PowerPoint Presentation</vt:lpstr>
      <vt:lpstr> Data Types, Variables, and Constants </vt:lpstr>
      <vt:lpstr>…</vt:lpstr>
      <vt:lpstr>… </vt:lpstr>
      <vt:lpstr> Operators </vt:lpstr>
      <vt:lpstr>Assignment operator example </vt:lpstr>
      <vt:lpstr>…</vt:lpstr>
      <vt:lpstr>…</vt:lpstr>
      <vt:lpstr>…</vt:lpstr>
      <vt:lpstr>Examples of arithmetic operations defined by C++ library  </vt:lpstr>
      <vt:lpstr>…</vt:lpstr>
      <vt:lpstr>…</vt:lpstr>
      <vt:lpstr>… </vt:lpstr>
      <vt:lpstr>…</vt:lpstr>
      <vt:lpstr>…</vt:lpstr>
      <vt:lpstr>Increment operator example  </vt:lpstr>
      <vt:lpstr>Lab exercise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two</dc:title>
  <dc:creator>DEll</dc:creator>
  <cp:lastModifiedBy>HP</cp:lastModifiedBy>
  <cp:revision>88</cp:revision>
  <dcterms:created xsi:type="dcterms:W3CDTF">2020-02-28T11:26:42Z</dcterms:created>
  <dcterms:modified xsi:type="dcterms:W3CDTF">2020-07-11T04:17:11Z</dcterms:modified>
</cp:coreProperties>
</file>