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FF0066"/>
    <a:srgbClr val="FF6600"/>
    <a:srgbClr val="FF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D95A2-F8F5-4D1A-8720-B4F03833FBE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1F1A-69C3-4DF6-88AD-F98B475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1F1A-69C3-4DF6-88AD-F98B475432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1F1A-69C3-4DF6-88AD-F98B47543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1F1A-69C3-4DF6-88AD-F98B475432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1F1A-69C3-4DF6-88AD-F98B475432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1F1A-69C3-4DF6-88AD-F98B47543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1F1A-69C3-4DF6-88AD-F98B47543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BF2475-05D7-427F-AAC0-95410112080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E33F23A-2560-40EE-B35B-5F6577FAAA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psudocode.pptx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sudocode.pptx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 TO PROGRAMMING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936" y="1606296"/>
            <a:ext cx="4236128" cy="4407408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solidFill>
                  <a:srgbClr val="FF0066"/>
                </a:solidFill>
              </a:rPr>
              <a:t>Structured chart depicts the logical functions to the solution of the problem using a </a:t>
            </a:r>
            <a:r>
              <a:rPr lang="en-US" sz="1600" b="1" dirty="0" smtClean="0">
                <a:solidFill>
                  <a:srgbClr val="FF0066"/>
                </a:solidFill>
              </a:rPr>
              <a:t>chart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</a:rPr>
              <a:t>Example</a:t>
            </a:r>
            <a:r>
              <a:rPr lang="en-US" sz="1600" b="1" dirty="0">
                <a:solidFill>
                  <a:srgbClr val="0000FF"/>
                </a:solidFill>
              </a:rPr>
              <a:t>: Write a program that asks the user to enter a temperature reading in centigrade and then prints the equivalent Fahrenheit value.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1600" b="1" dirty="0">
                <a:solidFill>
                  <a:srgbClr val="7030A0"/>
                </a:solidFill>
              </a:rPr>
              <a:t>Pseudo code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572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60" y="3276600"/>
            <a:ext cx="4396839" cy="34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53197" y="1840675"/>
            <a:ext cx="4286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solidFill>
                  <a:srgbClr val="FF9900"/>
                </a:solidFill>
              </a:rPr>
              <a:t>The lines represent the connection and or ownership between activities and </a:t>
            </a:r>
            <a:r>
              <a:rPr lang="en-US" b="1" dirty="0" smtClean="0">
                <a:solidFill>
                  <a:srgbClr val="FF9900"/>
                </a:solidFill>
              </a:rPr>
              <a:t>sub-activities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one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686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 Write pseudo code that reads two numbers and multiplies them together and print out their product.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Write </a:t>
            </a:r>
            <a:r>
              <a:rPr lang="en-US" b="1" dirty="0">
                <a:solidFill>
                  <a:srgbClr val="7030A0"/>
                </a:solidFill>
              </a:rPr>
              <a:t>pseudo code that tells a user that the number they entered is not a 5 or a 6.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 Write pseudo code that will perform </a:t>
            </a:r>
            <a:r>
              <a:rPr lang="en-US" b="1" dirty="0" smtClean="0">
                <a:solidFill>
                  <a:srgbClr val="7030A0"/>
                </a:solidFill>
              </a:rPr>
              <a:t>Reading  of 5 </a:t>
            </a:r>
            <a:r>
              <a:rPr lang="en-US" b="1" dirty="0">
                <a:solidFill>
                  <a:srgbClr val="7030A0"/>
                </a:solidFill>
              </a:rPr>
              <a:t>separate </a:t>
            </a:r>
            <a:r>
              <a:rPr lang="en-US" b="1" dirty="0" smtClean="0">
                <a:solidFill>
                  <a:srgbClr val="7030A0"/>
                </a:solidFill>
              </a:rPr>
              <a:t>numbers and calculate the </a:t>
            </a:r>
            <a:r>
              <a:rPr lang="en-US" b="1" dirty="0">
                <a:solidFill>
                  <a:srgbClr val="7030A0"/>
                </a:solidFill>
              </a:rPr>
              <a:t>average of </a:t>
            </a:r>
            <a:r>
              <a:rPr lang="en-US" b="1" dirty="0" smtClean="0">
                <a:solidFill>
                  <a:srgbClr val="7030A0"/>
                </a:solidFill>
              </a:rPr>
              <a:t>these </a:t>
            </a:r>
            <a:r>
              <a:rPr lang="en-US" b="1" dirty="0">
                <a:solidFill>
                  <a:srgbClr val="7030A0"/>
                </a:solidFill>
              </a:rPr>
              <a:t>five numbers.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Write pseudo code to print all multiples of 5 between 1 and 100 (including both 1 and 100).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Write </a:t>
            </a:r>
            <a:r>
              <a:rPr lang="en-US" b="1" dirty="0">
                <a:solidFill>
                  <a:srgbClr val="7030A0"/>
                </a:solidFill>
              </a:rPr>
              <a:t>pseudo code that will count all the even numbers up to a user defined stopping point.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18380" y="632460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linkClick r:id="rId2" action="ppaction://hlinkpres?slideindex=1&amp;slidetitle="/>
              </a:rPr>
              <a:t>Solution 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438400"/>
            <a:ext cx="85344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A flowchart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smtClean="0"/>
              <a:t>is </a:t>
            </a:r>
            <a:r>
              <a:rPr lang="en-US" sz="1600" dirty="0"/>
              <a:t>a </a:t>
            </a:r>
            <a:r>
              <a:rPr lang="en-US" sz="1600" b="1" dirty="0">
                <a:solidFill>
                  <a:srgbClr val="FF0066"/>
                </a:solidFill>
              </a:rPr>
              <a:t>schematic representation </a:t>
            </a:r>
            <a:r>
              <a:rPr lang="en-US" sz="1600" dirty="0"/>
              <a:t>of an </a:t>
            </a:r>
            <a:r>
              <a:rPr lang="en-US" sz="1600" b="1" dirty="0">
                <a:solidFill>
                  <a:srgbClr val="993300"/>
                </a:solidFill>
              </a:rPr>
              <a:t>algorithm or a </a:t>
            </a:r>
            <a:r>
              <a:rPr lang="en-US" sz="1600" b="1" dirty="0" smtClean="0">
                <a:solidFill>
                  <a:srgbClr val="993300"/>
                </a:solidFill>
              </a:rPr>
              <a:t>process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</a:rPr>
              <a:t>The advantage </a:t>
            </a:r>
            <a:r>
              <a:rPr lang="en-US" sz="1600" dirty="0"/>
              <a:t>of flowchart is it doesn’t </a:t>
            </a:r>
            <a:r>
              <a:rPr lang="en-US" sz="1600" b="1" dirty="0">
                <a:solidFill>
                  <a:srgbClr val="FF0066"/>
                </a:solidFill>
              </a:rPr>
              <a:t>depend on any particular programming language</a:t>
            </a:r>
            <a:r>
              <a:rPr lang="en-US" sz="1600" dirty="0"/>
              <a:t>, so that it can used, to </a:t>
            </a:r>
            <a:r>
              <a:rPr lang="en-US" sz="1600" b="1" dirty="0">
                <a:solidFill>
                  <a:srgbClr val="FF6600"/>
                </a:solidFill>
              </a:rPr>
              <a:t>translate an algorithm </a:t>
            </a:r>
            <a:r>
              <a:rPr lang="en-US" sz="1600" dirty="0"/>
              <a:t>to </a:t>
            </a:r>
            <a:r>
              <a:rPr lang="en-US" sz="1600" b="1" dirty="0">
                <a:solidFill>
                  <a:srgbClr val="FF6600"/>
                </a:solidFill>
              </a:rPr>
              <a:t>more than one programming </a:t>
            </a:r>
            <a:r>
              <a:rPr lang="en-US" sz="1600" b="1" dirty="0" smtClean="0">
                <a:solidFill>
                  <a:srgbClr val="FF6600"/>
                </a:solidFill>
              </a:rPr>
              <a:t>language.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/>
              <a:t>Flowchart uses different symbols (geometrical shapes) to represent different processes. </a:t>
            </a:r>
            <a:endParaRPr lang="en-US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 smtClean="0"/>
              <a:t>The </a:t>
            </a:r>
            <a:r>
              <a:rPr lang="en-US" sz="1600" b="1" dirty="0"/>
              <a:t>following table shows some of the common symbols</a:t>
            </a:r>
          </a:p>
        </p:txBody>
      </p:sp>
    </p:spTree>
    <p:extLst>
      <p:ext uri="{BB962C8B-B14F-4D97-AF65-F5344CB8AC3E}">
        <p14:creationId xmlns:p14="http://schemas.microsoft.com/office/powerpoint/2010/main" val="9244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76400"/>
            <a:ext cx="72389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7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Examples of flowcharts in </a:t>
            </a:r>
            <a:r>
              <a:rPr lang="en-US" b="1" dirty="0" smtClean="0"/>
              <a:t>programming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Draw </a:t>
            </a:r>
            <a:r>
              <a:rPr lang="en-US" b="1" dirty="0"/>
              <a:t>a flowchart to add two numbers entered by user</a:t>
            </a:r>
            <a:r>
              <a:rPr lang="en-US" b="1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4360"/>
            <a:ext cx="55625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two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3622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FF0066"/>
                </a:solidFill>
              </a:rPr>
              <a:t>Draw </a:t>
            </a:r>
            <a:r>
              <a:rPr lang="en-US" b="1" dirty="0">
                <a:solidFill>
                  <a:srgbClr val="FF0066"/>
                </a:solidFill>
              </a:rPr>
              <a:t>flowchart to find the largest among three different numbers entered by user</a:t>
            </a:r>
            <a:r>
              <a:rPr lang="en-US" b="1" dirty="0" smtClean="0">
                <a:solidFill>
                  <a:srgbClr val="FF0066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0066"/>
                </a:solidFill>
              </a:rPr>
              <a:t>Write an algorithm description and draw a flow chart to check a number is negative or not.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9400" y="56388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 action="ppaction://hlinkpres?slideindex=1&amp;slidetitle="/>
              </a:rPr>
              <a:t>Algorithm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Development Life Cycle (SDLC)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5344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 is a conceptual model used in project management that describes the </a:t>
            </a:r>
            <a:r>
              <a:rPr lang="en-US" b="1" dirty="0">
                <a:solidFill>
                  <a:srgbClr val="0000FF"/>
                </a:solidFill>
              </a:rPr>
              <a:t>stages involved in a computer system development project </a:t>
            </a:r>
            <a:r>
              <a:rPr lang="en-US" dirty="0"/>
              <a:t>from an initial feasibility study through maintenance of the completed application.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phases of SDLC are discussed below briefly.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Feasibility </a:t>
            </a:r>
            <a:r>
              <a:rPr lang="en-US" b="1" dirty="0">
                <a:solidFill>
                  <a:srgbClr val="0000FF"/>
                </a:solidFill>
              </a:rPr>
              <a:t>study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1400" b="1" dirty="0" smtClean="0">
                <a:solidFill>
                  <a:srgbClr val="FF0066"/>
                </a:solidFill>
              </a:rPr>
              <a:t>Organizational </a:t>
            </a:r>
            <a:r>
              <a:rPr lang="en-US" sz="1400" b="1" dirty="0">
                <a:solidFill>
                  <a:srgbClr val="FF0066"/>
                </a:solidFill>
              </a:rPr>
              <a:t>Feasibility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b="1" dirty="0">
                <a:solidFill>
                  <a:srgbClr val="FF0066"/>
                </a:solidFill>
              </a:rPr>
              <a:t>Economic Feasibility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b="1" dirty="0">
                <a:solidFill>
                  <a:srgbClr val="FF0066"/>
                </a:solidFill>
              </a:rPr>
              <a:t> Technical Feasibility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1657350" lvl="3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FF0066"/>
                </a:solidFill>
              </a:rPr>
              <a:t>Hardware, software, and network capability, reliability, and availability 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b="1" dirty="0">
                <a:solidFill>
                  <a:srgbClr val="FF0066"/>
                </a:solidFill>
              </a:rPr>
              <a:t>Operational Feasibility </a:t>
            </a:r>
            <a:endParaRPr lang="en-US" sz="1400" b="1" dirty="0">
              <a:solidFill>
                <a:srgbClr val="FF0066"/>
              </a:solidFill>
            </a:endParaRPr>
          </a:p>
          <a:p>
            <a:pPr marL="1657350" lvl="3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FF0066"/>
                </a:solidFill>
              </a:rPr>
              <a:t>End user acceptance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Requirements </a:t>
            </a:r>
            <a:r>
              <a:rPr lang="en-US" b="1" dirty="0">
                <a:solidFill>
                  <a:srgbClr val="0000FF"/>
                </a:solidFill>
              </a:rPr>
              <a:t>analysis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Designing </a:t>
            </a:r>
            <a:r>
              <a:rPr lang="en-US" b="1" dirty="0" smtClean="0">
                <a:solidFill>
                  <a:srgbClr val="0000FF"/>
                </a:solidFill>
              </a:rPr>
              <a:t>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 Testing designed solution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Implementation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400" b="1" dirty="0">
                <a:solidFill>
                  <a:srgbClr val="FF0066"/>
                </a:solidFill>
              </a:rPr>
              <a:t>Unit testing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400" b="1" dirty="0">
                <a:solidFill>
                  <a:srgbClr val="FF0066"/>
                </a:solidFill>
              </a:rPr>
              <a:t>Integration and System testing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Maintenance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981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Everyday in your life you should learn how to program a computer  Because </a:t>
            </a:r>
            <a:r>
              <a:rPr lang="en-US" b="1" dirty="0" smtClean="0">
                <a:solidFill>
                  <a:srgbClr val="0000FF"/>
                </a:solidFill>
              </a:rPr>
              <a:t>it teaches you how to think. </a:t>
            </a:r>
          </a:p>
          <a:p>
            <a:r>
              <a:rPr lang="en-US" b="1" dirty="0" smtClean="0">
                <a:solidFill>
                  <a:srgbClr val="FF0066"/>
                </a:solidFill>
              </a:rPr>
              <a:t>Steve Jobs [Founder of Apple computer]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0"/>
            <a:ext cx="8653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Software is like </a:t>
            </a:r>
            <a:r>
              <a:rPr lang="en-US" b="1" dirty="0">
                <a:solidFill>
                  <a:srgbClr val="0000FF"/>
                </a:solidFill>
              </a:rPr>
              <a:t>humanity</a:t>
            </a:r>
            <a:r>
              <a:rPr lang="en-US" b="1" dirty="0">
                <a:solidFill>
                  <a:srgbClr val="FF0066"/>
                </a:solidFill>
              </a:rPr>
              <a:t> because it is all about </a:t>
            </a:r>
            <a:r>
              <a:rPr lang="en-US" b="1" dirty="0" smtClean="0">
                <a:solidFill>
                  <a:srgbClr val="FF0066"/>
                </a:solidFill>
              </a:rPr>
              <a:t>helping </a:t>
            </a:r>
            <a:r>
              <a:rPr lang="en-US" b="1" dirty="0">
                <a:solidFill>
                  <a:srgbClr val="FF0066"/>
                </a:solidFill>
              </a:rPr>
              <a:t>peoples by using </a:t>
            </a:r>
            <a:r>
              <a:rPr lang="en-US" b="1" dirty="0">
                <a:solidFill>
                  <a:srgbClr val="0000FF"/>
                </a:solidFill>
              </a:rPr>
              <a:t>computer technology </a:t>
            </a:r>
          </a:p>
          <a:p>
            <a:r>
              <a:rPr lang="en-US" b="1" dirty="0">
                <a:solidFill>
                  <a:srgbClr val="FF0066"/>
                </a:solidFill>
              </a:rPr>
              <a:t>Vanessa [girl develop </a:t>
            </a:r>
            <a:r>
              <a:rPr lang="en-US" b="1" dirty="0" smtClean="0">
                <a:solidFill>
                  <a:srgbClr val="FF0066"/>
                </a:solidFill>
              </a:rPr>
              <a:t>IT}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3997060"/>
            <a:ext cx="457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133600"/>
            <a:ext cx="8305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Century Gothic (Body)"/>
                <a:cs typeface="Times New Roman" pitchFamily="18" charset="0"/>
              </a:rPr>
              <a:t>A Computer </a:t>
            </a:r>
          </a:p>
          <a:p>
            <a:pPr marL="742950" lvl="1" indent="-285750" algn="just">
              <a:lnSpc>
                <a:spcPct val="150000"/>
              </a:lnSpc>
              <a:buFontTx/>
              <a:buChar char="♠"/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is an </a:t>
            </a:r>
            <a:r>
              <a:rPr lang="en-US" sz="1400" dirty="0" smtClean="0">
                <a:solidFill>
                  <a:srgbClr val="993300"/>
                </a:solidFill>
                <a:latin typeface="Century Gothic (Body)"/>
                <a:cs typeface="Times New Roman" pitchFamily="18" charset="0"/>
              </a:rPr>
              <a:t>electronic device</a:t>
            </a:r>
            <a:r>
              <a:rPr lang="en-US" sz="1400" dirty="0" smtClean="0">
                <a:latin typeface="Century Gothic (Body)"/>
                <a:cs typeface="Times New Roman" pitchFamily="18" charset="0"/>
              </a:rPr>
              <a:t> that </a:t>
            </a:r>
            <a:r>
              <a:rPr lang="en-US" sz="1400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accepts data, performs computations,</a:t>
            </a:r>
            <a:r>
              <a:rPr lang="en-US" sz="1400" dirty="0" smtClean="0">
                <a:latin typeface="Century Gothic (Body)"/>
                <a:cs typeface="Times New Roman" pitchFamily="18" charset="0"/>
              </a:rPr>
              <a:t> and </a:t>
            </a:r>
            <a:r>
              <a:rPr lang="en-US" sz="1400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makes logical decisions according to instructions/computer program/</a:t>
            </a:r>
            <a:r>
              <a:rPr lang="en-US" sz="1400" dirty="0" smtClean="0">
                <a:latin typeface="Century Gothic (Body)"/>
                <a:cs typeface="Times New Roman" pitchFamily="18" charset="0"/>
              </a:rPr>
              <a:t> that have been given to it and </a:t>
            </a:r>
            <a:r>
              <a:rPr lang="en-US" sz="1400" dirty="0" smtClean="0">
                <a:solidFill>
                  <a:srgbClr val="FF0000"/>
                </a:solidFill>
                <a:latin typeface="Century Gothic (Body)"/>
                <a:cs typeface="Times New Roman" pitchFamily="18" charset="0"/>
              </a:rPr>
              <a:t>produces meaningful information </a:t>
            </a:r>
            <a:r>
              <a:rPr lang="en-US" sz="1400" dirty="0" smtClean="0">
                <a:latin typeface="Century Gothic (Body)"/>
                <a:cs typeface="Times New Roman" pitchFamily="18" charset="0"/>
              </a:rPr>
              <a:t>in a form that is </a:t>
            </a:r>
            <a:r>
              <a:rPr lang="en-US" sz="1400" dirty="0" smtClean="0">
                <a:solidFill>
                  <a:srgbClr val="993300"/>
                </a:solidFill>
                <a:latin typeface="Century Gothic (Body)"/>
                <a:cs typeface="Times New Roman" pitchFamily="18" charset="0"/>
              </a:rPr>
              <a:t>useful to the user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Tx/>
              <a:buChar char="♠"/>
            </a:pPr>
            <a:r>
              <a:rPr lang="en-US" sz="1600" dirty="0" smtClean="0">
                <a:latin typeface="Century Gothic (Body)"/>
                <a:cs typeface="Times New Roman" pitchFamily="18" charset="0"/>
              </a:rPr>
              <a:t>The terms </a:t>
            </a:r>
            <a:r>
              <a:rPr lang="en-US" sz="1600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computer programs, software programs, or just programs 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are the </a:t>
            </a:r>
            <a:r>
              <a:rPr lang="en-US" sz="1600" b="1" dirty="0" smtClean="0">
                <a:solidFill>
                  <a:srgbClr val="002060"/>
                </a:solidFill>
                <a:latin typeface="Century Gothic (Body)"/>
                <a:cs typeface="Times New Roman" pitchFamily="18" charset="0"/>
              </a:rPr>
              <a:t>instructions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 that </a:t>
            </a:r>
            <a:r>
              <a:rPr lang="en-US" sz="1600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tells the computer what to do</a:t>
            </a:r>
          </a:p>
          <a:p>
            <a:pPr marL="742950" lvl="1" indent="-285750" algn="just">
              <a:lnSpc>
                <a:spcPct val="150000"/>
              </a:lnSpc>
              <a:buFontTx/>
              <a:buChar char="♠"/>
            </a:pPr>
            <a:r>
              <a:rPr lang="en-US" sz="16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Computer programming 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is the process of </a:t>
            </a:r>
            <a:r>
              <a:rPr lang="en-US" sz="1600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writing, testing, debugging/ troubleshooting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, and maintaining </a:t>
            </a:r>
            <a:r>
              <a:rPr lang="en-US" sz="1600" b="1" dirty="0" smtClean="0">
                <a:solidFill>
                  <a:srgbClr val="FF0000"/>
                </a:solidFill>
                <a:latin typeface="Century Gothic (Body)"/>
                <a:cs typeface="Times New Roman" pitchFamily="18" charset="0"/>
              </a:rPr>
              <a:t>the source code 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of computer programs</a:t>
            </a:r>
            <a:endParaRPr lang="en-US" sz="1600" dirty="0">
              <a:latin typeface="Century Gothic (Body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39"/>
            <a:ext cx="8153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Century Gothic (Body)"/>
                <a:cs typeface="Times New Roman" pitchFamily="18" charset="0"/>
              </a:rPr>
              <a:t>computer program usually consists of two elements: 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Century Gothic (Body)"/>
                <a:cs typeface="Times New Roman" pitchFamily="18" charset="0"/>
              </a:rPr>
              <a:t>Data – characteristics 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Century Gothic (Body)"/>
                <a:cs typeface="Times New Roman" pitchFamily="18" charset="0"/>
              </a:rPr>
              <a:t>Code – action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669737"/>
            <a:ext cx="86868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C00000"/>
                </a:solidFill>
                <a:latin typeface="Century Gothic (Body)"/>
              </a:rPr>
              <a:t>Computer Programmers</a:t>
            </a:r>
            <a:r>
              <a:rPr lang="en-US" sz="1600" dirty="0" smtClean="0">
                <a:latin typeface="Century Gothic (Body)"/>
              </a:rPr>
              <a:t>:  is often written by professionals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entury Gothic (Body)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entury Gothic (Body)"/>
                <a:cs typeface="Times New Roman" pitchFamily="18" charset="0"/>
              </a:rPr>
              <a:t>A programming language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:  is an artificial language that can be used to </a:t>
            </a:r>
            <a:r>
              <a:rPr lang="en-US" sz="1600" b="1" dirty="0" smtClean="0">
                <a:solidFill>
                  <a:srgbClr val="0070C0"/>
                </a:solidFill>
                <a:latin typeface="Century Gothic (Body)"/>
                <a:cs typeface="Times New Roman" pitchFamily="18" charset="0"/>
              </a:rPr>
              <a:t>control the behavior 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of a machine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entury Gothic (Body)"/>
                <a:cs typeface="Times New Roman" pitchFamily="18" charset="0"/>
              </a:rPr>
              <a:t> Programming languages, like natural language (such as Amharic), are defined by </a:t>
            </a:r>
            <a:r>
              <a:rPr lang="en-US" sz="1600" b="1" dirty="0" smtClean="0">
                <a:solidFill>
                  <a:srgbClr val="0070C0"/>
                </a:solidFill>
                <a:latin typeface="Century Gothic (Body)"/>
                <a:cs typeface="Times New Roman" pitchFamily="18" charset="0"/>
              </a:rPr>
              <a:t>syntactic and semantic 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rules which describe their </a:t>
            </a:r>
            <a:r>
              <a:rPr lang="en-US" sz="1600" b="1" dirty="0" smtClean="0">
                <a:solidFill>
                  <a:srgbClr val="FF0000"/>
                </a:solidFill>
                <a:latin typeface="Century Gothic (Body)"/>
                <a:cs typeface="Times New Roman" pitchFamily="18" charset="0"/>
              </a:rPr>
              <a:t>structure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 and </a:t>
            </a:r>
            <a:r>
              <a:rPr lang="en-US" sz="1600" b="1" dirty="0" smtClean="0">
                <a:solidFill>
                  <a:srgbClr val="0070C0"/>
                </a:solidFill>
                <a:latin typeface="Century Gothic (Body)"/>
                <a:cs typeface="Times New Roman" pitchFamily="18" charset="0"/>
              </a:rPr>
              <a:t>meaning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 respectively.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entury Gothic (Body)"/>
                <a:cs typeface="Times New Roman" pitchFamily="18" charset="0"/>
              </a:rPr>
              <a:t>The syntax of a language describes the possible </a:t>
            </a:r>
            <a:r>
              <a:rPr lang="en-US" sz="1600" b="1" dirty="0" smtClean="0">
                <a:solidFill>
                  <a:srgbClr val="0070C0"/>
                </a:solidFill>
                <a:latin typeface="Century Gothic (Body)"/>
                <a:cs typeface="Times New Roman" pitchFamily="18" charset="0"/>
              </a:rPr>
              <a:t>combinations of symbols 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that form a </a:t>
            </a:r>
            <a:r>
              <a:rPr lang="en-US" sz="1600" b="1" dirty="0" smtClean="0">
                <a:solidFill>
                  <a:srgbClr val="993300"/>
                </a:solidFill>
                <a:latin typeface="Century Gothic (Body)"/>
                <a:cs typeface="Times New Roman" pitchFamily="18" charset="0"/>
              </a:rPr>
              <a:t>syntactically correct program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entury Gothic (Body)"/>
                <a:cs typeface="Times New Roman" pitchFamily="18" charset="0"/>
              </a:rPr>
              <a:t>The meaning given to a combination of symbols is handled by semantics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Century Gothic (Body)"/>
                <a:cs typeface="Times New Roman" pitchFamily="18" charset="0"/>
              </a:rPr>
              <a:t>i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n general the </a:t>
            </a:r>
            <a:r>
              <a:rPr lang="en-US" sz="16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main purpose of programming languages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 is to </a:t>
            </a:r>
            <a:r>
              <a:rPr lang="en-US" sz="1600" b="1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provide instructions</a:t>
            </a:r>
            <a:r>
              <a:rPr lang="en-US" sz="1600" dirty="0" smtClean="0">
                <a:latin typeface="Century Gothic (Body)"/>
                <a:cs typeface="Times New Roman" pitchFamily="18" charset="0"/>
              </a:rPr>
              <a:t> to a computer</a:t>
            </a:r>
            <a:r>
              <a:rPr lang="en-US" dirty="0" smtClean="0">
                <a:latin typeface="Century Gothic (Body)"/>
                <a:cs typeface="Times New Roman" pitchFamily="18" charset="0"/>
              </a:rPr>
              <a:t>. </a:t>
            </a:r>
            <a:endParaRPr lang="en-US" dirty="0">
              <a:latin typeface="Century Gothic (Body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Generations of programming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077200" cy="480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First Generation Languages </a:t>
            </a:r>
            <a:r>
              <a:rPr lang="en-US" b="1" dirty="0" smtClean="0">
                <a:latin typeface="Century Gothic (Body)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	 These 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are low-level languages like </a:t>
            </a:r>
            <a:r>
              <a:rPr lang="en-US" sz="1400" b="1" dirty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machine </a:t>
            </a:r>
            <a:r>
              <a:rPr lang="en-US" sz="14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language.</a:t>
            </a:r>
            <a:endParaRPr lang="en-US" b="1" dirty="0">
              <a:solidFill>
                <a:srgbClr val="FF0066"/>
              </a:solidFill>
              <a:latin typeface="Century Gothic (Body)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Second </a:t>
            </a:r>
            <a:r>
              <a:rPr lang="en-US" b="1" dirty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Generation Languages </a:t>
            </a:r>
            <a:r>
              <a:rPr lang="en-US" b="1" dirty="0" smtClean="0">
                <a:latin typeface="Century Gothic (Body)"/>
                <a:cs typeface="Times New Roman" pitchFamily="18" charset="0"/>
              </a:rPr>
              <a:t>:</a:t>
            </a:r>
            <a:r>
              <a:rPr lang="en-US" dirty="0">
                <a:latin typeface="Century Gothic (Body)"/>
                <a:cs typeface="Times New Roman" pitchFamily="18" charset="0"/>
              </a:rPr>
              <a:t> </a:t>
            </a:r>
            <a:endParaRPr lang="en-US" dirty="0" smtClean="0">
              <a:latin typeface="Century Gothic (Body)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	These 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are low-level assembly languages used in kernels and </a:t>
            </a:r>
            <a:r>
              <a:rPr lang="en-US" sz="1400" b="1" dirty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hardware </a:t>
            </a:r>
            <a:r>
              <a:rPr lang="en-US" sz="14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drives</a:t>
            </a:r>
            <a:r>
              <a:rPr lang="en-US" sz="1400" dirty="0" smtClean="0">
                <a:latin typeface="Century Gothic (Body)"/>
                <a:cs typeface="Times New Roman" pitchFamily="18" charset="0"/>
              </a:rPr>
              <a:t>.</a:t>
            </a:r>
            <a:endParaRPr lang="en-US" sz="1400" dirty="0">
              <a:latin typeface="Century Gothic (Body)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Third </a:t>
            </a:r>
            <a:r>
              <a:rPr lang="en-US" b="1" dirty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Generation Languages </a:t>
            </a:r>
            <a:r>
              <a:rPr lang="en-US" b="1" dirty="0" smtClean="0">
                <a:latin typeface="Century Gothic (Body)"/>
                <a:cs typeface="Times New Roman" pitchFamily="18" charset="0"/>
              </a:rPr>
              <a:t>:</a:t>
            </a:r>
            <a:r>
              <a:rPr lang="en-US" dirty="0">
                <a:latin typeface="Century Gothic (Body)"/>
                <a:cs typeface="Times New Roman" pitchFamily="18" charset="0"/>
              </a:rPr>
              <a:t> </a:t>
            </a:r>
            <a:endParaRPr lang="en-US" dirty="0" smtClean="0">
              <a:latin typeface="Century Gothic (Body)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	These 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are high-level languages like </a:t>
            </a:r>
            <a:r>
              <a:rPr lang="en-US" sz="1400" b="1" dirty="0">
                <a:solidFill>
                  <a:srgbClr val="993300"/>
                </a:solidFill>
                <a:latin typeface="Century Gothic (Body)"/>
                <a:cs typeface="Times New Roman" pitchFamily="18" charset="0"/>
              </a:rPr>
              <a:t>C, C++, Java, Visual Basic and </a:t>
            </a:r>
            <a:r>
              <a:rPr lang="en-US" sz="1400" b="1" dirty="0" smtClean="0">
                <a:solidFill>
                  <a:srgbClr val="993300"/>
                </a:solidFill>
                <a:latin typeface="Century Gothic (Body)"/>
                <a:cs typeface="Times New Roman" pitchFamily="18" charset="0"/>
              </a:rPr>
              <a:t>JavaScript</a:t>
            </a:r>
            <a:r>
              <a:rPr lang="en-US" dirty="0" smtClean="0">
                <a:latin typeface="Century Gothic (Body)"/>
                <a:cs typeface="Times New Roman" pitchFamily="18" charset="0"/>
              </a:rPr>
              <a:t>.</a:t>
            </a:r>
            <a:endParaRPr lang="en-US" dirty="0">
              <a:latin typeface="Century Gothic (Body)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Fourth </a:t>
            </a:r>
            <a:r>
              <a:rPr lang="en-US" b="1" dirty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Generation Languages </a:t>
            </a:r>
            <a:r>
              <a:rPr lang="en-US" b="1" dirty="0" smtClean="0">
                <a:latin typeface="Century Gothic (Body)"/>
                <a:cs typeface="Times New Roman" pitchFamily="18" charset="0"/>
              </a:rPr>
              <a:t>:</a:t>
            </a:r>
            <a:r>
              <a:rPr lang="en-US" dirty="0">
                <a:latin typeface="Century Gothic (Body)"/>
                <a:cs typeface="Times New Roman" pitchFamily="18" charset="0"/>
              </a:rPr>
              <a:t> </a:t>
            </a:r>
            <a:endParaRPr lang="en-US" dirty="0" smtClean="0">
              <a:latin typeface="Century Gothic (Body)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consist 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of statements that are </a:t>
            </a:r>
            <a:r>
              <a:rPr lang="en-US" sz="1400" b="1" dirty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similar to statements in the human language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. </a:t>
            </a:r>
            <a:endParaRPr lang="en-US" sz="1400" dirty="0" smtClean="0">
              <a:latin typeface="Century Gothic (Body)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used 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mainly </a:t>
            </a:r>
            <a:r>
              <a:rPr lang="en-US" sz="1400" b="1" dirty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in database programming and scripting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. </a:t>
            </a:r>
            <a:endParaRPr lang="en-US" sz="1400" dirty="0" smtClean="0">
              <a:latin typeface="Century Gothic (Body)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Century Gothic (Body)"/>
                <a:cs typeface="Times New Roman" pitchFamily="18" charset="0"/>
              </a:rPr>
              <a:t>Example 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of these languages include Perl, Python, Ruby, SQL, </a:t>
            </a:r>
            <a:r>
              <a:rPr lang="en-US" sz="1400" dirty="0" err="1">
                <a:latin typeface="Century Gothic (Body)"/>
                <a:cs typeface="Times New Roman" pitchFamily="18" charset="0"/>
              </a:rPr>
              <a:t>MatLab</a:t>
            </a:r>
            <a:r>
              <a:rPr lang="en-US" sz="1400" dirty="0">
                <a:latin typeface="Century Gothic (Body)"/>
                <a:cs typeface="Times New Roman" pitchFamily="18" charset="0"/>
              </a:rPr>
              <a:t>(</a:t>
            </a:r>
            <a:r>
              <a:rPr lang="en-US" sz="1400" dirty="0" err="1">
                <a:latin typeface="Century Gothic (Body)"/>
                <a:cs typeface="Times New Roman" pitchFamily="18" charset="0"/>
              </a:rPr>
              <a:t>MatrixLaboratory</a:t>
            </a:r>
            <a:r>
              <a:rPr lang="en-US" sz="1400" dirty="0" smtClean="0">
                <a:latin typeface="Century Gothic (Body)"/>
                <a:cs typeface="Times New Roman" pitchFamily="18" charset="0"/>
              </a:rPr>
              <a:t>).</a:t>
            </a:r>
            <a:endParaRPr lang="en-US" sz="1400" dirty="0">
              <a:latin typeface="Century Gothic (Body)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Fifth </a:t>
            </a:r>
            <a:r>
              <a:rPr lang="en-US" b="1" dirty="0">
                <a:solidFill>
                  <a:srgbClr val="0000FF"/>
                </a:solidFill>
                <a:latin typeface="Century Gothic (Body)"/>
                <a:cs typeface="Times New Roman" pitchFamily="18" charset="0"/>
              </a:rPr>
              <a:t>Generation Languages </a:t>
            </a:r>
            <a:r>
              <a:rPr lang="en-US" b="1" dirty="0" smtClean="0">
                <a:latin typeface="Century Gothic (Body)"/>
                <a:cs typeface="Times New Roman" pitchFamily="18" charset="0"/>
              </a:rPr>
              <a:t>:</a:t>
            </a:r>
            <a:r>
              <a:rPr lang="en-US" dirty="0">
                <a:latin typeface="Century Gothic (Body)"/>
                <a:cs typeface="Times New Roman" pitchFamily="18" charset="0"/>
              </a:rPr>
              <a:t> </a:t>
            </a:r>
            <a:endParaRPr lang="en-US" dirty="0" smtClean="0">
              <a:latin typeface="Century Gothic (Body)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Δ"/>
            </a:pPr>
            <a:r>
              <a:rPr lang="en-US" sz="14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have </a:t>
            </a:r>
            <a:r>
              <a:rPr lang="en-US" sz="1400" b="1" dirty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visual tools to develop a program</a:t>
            </a:r>
            <a:r>
              <a:rPr lang="en-US" sz="14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Δ"/>
            </a:pPr>
            <a:r>
              <a:rPr lang="en-US" sz="1400" b="1" dirty="0" smtClean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FF0066"/>
                </a:solidFill>
                <a:latin typeface="Century Gothic (Body)"/>
                <a:cs typeface="Times New Roman" pitchFamily="18" charset="0"/>
              </a:rPr>
              <a:t>Examples of fifth generation language include Mercury, OPS5, and Prolog.</a:t>
            </a:r>
          </a:p>
        </p:txBody>
      </p:sp>
    </p:spTree>
    <p:extLst>
      <p:ext uri="{BB962C8B-B14F-4D97-AF65-F5344CB8AC3E}">
        <p14:creationId xmlns:p14="http://schemas.microsoft.com/office/powerpoint/2010/main" val="1607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programming paradigm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977" y="1734280"/>
            <a:ext cx="85344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The imperative programming </a:t>
            </a:r>
            <a:r>
              <a:rPr lang="en-US" dirty="0" smtClean="0">
                <a:solidFill>
                  <a:srgbClr val="0000FF"/>
                </a:solidFill>
              </a:rPr>
              <a:t>paradigm: </a:t>
            </a:r>
          </a:p>
          <a:p>
            <a:r>
              <a:rPr lang="en-US" dirty="0" smtClean="0"/>
              <a:t>	was </a:t>
            </a:r>
            <a:r>
              <a:rPr lang="en-US" dirty="0"/>
              <a:t>one of the earliest and was developed using machine-language. 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smtClean="0"/>
              <a:t>It </a:t>
            </a:r>
            <a:r>
              <a:rPr lang="en-US" sz="1400" dirty="0"/>
              <a:t>is also the basis on which all </a:t>
            </a:r>
            <a:r>
              <a:rPr lang="en-US" sz="1400" dirty="0">
                <a:solidFill>
                  <a:srgbClr val="FF0066"/>
                </a:solidFill>
              </a:rPr>
              <a:t>hardware is </a:t>
            </a:r>
            <a:r>
              <a:rPr lang="en-US" sz="1400" dirty="0" smtClean="0">
                <a:solidFill>
                  <a:srgbClr val="FF0066"/>
                </a:solidFill>
              </a:rPr>
              <a:t>implemented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/>
              <a:t>weaknesses are </a:t>
            </a:r>
            <a:r>
              <a:rPr lang="en-US" sz="1400" dirty="0">
                <a:solidFill>
                  <a:srgbClr val="FF0066"/>
                </a:solidFill>
              </a:rPr>
              <a:t>order sensitive </a:t>
            </a:r>
            <a:r>
              <a:rPr lang="en-US" sz="1400" dirty="0"/>
              <a:t>and the </a:t>
            </a:r>
            <a:r>
              <a:rPr lang="en-US" sz="1400" u="sng" dirty="0">
                <a:solidFill>
                  <a:srgbClr val="800000"/>
                </a:solidFill>
              </a:rPr>
              <a:t>limitation of abstraction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728" y="3048039"/>
            <a:ext cx="8534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Functional </a:t>
            </a:r>
            <a:r>
              <a:rPr lang="en-US" dirty="0" smtClean="0">
                <a:solidFill>
                  <a:srgbClr val="0000FF"/>
                </a:solidFill>
              </a:rPr>
              <a:t>programming:</a:t>
            </a:r>
            <a:r>
              <a:rPr lang="en-US" dirty="0">
                <a:solidFill>
                  <a:srgbClr val="0000FF"/>
                </a:solidFill>
              </a:rPr>
              <a:t> 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/>
              <a:t>essentially less complex and offers better readability than imperative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/>
              <a:t>have been originated from a </a:t>
            </a:r>
            <a:r>
              <a:rPr lang="en-US" sz="1400" dirty="0">
                <a:solidFill>
                  <a:srgbClr val="800000"/>
                </a:solidFill>
              </a:rPr>
              <a:t>mathematical discipline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77" y="3883669"/>
            <a:ext cx="8510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Logical </a:t>
            </a:r>
            <a:r>
              <a:rPr lang="en-US" dirty="0" smtClean="0">
                <a:solidFill>
                  <a:srgbClr val="0000FF"/>
                </a:solidFill>
              </a:rPr>
              <a:t>paradigm: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is massively different </a:t>
            </a:r>
            <a:r>
              <a:rPr lang="en-US" dirty="0"/>
              <a:t>that it </a:t>
            </a:r>
            <a:r>
              <a:rPr lang="en-US" dirty="0" smtClean="0"/>
              <a:t>focuses </a:t>
            </a:r>
            <a:r>
              <a:rPr lang="en-US" dirty="0"/>
              <a:t>primarily on </a:t>
            </a:r>
            <a:r>
              <a:rPr lang="en-US" dirty="0" smtClean="0"/>
              <a:t>establish </a:t>
            </a:r>
            <a:r>
              <a:rPr lang="en-US" dirty="0" smtClean="0">
                <a:solidFill>
                  <a:srgbClr val="FF0066"/>
                </a:solidFill>
              </a:rPr>
              <a:t>logic—relation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479" y="4806999"/>
            <a:ext cx="84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Object-Oriented </a:t>
            </a:r>
            <a:r>
              <a:rPr lang="en-US" dirty="0" smtClean="0">
                <a:solidFill>
                  <a:srgbClr val="0000FF"/>
                </a:solidFill>
              </a:rPr>
              <a:t>paradigm: </a:t>
            </a:r>
            <a:r>
              <a:rPr lang="en-US" dirty="0" smtClean="0"/>
              <a:t>focuses </a:t>
            </a:r>
            <a:r>
              <a:rPr lang="en-US" dirty="0"/>
              <a:t>on objects, </a:t>
            </a:r>
            <a:r>
              <a:rPr lang="en-US" dirty="0" smtClean="0"/>
              <a:t>it </a:t>
            </a:r>
            <a:r>
              <a:rPr lang="en-US" dirty="0" smtClean="0">
                <a:solidFill>
                  <a:srgbClr val="993300"/>
                </a:solidFill>
              </a:rPr>
              <a:t>represent </a:t>
            </a:r>
            <a:r>
              <a:rPr lang="en-US" dirty="0"/>
              <a:t>and the </a:t>
            </a:r>
            <a:r>
              <a:rPr lang="en-US" dirty="0">
                <a:solidFill>
                  <a:srgbClr val="993300"/>
                </a:solidFill>
              </a:rPr>
              <a:t>behavior</a:t>
            </a:r>
            <a:r>
              <a:rPr lang="en-US" dirty="0"/>
              <a:t> they exhibit</a:t>
            </a:r>
            <a:r>
              <a:rPr lang="en-US" dirty="0">
                <a:solidFill>
                  <a:srgbClr val="0000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81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Levels of Programming Languages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434" y="1524000"/>
            <a:ext cx="86106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>
                <a:solidFill>
                  <a:srgbClr val="800000"/>
                </a:solidFill>
              </a:rPr>
              <a:t>Low-level languages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</a:rPr>
              <a:t>machine </a:t>
            </a:r>
            <a:r>
              <a:rPr lang="en-US" dirty="0">
                <a:solidFill>
                  <a:srgbClr val="0000FF"/>
                </a:solidFill>
              </a:rPr>
              <a:t>languages</a:t>
            </a:r>
            <a:r>
              <a:rPr lang="en-US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1400" dirty="0"/>
              <a:t>Computers only understand one language and that is binary language or the language of 1s and 0s. 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rgbClr val="FF0066"/>
                </a:solidFill>
              </a:rPr>
              <a:t>Machine language </a:t>
            </a:r>
            <a:r>
              <a:rPr lang="en-US" sz="1400" dirty="0"/>
              <a:t>programs are </a:t>
            </a:r>
            <a:r>
              <a:rPr lang="en-US" sz="1400" b="1" i="1" dirty="0">
                <a:solidFill>
                  <a:srgbClr val="FF0066"/>
                </a:solidFill>
              </a:rPr>
              <a:t>executable</a:t>
            </a:r>
            <a:r>
              <a:rPr lang="en-US" sz="1400" i="1" dirty="0"/>
              <a:t>,</a:t>
            </a:r>
            <a:r>
              <a:rPr lang="en-US" sz="1400" dirty="0"/>
              <a:t> meaning that they can be run directly. 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/>
              <a:t>Programming </a:t>
            </a:r>
            <a:r>
              <a:rPr lang="en-US" sz="1400" dirty="0"/>
              <a:t>in machine language requires </a:t>
            </a:r>
            <a:r>
              <a:rPr lang="en-US" sz="1400" b="1" dirty="0">
                <a:solidFill>
                  <a:srgbClr val="FF0066"/>
                </a:solidFill>
              </a:rPr>
              <a:t>memorization of the binary codes </a:t>
            </a:r>
            <a:r>
              <a:rPr lang="en-US" sz="1400" dirty="0"/>
              <a:t>and can be difficult for the human </a:t>
            </a:r>
            <a:r>
              <a:rPr lang="en-US" sz="1400" dirty="0" smtClean="0"/>
              <a:t>programmer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590" y="3781187"/>
            <a:ext cx="86106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Assembly </a:t>
            </a:r>
            <a:r>
              <a:rPr lang="en-US" dirty="0" smtClean="0">
                <a:solidFill>
                  <a:srgbClr val="0000FF"/>
                </a:solidFill>
              </a:rPr>
              <a:t>language</a:t>
            </a:r>
            <a:r>
              <a:rPr lang="en-US" dirty="0">
                <a:solidFill>
                  <a:srgbClr val="0000FF"/>
                </a:solidFill>
              </a:rPr>
              <a:t>: </a:t>
            </a:r>
            <a:endParaRPr lang="en-US" dirty="0" smtClean="0">
              <a:solidFill>
                <a:srgbClr val="0000FF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/>
              <a:t>correspondences </a:t>
            </a:r>
            <a:r>
              <a:rPr lang="en-US" sz="1400" b="1" dirty="0" smtClean="0">
                <a:solidFill>
                  <a:srgbClr val="993300"/>
                </a:solidFill>
              </a:rPr>
              <a:t>symbolic </a:t>
            </a:r>
            <a:r>
              <a:rPr lang="en-US" sz="1400" b="1" dirty="0">
                <a:solidFill>
                  <a:srgbClr val="993300"/>
                </a:solidFill>
              </a:rPr>
              <a:t>instructions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993300"/>
                </a:solidFill>
              </a:rPr>
              <a:t>executable machine codes </a:t>
            </a:r>
            <a:endParaRPr lang="en-US" sz="1400" b="1" dirty="0" smtClean="0">
              <a:solidFill>
                <a:srgbClr val="993300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/>
              <a:t>created </a:t>
            </a:r>
            <a:r>
              <a:rPr lang="en-US" sz="1400" dirty="0"/>
              <a:t>to use </a:t>
            </a:r>
            <a:r>
              <a:rPr lang="en-US" sz="1400" b="1" dirty="0">
                <a:solidFill>
                  <a:srgbClr val="FF0066"/>
                </a:solidFill>
              </a:rPr>
              <a:t>letters </a:t>
            </a:r>
            <a:r>
              <a:rPr lang="en-US" sz="1400" dirty="0" smtClean="0"/>
              <a:t>to </a:t>
            </a:r>
            <a:r>
              <a:rPr lang="en-US" sz="1400" dirty="0"/>
              <a:t>each </a:t>
            </a:r>
            <a:r>
              <a:rPr lang="en-US" sz="1400" b="1" dirty="0">
                <a:solidFill>
                  <a:srgbClr val="0070C0"/>
                </a:solidFill>
              </a:rPr>
              <a:t>machine language instructions </a:t>
            </a:r>
            <a:r>
              <a:rPr lang="en-US" sz="1400" dirty="0"/>
              <a:t>to make it easier to remember or write. </a:t>
            </a:r>
            <a:endParaRPr lang="en-US" sz="1400" dirty="0" smtClean="0"/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The machine language instructions are replaced with </a:t>
            </a:r>
            <a:r>
              <a:rPr lang="en-US" sz="1400" b="1" dirty="0">
                <a:solidFill>
                  <a:srgbClr val="0070C0"/>
                </a:solidFill>
              </a:rPr>
              <a:t>simple pneumonic abbreviations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0066"/>
                </a:solidFill>
              </a:rPr>
              <a:t>e.g., ADD, MOV</a:t>
            </a:r>
            <a:r>
              <a:rPr lang="en-US" sz="1400" dirty="0" smtClean="0"/>
              <a:t>)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For example: ADD A, B – adds two numbers in memory location A and B </a:t>
            </a:r>
            <a:endParaRPr lang="en-US" sz="1400" dirty="0" smtClean="0"/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 The assembly language must be translated to machine code by a separate program called </a:t>
            </a:r>
            <a:r>
              <a:rPr lang="en-US" sz="1400" b="1" dirty="0">
                <a:solidFill>
                  <a:srgbClr val="FF0066"/>
                </a:solidFill>
              </a:rPr>
              <a:t>assembler</a:t>
            </a:r>
            <a:endParaRPr lang="en-US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5503" y="1942742"/>
            <a:ext cx="8686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 </a:t>
            </a:r>
            <a:r>
              <a:rPr lang="en-US" sz="1600" dirty="0"/>
              <a:t>High-level languages, like</a:t>
            </a:r>
            <a:r>
              <a:rPr lang="en-US" sz="1600" b="1" dirty="0"/>
              <a:t> C,C++, JAVA</a:t>
            </a:r>
            <a:r>
              <a:rPr lang="en-US" sz="1600" dirty="0"/>
              <a:t> etc., are more </a:t>
            </a:r>
            <a:r>
              <a:rPr lang="en-US" sz="1600" b="1" dirty="0">
                <a:solidFill>
                  <a:srgbClr val="FF0066"/>
                </a:solidFill>
              </a:rPr>
              <a:t>English-like </a:t>
            </a:r>
            <a:r>
              <a:rPr lang="en-US" sz="1600" dirty="0"/>
              <a:t>and, therefore, make it easier for programmers to “think” in the programming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84" y="2598040"/>
            <a:ext cx="8458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sz="1600" dirty="0"/>
              <a:t>High-level languages also require translation to </a:t>
            </a:r>
            <a:r>
              <a:rPr lang="en-US" sz="1600" b="1" dirty="0">
                <a:solidFill>
                  <a:srgbClr val="FF0066"/>
                </a:solidFill>
              </a:rPr>
              <a:t>machine language </a:t>
            </a:r>
            <a:r>
              <a:rPr lang="en-US" sz="1600" dirty="0"/>
              <a:t>before </a:t>
            </a:r>
            <a:r>
              <a:rPr lang="en-US" sz="1600" dirty="0" smtClean="0"/>
              <a:t>execution (</a:t>
            </a:r>
            <a:r>
              <a:rPr lang="en-US" sz="1600" dirty="0" smtClean="0">
                <a:solidFill>
                  <a:srgbClr val="FF0066"/>
                </a:solidFill>
              </a:rPr>
              <a:t>source code to object code</a:t>
            </a:r>
            <a:r>
              <a:rPr lang="en-US" sz="1600" dirty="0" smtClean="0"/>
              <a:t>).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This </a:t>
            </a:r>
            <a:r>
              <a:rPr lang="en-US" sz="1600" dirty="0"/>
              <a:t>translation is accomplished by either a </a:t>
            </a:r>
            <a:r>
              <a:rPr lang="en-US" sz="1600" b="1" dirty="0">
                <a:solidFill>
                  <a:srgbClr val="0000FF"/>
                </a:solidFill>
              </a:rPr>
              <a:t>compiler or an </a:t>
            </a:r>
            <a:r>
              <a:rPr lang="en-US" sz="1600" b="1" dirty="0" smtClean="0">
                <a:solidFill>
                  <a:srgbClr val="0000FF"/>
                </a:solidFill>
              </a:rPr>
              <a:t>interpreter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Century Gothic" pitchFamily="34" charset="0"/>
              <a:buChar char="Δ"/>
            </a:pPr>
            <a:r>
              <a:rPr lang="en-US" sz="1400" b="1" dirty="0" smtClean="0">
                <a:solidFill>
                  <a:srgbClr val="0000FF"/>
                </a:solidFill>
              </a:rPr>
              <a:t>Compilers</a:t>
            </a:r>
            <a:r>
              <a:rPr lang="en-US" sz="1400" dirty="0" smtClean="0"/>
              <a:t> </a:t>
            </a:r>
            <a:r>
              <a:rPr lang="en-US" sz="1400" dirty="0"/>
              <a:t>translate the </a:t>
            </a:r>
            <a:r>
              <a:rPr lang="en-US" sz="1400" b="1" dirty="0">
                <a:solidFill>
                  <a:srgbClr val="FF0000"/>
                </a:solidFill>
              </a:rPr>
              <a:t>entire source code </a:t>
            </a:r>
            <a:r>
              <a:rPr lang="en-US" sz="1400" dirty="0"/>
              <a:t>program before </a:t>
            </a:r>
            <a:r>
              <a:rPr lang="en-US" sz="1400" dirty="0" smtClean="0"/>
              <a:t>execution.</a:t>
            </a:r>
          </a:p>
          <a:p>
            <a:pPr marL="800100" lvl="1" indent="-342900">
              <a:buFont typeface="Century Gothic" pitchFamily="34" charset="0"/>
              <a:buChar char="Δ"/>
            </a:pPr>
            <a:r>
              <a:rPr lang="en-US" sz="1400" b="1" dirty="0" smtClean="0">
                <a:solidFill>
                  <a:srgbClr val="993300"/>
                </a:solidFill>
              </a:rPr>
              <a:t>Interpreters </a:t>
            </a:r>
            <a:r>
              <a:rPr lang="en-US" sz="1400" b="1" dirty="0">
                <a:solidFill>
                  <a:srgbClr val="0070C0"/>
                </a:solidFill>
              </a:rPr>
              <a:t>translate source code programs one line at a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992" y="3973039"/>
            <a:ext cx="37176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Types of high-level language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FF0066"/>
                </a:solidFill>
              </a:rPr>
              <a:t>Procedural </a:t>
            </a:r>
            <a:r>
              <a:rPr lang="en-US" sz="1200" b="1" dirty="0">
                <a:solidFill>
                  <a:srgbClr val="FF0066"/>
                </a:solidFill>
              </a:rPr>
              <a:t>Programming Languages </a:t>
            </a:r>
            <a:endParaRPr lang="en-US" sz="1200" b="1" dirty="0" smtClean="0">
              <a:solidFill>
                <a:srgbClr val="FF006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FF0066"/>
                </a:solidFill>
              </a:rPr>
              <a:t> Structured Programming Languages </a:t>
            </a:r>
            <a:endParaRPr lang="en-US" sz="1200" b="1" dirty="0" smtClean="0">
              <a:solidFill>
                <a:srgbClr val="FF006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FF0066"/>
                </a:solidFill>
              </a:rPr>
              <a:t>Object-Oriented Programming Languages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33950"/>
            <a:ext cx="6353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2534" y="1575780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High-level languages </a:t>
            </a:r>
          </a:p>
        </p:txBody>
      </p:sp>
    </p:spTree>
    <p:extLst>
      <p:ext uri="{BB962C8B-B14F-4D97-AF65-F5344CB8AC3E}">
        <p14:creationId xmlns:p14="http://schemas.microsoft.com/office/powerpoint/2010/main" val="2222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Techniques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690255"/>
            <a:ext cx="8686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program is not needed only to solve a </a:t>
            </a:r>
            <a:r>
              <a:rPr lang="en-US" dirty="0" smtClean="0"/>
              <a:t>problem but </a:t>
            </a:r>
            <a:r>
              <a:rPr lang="en-US" dirty="0"/>
              <a:t>also it should be </a:t>
            </a:r>
            <a:r>
              <a:rPr lang="en-US" b="1" dirty="0">
                <a:solidFill>
                  <a:srgbClr val="002060"/>
                </a:solidFill>
              </a:rPr>
              <a:t>reliable, (maintainable) portable and </a:t>
            </a:r>
            <a:r>
              <a:rPr lang="en-US" b="1" dirty="0" smtClean="0">
                <a:solidFill>
                  <a:srgbClr val="002060"/>
                </a:solidFill>
              </a:rPr>
              <a:t>efficient</a:t>
            </a:r>
            <a:r>
              <a:rPr lang="en-US" dirty="0" smtClean="0"/>
              <a:t>.</a:t>
            </a:r>
          </a:p>
          <a:p>
            <a:pPr marL="742950" lvl="1" indent="-285750">
              <a:buFont typeface="Century Gothic" pitchFamily="34" charset="0"/>
              <a:buChar char="☼"/>
            </a:pPr>
            <a:r>
              <a:rPr lang="en-US" b="1" dirty="0" smtClean="0">
                <a:solidFill>
                  <a:srgbClr val="0000FF"/>
                </a:solidFill>
              </a:rPr>
              <a:t>In </a:t>
            </a:r>
            <a:r>
              <a:rPr lang="en-US" b="1" dirty="0">
                <a:solidFill>
                  <a:srgbClr val="0000FF"/>
                </a:solidFill>
              </a:rPr>
              <a:t>computer programming </a:t>
            </a:r>
            <a:r>
              <a:rPr lang="en-US" b="1" dirty="0" smtClean="0">
                <a:solidFill>
                  <a:srgbClr val="0000FF"/>
                </a:solidFill>
              </a:rPr>
              <a:t>three facts </a:t>
            </a:r>
            <a:r>
              <a:rPr lang="en-US" b="1" dirty="0">
                <a:solidFill>
                  <a:srgbClr val="0000FF"/>
                </a:solidFill>
              </a:rPr>
              <a:t>are given more </a:t>
            </a:r>
            <a:r>
              <a:rPr lang="en-US" b="1" dirty="0" smtClean="0">
                <a:solidFill>
                  <a:srgbClr val="0000FF"/>
                </a:solidFill>
              </a:rPr>
              <a:t>weight.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FF0000"/>
                </a:solidFill>
              </a:rPr>
              <a:t>Defining </a:t>
            </a:r>
            <a:r>
              <a:rPr lang="en-US" sz="1200" b="1" dirty="0">
                <a:solidFill>
                  <a:srgbClr val="FF0000"/>
                </a:solidFill>
              </a:rPr>
              <a:t>the problem </a:t>
            </a:r>
            <a:endParaRPr lang="en-US" sz="12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FF0000"/>
                </a:solidFill>
              </a:rPr>
              <a:t>logical </a:t>
            </a:r>
            <a:r>
              <a:rPr lang="en-US" sz="1200" b="1" dirty="0">
                <a:solidFill>
                  <a:srgbClr val="FF0000"/>
                </a:solidFill>
              </a:rPr>
              <a:t>procedures </a:t>
            </a:r>
            <a:r>
              <a:rPr lang="en-US" sz="1200" dirty="0"/>
              <a:t>to follow in solving it. 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 smtClean="0"/>
              <a:t>Introduces </a:t>
            </a:r>
            <a:r>
              <a:rPr lang="en-US" sz="1200" dirty="0"/>
              <a:t>the </a:t>
            </a:r>
            <a:r>
              <a:rPr lang="en-US" sz="1200" b="1" dirty="0">
                <a:solidFill>
                  <a:srgbClr val="FF0000"/>
                </a:solidFill>
              </a:rPr>
              <a:t>means by which </a:t>
            </a:r>
            <a:r>
              <a:rPr lang="en-US" sz="1200" b="1" dirty="0" smtClean="0">
                <a:solidFill>
                  <a:srgbClr val="FF0000"/>
                </a:solidFill>
              </a:rPr>
              <a:t>programmers communicate </a:t>
            </a:r>
            <a:r>
              <a:rPr lang="en-US" sz="1200" b="1" dirty="0">
                <a:solidFill>
                  <a:srgbClr val="FF0000"/>
                </a:solidFill>
              </a:rPr>
              <a:t>those procedures </a:t>
            </a:r>
            <a:r>
              <a:rPr lang="en-US" sz="1200" dirty="0"/>
              <a:t>to the computer system so that it can be executed.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130" y="3207513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define the problem</a:t>
            </a:r>
            <a:r>
              <a:rPr lang="en-US" dirty="0" smtClean="0"/>
              <a:t>: use system </a:t>
            </a:r>
            <a:r>
              <a:rPr lang="en-US" dirty="0"/>
              <a:t>analysis and design tools, particularly flowchart and structure </a:t>
            </a:r>
            <a:r>
              <a:rPr lang="en-US" dirty="0" smtClean="0"/>
              <a:t>chart to get to solution.</a:t>
            </a:r>
          </a:p>
          <a:p>
            <a:pPr marL="800100" lvl="1" indent="-342900">
              <a:lnSpc>
                <a:spcPct val="150000"/>
              </a:lnSpc>
              <a:buFont typeface="Century Gothic" pitchFamily="34" charset="0"/>
              <a:buChar char="☼"/>
            </a:pPr>
            <a:r>
              <a:rPr lang="en-US" dirty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Algorithm: t</a:t>
            </a:r>
            <a:r>
              <a:rPr lang="en-US" sz="1600" dirty="0" smtClean="0"/>
              <a:t>he </a:t>
            </a:r>
            <a:r>
              <a:rPr lang="en-US" sz="1600" dirty="0"/>
              <a:t>procedure, or solution, selected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buFont typeface="Century Gothic" pitchFamily="34" charset="0"/>
              <a:buChar char="☼"/>
            </a:pPr>
            <a:r>
              <a:rPr lang="en-US" sz="1600" dirty="0"/>
              <a:t> </a:t>
            </a:r>
            <a:r>
              <a:rPr lang="en-US" sz="1400" b="1" dirty="0">
                <a:solidFill>
                  <a:srgbClr val="993300"/>
                </a:solidFill>
              </a:rPr>
              <a:t>An algorithm </a:t>
            </a:r>
            <a:r>
              <a:rPr lang="en-US" sz="1200" dirty="0"/>
              <a:t>is defined as </a:t>
            </a:r>
            <a:r>
              <a:rPr lang="en-US" sz="1200" b="1" dirty="0">
                <a:solidFill>
                  <a:srgbClr val="0070C0"/>
                </a:solidFill>
              </a:rPr>
              <a:t>a step-by-step sequence </a:t>
            </a:r>
            <a:r>
              <a:rPr lang="en-US" sz="1200" dirty="0"/>
              <a:t>of instructions that must terminate and describe how the data is to be processed to produce the </a:t>
            </a:r>
            <a:r>
              <a:rPr lang="en-US" sz="1200" b="1" dirty="0">
                <a:solidFill>
                  <a:srgbClr val="0070C0"/>
                </a:solidFill>
              </a:rPr>
              <a:t>desired </a:t>
            </a:r>
            <a:r>
              <a:rPr lang="en-US" sz="1200" b="1" dirty="0" smtClean="0">
                <a:solidFill>
                  <a:srgbClr val="0070C0"/>
                </a:solidFill>
              </a:rPr>
              <a:t>outputs</a:t>
            </a:r>
            <a:r>
              <a:rPr lang="en-US" sz="14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commonly used tools to </a:t>
            </a:r>
            <a:r>
              <a:rPr lang="en-US" b="1" dirty="0" smtClean="0">
                <a:solidFill>
                  <a:srgbClr val="00B050"/>
                </a:solidFill>
              </a:rPr>
              <a:t>document the algorithm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FF0066"/>
                </a:solidFill>
              </a:rPr>
              <a:t>flowcharts</a:t>
            </a:r>
            <a:r>
              <a:rPr lang="en-US" sz="1400" b="1" dirty="0">
                <a:solidFill>
                  <a:srgbClr val="FF0066"/>
                </a:solidFill>
              </a:rPr>
              <a:t>,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FF0066"/>
                </a:solidFill>
              </a:rPr>
              <a:t>structured </a:t>
            </a:r>
            <a:r>
              <a:rPr lang="en-US" sz="1400" b="1" dirty="0">
                <a:solidFill>
                  <a:srgbClr val="FF0066"/>
                </a:solidFill>
              </a:rPr>
              <a:t>chart, and </a:t>
            </a:r>
            <a:endParaRPr lang="en-US" sz="1400" b="1" dirty="0" smtClean="0">
              <a:solidFill>
                <a:srgbClr val="FF0066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FF0066"/>
                </a:solidFill>
              </a:rPr>
              <a:t>Pseudo code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is a </a:t>
            </a:r>
            <a:r>
              <a:rPr lang="en-US" b="1" dirty="0" smtClean="0">
                <a:solidFill>
                  <a:srgbClr val="0000FF"/>
                </a:solidFill>
              </a:rPr>
              <a:t>compressed </a:t>
            </a:r>
            <a:r>
              <a:rPr lang="en-US" b="1" dirty="0">
                <a:solidFill>
                  <a:srgbClr val="0000FF"/>
                </a:solidFill>
              </a:rPr>
              <a:t>and informal </a:t>
            </a:r>
            <a:r>
              <a:rPr lang="en-US" dirty="0"/>
              <a:t>high-level description of a </a:t>
            </a:r>
            <a:r>
              <a:rPr lang="en-US" b="1" dirty="0">
                <a:solidFill>
                  <a:srgbClr val="002060"/>
                </a:solidFill>
              </a:rPr>
              <a:t>computer algorithm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that uses the </a:t>
            </a:r>
            <a:r>
              <a:rPr lang="en-US" b="1" dirty="0">
                <a:solidFill>
                  <a:srgbClr val="002060"/>
                </a:solidFill>
              </a:rPr>
              <a:t>structural conventions </a:t>
            </a:r>
            <a:r>
              <a:rPr lang="en-US" dirty="0"/>
              <a:t>of programming </a:t>
            </a:r>
            <a:r>
              <a:rPr lang="en-US" dirty="0" smtClean="0"/>
              <a:t>languages.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May ignores details </a:t>
            </a:r>
            <a:r>
              <a:rPr lang="en-US" dirty="0"/>
              <a:t>such as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rgbClr val="FF0066"/>
                </a:solidFill>
              </a:rPr>
              <a:t>subroutines</a:t>
            </a:r>
            <a:r>
              <a:rPr lang="en-US" sz="1200" b="1" dirty="0">
                <a:solidFill>
                  <a:srgbClr val="FF0066"/>
                </a:solidFill>
              </a:rPr>
              <a:t>, </a:t>
            </a:r>
            <a:endParaRPr lang="en-US" sz="1200" b="1" dirty="0" smtClean="0">
              <a:solidFill>
                <a:srgbClr val="FF006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rgbClr val="FF0066"/>
                </a:solidFill>
              </a:rPr>
              <a:t>variables </a:t>
            </a:r>
            <a:r>
              <a:rPr lang="en-US" sz="1200" b="1" dirty="0">
                <a:solidFill>
                  <a:srgbClr val="FF0066"/>
                </a:solidFill>
              </a:rPr>
              <a:t>declarations and </a:t>
            </a:r>
            <a:endParaRPr lang="en-US" sz="1200" b="1" dirty="0" smtClean="0">
              <a:solidFill>
                <a:srgbClr val="FF0066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rgbClr val="FF0066"/>
                </a:solidFill>
              </a:rPr>
              <a:t>system-specific </a:t>
            </a:r>
            <a:r>
              <a:rPr lang="en-US" sz="1200" b="1" dirty="0">
                <a:solidFill>
                  <a:srgbClr val="FF0066"/>
                </a:solidFill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498756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No standard for </a:t>
            </a:r>
            <a:r>
              <a:rPr lang="en-US" dirty="0" err="1"/>
              <a:t>pseudocode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syntax exists</a:t>
            </a:r>
            <a:r>
              <a:rPr lang="en-US" dirty="0"/>
              <a:t>, as a program in </a:t>
            </a:r>
            <a:r>
              <a:rPr lang="en-US" dirty="0" err="1"/>
              <a:t>pseudocode</a:t>
            </a:r>
            <a:r>
              <a:rPr lang="en-US" dirty="0"/>
              <a:t> is not an </a:t>
            </a:r>
            <a:r>
              <a:rPr lang="en-US" dirty="0">
                <a:solidFill>
                  <a:srgbClr val="0000FF"/>
                </a:solidFill>
              </a:rPr>
              <a:t>executable </a:t>
            </a:r>
            <a:r>
              <a:rPr lang="en-US" dirty="0" smtClean="0">
                <a:solidFill>
                  <a:srgbClr val="0000FF"/>
                </a:solidFill>
              </a:rPr>
              <a:t>program.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208169"/>
            <a:ext cx="7848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b="1" dirty="0" smtClean="0">
                <a:solidFill>
                  <a:srgbClr val="993300"/>
                </a:solidFill>
              </a:rPr>
              <a:t>E.g. </a:t>
            </a:r>
            <a:r>
              <a:rPr lang="en-US" sz="1400" dirty="0" smtClean="0"/>
              <a:t>Write </a:t>
            </a:r>
            <a:r>
              <a:rPr lang="en-US" sz="1400" dirty="0"/>
              <a:t>a program that obtains </a:t>
            </a:r>
            <a:r>
              <a:rPr lang="en-US" sz="1400" b="1" dirty="0">
                <a:solidFill>
                  <a:srgbClr val="993300"/>
                </a:solidFill>
              </a:rPr>
              <a:t>two integer numbers</a:t>
            </a:r>
            <a:r>
              <a:rPr lang="en-US" sz="1400" dirty="0"/>
              <a:t> from the user</a:t>
            </a:r>
            <a:r>
              <a:rPr lang="en-US" sz="1400" dirty="0" smtClean="0"/>
              <a:t>. And that </a:t>
            </a:r>
            <a:r>
              <a:rPr lang="en-US" sz="1400" dirty="0"/>
              <a:t>will </a:t>
            </a:r>
            <a:r>
              <a:rPr lang="en-US" sz="1400" b="1" dirty="0">
                <a:solidFill>
                  <a:srgbClr val="993300"/>
                </a:solidFill>
              </a:rPr>
              <a:t>print out the sum</a:t>
            </a:r>
            <a:r>
              <a:rPr lang="en-US" sz="1400" dirty="0"/>
              <a:t> of those numbers. </a:t>
            </a:r>
          </a:p>
          <a:p>
            <a:r>
              <a:rPr lang="en-US" dirty="0" err="1" smtClean="0"/>
              <a:t>Pseudocode</a:t>
            </a:r>
            <a:r>
              <a:rPr lang="en-US" dirty="0"/>
              <a:t>: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/>
              <a:t>Prompt the user to enter the first integer </a:t>
            </a:r>
            <a:endParaRPr lang="en-US" sz="1200" b="1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/>
              <a:t>Prompt </a:t>
            </a:r>
            <a:r>
              <a:rPr lang="en-US" sz="1200" b="1" dirty="0"/>
              <a:t>the user to enter a second integer </a:t>
            </a:r>
            <a:endParaRPr lang="en-US" sz="1200" b="1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/>
              <a:t>Compute </a:t>
            </a:r>
            <a:r>
              <a:rPr lang="en-US" sz="1200" b="1" dirty="0"/>
              <a:t>the sum of the two user inputs </a:t>
            </a:r>
            <a:endParaRPr lang="en-US" sz="1200" b="1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/>
              <a:t>Display </a:t>
            </a:r>
            <a:r>
              <a:rPr lang="en-US" sz="1200" b="1" dirty="0"/>
              <a:t>an output prompt that explains the answer as the </a:t>
            </a:r>
            <a:r>
              <a:rPr lang="en-US" sz="1200" b="1" dirty="0" smtClean="0"/>
              <a:t>sum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/>
              <a:t>Display </a:t>
            </a:r>
            <a:r>
              <a:rPr lang="en-US" sz="1200" b="1" dirty="0"/>
              <a:t>the result </a:t>
            </a:r>
          </a:p>
        </p:txBody>
      </p:sp>
    </p:spTree>
    <p:extLst>
      <p:ext uri="{BB962C8B-B14F-4D97-AF65-F5344CB8AC3E}">
        <p14:creationId xmlns:p14="http://schemas.microsoft.com/office/powerpoint/2010/main" val="19618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689</TotalTime>
  <Words>1110</Words>
  <Application>Microsoft Office PowerPoint</Application>
  <PresentationFormat>On-screen Show (4:3)</PresentationFormat>
  <Paragraphs>143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CHAPTER-ONE</vt:lpstr>
      <vt:lpstr>1.1 Introduction</vt:lpstr>
      <vt:lpstr>Con… </vt:lpstr>
      <vt:lpstr> Generations of programming language</vt:lpstr>
      <vt:lpstr>Types of programming paradigm</vt:lpstr>
      <vt:lpstr> Levels of Programming Languages </vt:lpstr>
      <vt:lpstr>PowerPoint Presentation</vt:lpstr>
      <vt:lpstr>Problem solving Techniques </vt:lpstr>
      <vt:lpstr>Pseudo code </vt:lpstr>
      <vt:lpstr>Structured Charts</vt:lpstr>
      <vt:lpstr>Class activity one  </vt:lpstr>
      <vt:lpstr>Flowchart</vt:lpstr>
      <vt:lpstr>Con…</vt:lpstr>
      <vt:lpstr>Examples of flowcharts in programming</vt:lpstr>
      <vt:lpstr>Class activity two </vt:lpstr>
      <vt:lpstr>System Development Life Cycle (SDLC)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65</cp:revision>
  <dcterms:created xsi:type="dcterms:W3CDTF">2020-02-27T06:21:33Z</dcterms:created>
  <dcterms:modified xsi:type="dcterms:W3CDTF">2020-03-12T11:33:36Z</dcterms:modified>
</cp:coreProperties>
</file>