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2AA75-6D77-454A-8CC3-639E2C9F8538}" type="doc">
      <dgm:prSet loTypeId="urn:microsoft.com/office/officeart/2005/8/layout/radial3" loCatId="cycle" qsTypeId="urn:microsoft.com/office/officeart/2005/8/quickstyle/simple3" qsCatId="simple" csTypeId="urn:microsoft.com/office/officeart/2005/8/colors/colorful1" csCatId="colorful" phldr="1"/>
      <dgm:spPr/>
      <dgm:t>
        <a:bodyPr/>
        <a:lstStyle/>
        <a:p>
          <a:endParaRPr lang="en-US"/>
        </a:p>
      </dgm:t>
    </dgm:pt>
    <dgm:pt modelId="{3716DF2A-CEFC-4489-9180-8A81F2242A1E}">
      <dgm:prSet phldrT="[Text]"/>
      <dgm:spPr/>
      <dgm:t>
        <a:bodyPr/>
        <a:lstStyle/>
        <a:p>
          <a:r>
            <a:rPr lang="en-US" dirty="0" smtClean="0"/>
            <a:t>Data</a:t>
          </a:r>
          <a:endParaRPr lang="en-US" dirty="0"/>
        </a:p>
      </dgm:t>
    </dgm:pt>
    <dgm:pt modelId="{D928A6DB-9A09-4F2F-AF8C-BF7AA9381058}" type="parTrans" cxnId="{96DB4590-AD5C-470D-81BF-15DA56B7ED49}">
      <dgm:prSet/>
      <dgm:spPr/>
      <dgm:t>
        <a:bodyPr/>
        <a:lstStyle/>
        <a:p>
          <a:endParaRPr lang="en-US"/>
        </a:p>
      </dgm:t>
    </dgm:pt>
    <dgm:pt modelId="{B3ACEB71-0B2B-442A-A537-0E69755E9835}" type="sibTrans" cxnId="{96DB4590-AD5C-470D-81BF-15DA56B7ED49}">
      <dgm:prSet/>
      <dgm:spPr/>
      <dgm:t>
        <a:bodyPr/>
        <a:lstStyle/>
        <a:p>
          <a:endParaRPr lang="en-US"/>
        </a:p>
      </dgm:t>
    </dgm:pt>
    <dgm:pt modelId="{9B4F18B3-A8D8-40BC-A614-B7FD09D3EC67}">
      <dgm:prSet phldrT="[Text]"/>
      <dgm:spPr/>
      <dgm:t>
        <a:bodyPr/>
        <a:lstStyle/>
        <a:p>
          <a:r>
            <a:rPr lang="en-US" dirty="0" smtClean="0"/>
            <a:t>Durability and Availability</a:t>
          </a:r>
          <a:endParaRPr lang="en-US" dirty="0"/>
        </a:p>
      </dgm:t>
    </dgm:pt>
    <dgm:pt modelId="{AD925D94-E948-48B7-B54B-9D7D3B7E2E38}" type="parTrans" cxnId="{C4A32160-5D16-4943-9AA7-D8FC9C546A7B}">
      <dgm:prSet/>
      <dgm:spPr/>
      <dgm:t>
        <a:bodyPr/>
        <a:lstStyle/>
        <a:p>
          <a:endParaRPr lang="en-US"/>
        </a:p>
      </dgm:t>
    </dgm:pt>
    <dgm:pt modelId="{3CC0FC1E-2E71-4AED-BAF0-503A9C1AD4DA}" type="sibTrans" cxnId="{C4A32160-5D16-4943-9AA7-D8FC9C546A7B}">
      <dgm:prSet/>
      <dgm:spPr/>
      <dgm:t>
        <a:bodyPr/>
        <a:lstStyle/>
        <a:p>
          <a:endParaRPr lang="en-US"/>
        </a:p>
      </dgm:t>
    </dgm:pt>
    <dgm:pt modelId="{2A0BE517-A654-4349-A4DF-FD44CF4D8648}">
      <dgm:prSet phldrT="[Text]"/>
      <dgm:spPr/>
      <dgm:t>
        <a:bodyPr/>
        <a:lstStyle/>
        <a:p>
          <a:r>
            <a:rPr lang="en-US" dirty="0" smtClean="0"/>
            <a:t>Power loss, Disk Corruption, S/W bugs</a:t>
          </a:r>
          <a:endParaRPr lang="en-US" dirty="0"/>
        </a:p>
      </dgm:t>
    </dgm:pt>
    <dgm:pt modelId="{49B99577-6151-4168-B043-8A153F86310A}" type="parTrans" cxnId="{D6C22DB4-2EBD-4194-92D6-82164A05A56E}">
      <dgm:prSet/>
      <dgm:spPr/>
      <dgm:t>
        <a:bodyPr/>
        <a:lstStyle/>
        <a:p>
          <a:endParaRPr lang="en-US"/>
        </a:p>
      </dgm:t>
    </dgm:pt>
    <dgm:pt modelId="{5C3C9439-4712-4B4E-869D-1189A54C8514}" type="sibTrans" cxnId="{D6C22DB4-2EBD-4194-92D6-82164A05A56E}">
      <dgm:prSet/>
      <dgm:spPr/>
      <dgm:t>
        <a:bodyPr/>
        <a:lstStyle/>
        <a:p>
          <a:endParaRPr lang="en-US"/>
        </a:p>
      </dgm:t>
    </dgm:pt>
    <dgm:pt modelId="{0C60E24B-BA7B-4B39-BD92-D094EEC1DCCB}">
      <dgm:prSet phldrT="[Text]"/>
      <dgm:spPr/>
      <dgm:t>
        <a:bodyPr/>
        <a:lstStyle/>
        <a:p>
          <a:r>
            <a:rPr lang="en-US" dirty="0" smtClean="0"/>
            <a:t>Big Data</a:t>
          </a:r>
          <a:endParaRPr lang="en-US" dirty="0"/>
        </a:p>
      </dgm:t>
    </dgm:pt>
    <dgm:pt modelId="{B9BC4047-839D-4B33-BBF6-F56032834884}" type="parTrans" cxnId="{B100BB98-552C-419B-A227-F0FECEBAD049}">
      <dgm:prSet/>
      <dgm:spPr/>
      <dgm:t>
        <a:bodyPr/>
        <a:lstStyle/>
        <a:p>
          <a:endParaRPr lang="en-US"/>
        </a:p>
      </dgm:t>
    </dgm:pt>
    <dgm:pt modelId="{64A8BD48-FD65-4D42-BD3A-363416AD54F5}" type="sibTrans" cxnId="{B100BB98-552C-419B-A227-F0FECEBAD049}">
      <dgm:prSet/>
      <dgm:spPr/>
      <dgm:t>
        <a:bodyPr/>
        <a:lstStyle/>
        <a:p>
          <a:endParaRPr lang="en-US"/>
        </a:p>
      </dgm:t>
    </dgm:pt>
    <dgm:pt modelId="{3B1B2595-5A3E-4E0B-A554-C76C4F62DB4D}">
      <dgm:prSet phldrT="[Text]"/>
      <dgm:spPr/>
      <dgm:t>
        <a:bodyPr/>
        <a:lstStyle/>
        <a:p>
          <a:r>
            <a:rPr lang="en-US" dirty="0" smtClean="0"/>
            <a:t>Replication</a:t>
          </a:r>
        </a:p>
        <a:p>
          <a:r>
            <a:rPr lang="en-US" dirty="0" smtClean="0"/>
            <a:t>f,2f+1,</a:t>
          </a:r>
        </a:p>
        <a:p>
          <a:r>
            <a:rPr lang="en-US" dirty="0" smtClean="0"/>
            <a:t>3f+1</a:t>
          </a:r>
          <a:endParaRPr lang="en-US" dirty="0"/>
        </a:p>
      </dgm:t>
    </dgm:pt>
    <dgm:pt modelId="{E71447F8-42E7-4964-B8F2-A8BB5CFC3D9A}" type="parTrans" cxnId="{F758939A-C383-4BA9-A628-56E57B1E6750}">
      <dgm:prSet/>
      <dgm:spPr/>
      <dgm:t>
        <a:bodyPr/>
        <a:lstStyle/>
        <a:p>
          <a:endParaRPr lang="en-US"/>
        </a:p>
      </dgm:t>
    </dgm:pt>
    <dgm:pt modelId="{ED13AB1C-E2E0-42A6-91DC-99829AE33876}" type="sibTrans" cxnId="{F758939A-C383-4BA9-A628-56E57B1E6750}">
      <dgm:prSet/>
      <dgm:spPr/>
      <dgm:t>
        <a:bodyPr/>
        <a:lstStyle/>
        <a:p>
          <a:endParaRPr lang="en-US"/>
        </a:p>
      </dgm:t>
    </dgm:pt>
    <dgm:pt modelId="{69B1EB0F-8A48-4D22-8BE7-CE16F3A09E1E}">
      <dgm:prSet phldrT="[Text]"/>
      <dgm:spPr/>
    </dgm:pt>
    <dgm:pt modelId="{28A8B87E-ED94-48EF-9B55-AB4A258C9797}" type="parTrans" cxnId="{641679CF-C660-458F-8CE0-39BD4C79DE69}">
      <dgm:prSet/>
      <dgm:spPr/>
      <dgm:t>
        <a:bodyPr/>
        <a:lstStyle/>
        <a:p>
          <a:endParaRPr lang="en-US"/>
        </a:p>
      </dgm:t>
    </dgm:pt>
    <dgm:pt modelId="{A56C37DF-B8F9-4572-8823-A39378294C04}" type="sibTrans" cxnId="{641679CF-C660-458F-8CE0-39BD4C79DE69}">
      <dgm:prSet/>
      <dgm:spPr/>
      <dgm:t>
        <a:bodyPr/>
        <a:lstStyle/>
        <a:p>
          <a:endParaRPr lang="en-US"/>
        </a:p>
      </dgm:t>
    </dgm:pt>
    <dgm:pt modelId="{92BCB571-24BA-4C57-AAD7-1D3E43DBAE63}" type="pres">
      <dgm:prSet presAssocID="{22F2AA75-6D77-454A-8CC3-639E2C9F8538}" presName="composite" presStyleCnt="0">
        <dgm:presLayoutVars>
          <dgm:chMax val="1"/>
          <dgm:dir/>
          <dgm:resizeHandles val="exact"/>
        </dgm:presLayoutVars>
      </dgm:prSet>
      <dgm:spPr/>
    </dgm:pt>
    <dgm:pt modelId="{A675174A-B7DE-4691-BBC8-ED9077AC81C2}" type="pres">
      <dgm:prSet presAssocID="{22F2AA75-6D77-454A-8CC3-639E2C9F8538}" presName="radial" presStyleCnt="0">
        <dgm:presLayoutVars>
          <dgm:animLvl val="ctr"/>
        </dgm:presLayoutVars>
      </dgm:prSet>
      <dgm:spPr/>
    </dgm:pt>
    <dgm:pt modelId="{A2A9815D-00C5-4D6A-BCDF-6DC4418512D4}" type="pres">
      <dgm:prSet presAssocID="{3716DF2A-CEFC-4489-9180-8A81F2242A1E}" presName="centerShape" presStyleLbl="vennNode1" presStyleIdx="0" presStyleCnt="5"/>
      <dgm:spPr/>
    </dgm:pt>
    <dgm:pt modelId="{5F964594-E29E-4E1E-8796-FFB3C4640080}" type="pres">
      <dgm:prSet presAssocID="{9B4F18B3-A8D8-40BC-A614-B7FD09D3EC67}" presName="node" presStyleLbl="vennNode1" presStyleIdx="1" presStyleCnt="5">
        <dgm:presLayoutVars>
          <dgm:bulletEnabled val="1"/>
        </dgm:presLayoutVars>
      </dgm:prSet>
      <dgm:spPr/>
    </dgm:pt>
    <dgm:pt modelId="{53E68285-8DA0-4668-A147-6DB21AAB536A}" type="pres">
      <dgm:prSet presAssocID="{2A0BE517-A654-4349-A4DF-FD44CF4D8648}" presName="node" presStyleLbl="vennNode1" presStyleIdx="2" presStyleCnt="5">
        <dgm:presLayoutVars>
          <dgm:bulletEnabled val="1"/>
        </dgm:presLayoutVars>
      </dgm:prSet>
      <dgm:spPr/>
    </dgm:pt>
    <dgm:pt modelId="{B35A960B-2A10-47B6-BE44-05754B7E37C8}" type="pres">
      <dgm:prSet presAssocID="{0C60E24B-BA7B-4B39-BD92-D094EEC1DCCB}" presName="node" presStyleLbl="vennNode1" presStyleIdx="3" presStyleCnt="5">
        <dgm:presLayoutVars>
          <dgm:bulletEnabled val="1"/>
        </dgm:presLayoutVars>
      </dgm:prSet>
      <dgm:spPr/>
    </dgm:pt>
    <dgm:pt modelId="{DEDBAD4B-3445-4494-8633-F370E95086CD}" type="pres">
      <dgm:prSet presAssocID="{3B1B2595-5A3E-4E0B-A554-C76C4F62DB4D}" presName="node" presStyleLbl="vennNode1" presStyleIdx="4" presStyleCnt="5">
        <dgm:presLayoutVars>
          <dgm:bulletEnabled val="1"/>
        </dgm:presLayoutVars>
      </dgm:prSet>
      <dgm:spPr/>
      <dgm:t>
        <a:bodyPr/>
        <a:lstStyle/>
        <a:p>
          <a:endParaRPr lang="en-US"/>
        </a:p>
      </dgm:t>
    </dgm:pt>
  </dgm:ptLst>
  <dgm:cxnLst>
    <dgm:cxn modelId="{B100BB98-552C-419B-A227-F0FECEBAD049}" srcId="{3716DF2A-CEFC-4489-9180-8A81F2242A1E}" destId="{0C60E24B-BA7B-4B39-BD92-D094EEC1DCCB}" srcOrd="2" destOrd="0" parTransId="{B9BC4047-839D-4B33-BBF6-F56032834884}" sibTransId="{64A8BD48-FD65-4D42-BD3A-363416AD54F5}"/>
    <dgm:cxn modelId="{F758939A-C383-4BA9-A628-56E57B1E6750}" srcId="{3716DF2A-CEFC-4489-9180-8A81F2242A1E}" destId="{3B1B2595-5A3E-4E0B-A554-C76C4F62DB4D}" srcOrd="3" destOrd="0" parTransId="{E71447F8-42E7-4964-B8F2-A8BB5CFC3D9A}" sibTransId="{ED13AB1C-E2E0-42A6-91DC-99829AE33876}"/>
    <dgm:cxn modelId="{641679CF-C660-458F-8CE0-39BD4C79DE69}" srcId="{22F2AA75-6D77-454A-8CC3-639E2C9F8538}" destId="{69B1EB0F-8A48-4D22-8BE7-CE16F3A09E1E}" srcOrd="1" destOrd="0" parTransId="{28A8B87E-ED94-48EF-9B55-AB4A258C9797}" sibTransId="{A56C37DF-B8F9-4572-8823-A39378294C04}"/>
    <dgm:cxn modelId="{EA464B81-3523-4716-BC81-A9B5337891C9}" type="presOf" srcId="{2A0BE517-A654-4349-A4DF-FD44CF4D8648}" destId="{53E68285-8DA0-4668-A147-6DB21AAB536A}" srcOrd="0" destOrd="0" presId="urn:microsoft.com/office/officeart/2005/8/layout/radial3"/>
    <dgm:cxn modelId="{D6C22DB4-2EBD-4194-92D6-82164A05A56E}" srcId="{3716DF2A-CEFC-4489-9180-8A81F2242A1E}" destId="{2A0BE517-A654-4349-A4DF-FD44CF4D8648}" srcOrd="1" destOrd="0" parTransId="{49B99577-6151-4168-B043-8A153F86310A}" sibTransId="{5C3C9439-4712-4B4E-869D-1189A54C8514}"/>
    <dgm:cxn modelId="{96DB4590-AD5C-470D-81BF-15DA56B7ED49}" srcId="{22F2AA75-6D77-454A-8CC3-639E2C9F8538}" destId="{3716DF2A-CEFC-4489-9180-8A81F2242A1E}" srcOrd="0" destOrd="0" parTransId="{D928A6DB-9A09-4F2F-AF8C-BF7AA9381058}" sibTransId="{B3ACEB71-0B2B-442A-A537-0E69755E9835}"/>
    <dgm:cxn modelId="{C4A32160-5D16-4943-9AA7-D8FC9C546A7B}" srcId="{3716DF2A-CEFC-4489-9180-8A81F2242A1E}" destId="{9B4F18B3-A8D8-40BC-A614-B7FD09D3EC67}" srcOrd="0" destOrd="0" parTransId="{AD925D94-E948-48B7-B54B-9D7D3B7E2E38}" sibTransId="{3CC0FC1E-2E71-4AED-BAF0-503A9C1AD4DA}"/>
    <dgm:cxn modelId="{967997E2-AC7C-4943-96AA-B4565CA3CE97}" type="presOf" srcId="{22F2AA75-6D77-454A-8CC3-639E2C9F8538}" destId="{92BCB571-24BA-4C57-AAD7-1D3E43DBAE63}" srcOrd="0" destOrd="0" presId="urn:microsoft.com/office/officeart/2005/8/layout/radial3"/>
    <dgm:cxn modelId="{0EBF6F2E-4F20-4359-BCB0-66DF4C60D24C}" type="presOf" srcId="{0C60E24B-BA7B-4B39-BD92-D094EEC1DCCB}" destId="{B35A960B-2A10-47B6-BE44-05754B7E37C8}" srcOrd="0" destOrd="0" presId="urn:microsoft.com/office/officeart/2005/8/layout/radial3"/>
    <dgm:cxn modelId="{2196F9FB-A64A-4421-A033-C5318C3904AE}" type="presOf" srcId="{9B4F18B3-A8D8-40BC-A614-B7FD09D3EC67}" destId="{5F964594-E29E-4E1E-8796-FFB3C4640080}" srcOrd="0" destOrd="0" presId="urn:microsoft.com/office/officeart/2005/8/layout/radial3"/>
    <dgm:cxn modelId="{CDD62404-BD84-41E1-AA69-B1E98F233400}" type="presOf" srcId="{3B1B2595-5A3E-4E0B-A554-C76C4F62DB4D}" destId="{DEDBAD4B-3445-4494-8633-F370E95086CD}" srcOrd="0" destOrd="0" presId="urn:microsoft.com/office/officeart/2005/8/layout/radial3"/>
    <dgm:cxn modelId="{C8E30540-7826-491C-8C78-B7BB83C84798}" type="presOf" srcId="{3716DF2A-CEFC-4489-9180-8A81F2242A1E}" destId="{A2A9815D-00C5-4D6A-BCDF-6DC4418512D4}" srcOrd="0" destOrd="0" presId="urn:microsoft.com/office/officeart/2005/8/layout/radial3"/>
    <dgm:cxn modelId="{389D3A63-1256-4BE7-B1AA-7960CFFCFD4E}" type="presParOf" srcId="{92BCB571-24BA-4C57-AAD7-1D3E43DBAE63}" destId="{A675174A-B7DE-4691-BBC8-ED9077AC81C2}" srcOrd="0" destOrd="0" presId="urn:microsoft.com/office/officeart/2005/8/layout/radial3"/>
    <dgm:cxn modelId="{2FC943BD-2B71-4833-B777-F03F0C3754C3}" type="presParOf" srcId="{A675174A-B7DE-4691-BBC8-ED9077AC81C2}" destId="{A2A9815D-00C5-4D6A-BCDF-6DC4418512D4}" srcOrd="0" destOrd="0" presId="urn:microsoft.com/office/officeart/2005/8/layout/radial3"/>
    <dgm:cxn modelId="{A86A01E4-CD76-4F73-AD3C-869690252391}" type="presParOf" srcId="{A675174A-B7DE-4691-BBC8-ED9077AC81C2}" destId="{5F964594-E29E-4E1E-8796-FFB3C4640080}" srcOrd="1" destOrd="0" presId="urn:microsoft.com/office/officeart/2005/8/layout/radial3"/>
    <dgm:cxn modelId="{C6F1D65B-FCCB-47AD-B9D8-9B39A850AC49}" type="presParOf" srcId="{A675174A-B7DE-4691-BBC8-ED9077AC81C2}" destId="{53E68285-8DA0-4668-A147-6DB21AAB536A}" srcOrd="2" destOrd="0" presId="urn:microsoft.com/office/officeart/2005/8/layout/radial3"/>
    <dgm:cxn modelId="{7495744B-49AD-4F95-B358-F968AA744F9E}" type="presParOf" srcId="{A675174A-B7DE-4691-BBC8-ED9077AC81C2}" destId="{B35A960B-2A10-47B6-BE44-05754B7E37C8}" srcOrd="3" destOrd="0" presId="urn:microsoft.com/office/officeart/2005/8/layout/radial3"/>
    <dgm:cxn modelId="{D2B3468E-96CE-4291-8BD9-A9CACDB00109}" type="presParOf" srcId="{A675174A-B7DE-4691-BBC8-ED9077AC81C2}" destId="{DEDBAD4B-3445-4494-8633-F370E95086CD}"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9815D-00C5-4D6A-BCDF-6DC4418512D4}">
      <dsp:nvSpPr>
        <dsp:cNvPr id="0" name=""/>
        <dsp:cNvSpPr/>
      </dsp:nvSpPr>
      <dsp:spPr>
        <a:xfrm>
          <a:off x="2859552" y="1007733"/>
          <a:ext cx="2510495" cy="2510495"/>
        </a:xfrm>
        <a:prstGeom prst="ellipse">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Data</a:t>
          </a:r>
          <a:endParaRPr lang="en-US" sz="6500" kern="1200" dirty="0"/>
        </a:p>
      </dsp:txBody>
      <dsp:txXfrm>
        <a:off x="3227205" y="1375386"/>
        <a:ext cx="1775189" cy="1775189"/>
      </dsp:txXfrm>
    </dsp:sp>
    <dsp:sp modelId="{5F964594-E29E-4E1E-8796-FFB3C4640080}">
      <dsp:nvSpPr>
        <dsp:cNvPr id="0" name=""/>
        <dsp:cNvSpPr/>
      </dsp:nvSpPr>
      <dsp:spPr>
        <a:xfrm>
          <a:off x="3487176" y="448"/>
          <a:ext cx="1255247" cy="1255247"/>
        </a:xfrm>
        <a:prstGeom prst="ellipse">
          <a:avLst/>
        </a:prstGeom>
        <a:gradFill rotWithShape="0">
          <a:gsLst>
            <a:gs pos="0">
              <a:schemeClr val="accent3">
                <a:alpha val="50000"/>
                <a:hueOff val="0"/>
                <a:satOff val="0"/>
                <a:lumOff val="0"/>
                <a:alphaOff val="0"/>
                <a:tint val="50000"/>
                <a:satMod val="300000"/>
              </a:schemeClr>
            </a:gs>
            <a:gs pos="35000">
              <a:schemeClr val="accent3">
                <a:alpha val="50000"/>
                <a:hueOff val="0"/>
                <a:satOff val="0"/>
                <a:lumOff val="0"/>
                <a:alphaOff val="0"/>
                <a:tint val="37000"/>
                <a:satMod val="300000"/>
              </a:schemeClr>
            </a:gs>
            <a:gs pos="100000">
              <a:schemeClr val="accent3">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Durability and Availability</a:t>
          </a:r>
          <a:endParaRPr lang="en-US" sz="1400" kern="1200" dirty="0"/>
        </a:p>
      </dsp:txBody>
      <dsp:txXfrm>
        <a:off x="3671003" y="184275"/>
        <a:ext cx="887593" cy="887593"/>
      </dsp:txXfrm>
    </dsp:sp>
    <dsp:sp modelId="{53E68285-8DA0-4668-A147-6DB21AAB536A}">
      <dsp:nvSpPr>
        <dsp:cNvPr id="0" name=""/>
        <dsp:cNvSpPr/>
      </dsp:nvSpPr>
      <dsp:spPr>
        <a:xfrm>
          <a:off x="5122085" y="1635357"/>
          <a:ext cx="1255247" cy="1255247"/>
        </a:xfrm>
        <a:prstGeom prst="ellipse">
          <a:avLst/>
        </a:prstGeom>
        <a:gradFill rotWithShape="0">
          <a:gsLst>
            <a:gs pos="0">
              <a:schemeClr val="accent4">
                <a:alpha val="50000"/>
                <a:hueOff val="0"/>
                <a:satOff val="0"/>
                <a:lumOff val="0"/>
                <a:alphaOff val="0"/>
                <a:tint val="50000"/>
                <a:satMod val="300000"/>
              </a:schemeClr>
            </a:gs>
            <a:gs pos="35000">
              <a:schemeClr val="accent4">
                <a:alpha val="50000"/>
                <a:hueOff val="0"/>
                <a:satOff val="0"/>
                <a:lumOff val="0"/>
                <a:alphaOff val="0"/>
                <a:tint val="37000"/>
                <a:satMod val="300000"/>
              </a:schemeClr>
            </a:gs>
            <a:gs pos="100000">
              <a:schemeClr val="accent4">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Power loss, Disk Corruption, S/W bugs</a:t>
          </a:r>
          <a:endParaRPr lang="en-US" sz="1400" kern="1200" dirty="0"/>
        </a:p>
      </dsp:txBody>
      <dsp:txXfrm>
        <a:off x="5305912" y="1819184"/>
        <a:ext cx="887593" cy="887593"/>
      </dsp:txXfrm>
    </dsp:sp>
    <dsp:sp modelId="{B35A960B-2A10-47B6-BE44-05754B7E37C8}">
      <dsp:nvSpPr>
        <dsp:cNvPr id="0" name=""/>
        <dsp:cNvSpPr/>
      </dsp:nvSpPr>
      <dsp:spPr>
        <a:xfrm>
          <a:off x="3487176" y="3270267"/>
          <a:ext cx="1255247" cy="1255247"/>
        </a:xfrm>
        <a:prstGeom prst="ellipse">
          <a:avLst/>
        </a:prstGeom>
        <a:gradFill rotWithShape="0">
          <a:gsLst>
            <a:gs pos="0">
              <a:schemeClr val="accent5">
                <a:alpha val="50000"/>
                <a:hueOff val="0"/>
                <a:satOff val="0"/>
                <a:lumOff val="0"/>
                <a:alphaOff val="0"/>
                <a:tint val="50000"/>
                <a:satMod val="300000"/>
              </a:schemeClr>
            </a:gs>
            <a:gs pos="35000">
              <a:schemeClr val="accent5">
                <a:alpha val="50000"/>
                <a:hueOff val="0"/>
                <a:satOff val="0"/>
                <a:lumOff val="0"/>
                <a:alphaOff val="0"/>
                <a:tint val="37000"/>
                <a:satMod val="300000"/>
              </a:schemeClr>
            </a:gs>
            <a:gs pos="100000">
              <a:schemeClr val="accent5">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Big Data</a:t>
          </a:r>
          <a:endParaRPr lang="en-US" sz="1400" kern="1200" dirty="0"/>
        </a:p>
      </dsp:txBody>
      <dsp:txXfrm>
        <a:off x="3671003" y="3454094"/>
        <a:ext cx="887593" cy="887593"/>
      </dsp:txXfrm>
    </dsp:sp>
    <dsp:sp modelId="{DEDBAD4B-3445-4494-8633-F370E95086CD}">
      <dsp:nvSpPr>
        <dsp:cNvPr id="0" name=""/>
        <dsp:cNvSpPr/>
      </dsp:nvSpPr>
      <dsp:spPr>
        <a:xfrm>
          <a:off x="1852266" y="1635357"/>
          <a:ext cx="1255247" cy="1255247"/>
        </a:xfrm>
        <a:prstGeom prst="ellipse">
          <a:avLst/>
        </a:prstGeom>
        <a:gradFill rotWithShape="0">
          <a:gsLst>
            <a:gs pos="0">
              <a:schemeClr val="accent6">
                <a:alpha val="50000"/>
                <a:hueOff val="0"/>
                <a:satOff val="0"/>
                <a:lumOff val="0"/>
                <a:alphaOff val="0"/>
                <a:tint val="50000"/>
                <a:satMod val="300000"/>
              </a:schemeClr>
            </a:gs>
            <a:gs pos="35000">
              <a:schemeClr val="accent6">
                <a:alpha val="50000"/>
                <a:hueOff val="0"/>
                <a:satOff val="0"/>
                <a:lumOff val="0"/>
                <a:alphaOff val="0"/>
                <a:tint val="37000"/>
                <a:satMod val="300000"/>
              </a:schemeClr>
            </a:gs>
            <a:gs pos="100000">
              <a:schemeClr val="accent6">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Replication</a:t>
          </a:r>
        </a:p>
        <a:p>
          <a:pPr lvl="0" algn="ctr" defTabSz="622300">
            <a:lnSpc>
              <a:spcPct val="90000"/>
            </a:lnSpc>
            <a:spcBef>
              <a:spcPct val="0"/>
            </a:spcBef>
            <a:spcAft>
              <a:spcPct val="35000"/>
            </a:spcAft>
          </a:pPr>
          <a:r>
            <a:rPr lang="en-US" sz="1400" kern="1200" dirty="0" smtClean="0"/>
            <a:t>f,2f+1,</a:t>
          </a:r>
        </a:p>
        <a:p>
          <a:pPr lvl="0" algn="ctr" defTabSz="622300">
            <a:lnSpc>
              <a:spcPct val="90000"/>
            </a:lnSpc>
            <a:spcBef>
              <a:spcPct val="0"/>
            </a:spcBef>
            <a:spcAft>
              <a:spcPct val="35000"/>
            </a:spcAft>
          </a:pPr>
          <a:r>
            <a:rPr lang="en-US" sz="1400" kern="1200" dirty="0" smtClean="0"/>
            <a:t>3f+1</a:t>
          </a:r>
          <a:endParaRPr lang="en-US" sz="1400" kern="1200" dirty="0"/>
        </a:p>
      </dsp:txBody>
      <dsp:txXfrm>
        <a:off x="2036093" y="1819184"/>
        <a:ext cx="887593" cy="88759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BE46A1-DA31-4DC9-A836-502F36261675}"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288833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E46A1-DA31-4DC9-A836-502F36261675}"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136943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E46A1-DA31-4DC9-A836-502F36261675}"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327815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E46A1-DA31-4DC9-A836-502F36261675}"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224446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BE46A1-DA31-4DC9-A836-502F36261675}"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7703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BE46A1-DA31-4DC9-A836-502F36261675}"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29757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BE46A1-DA31-4DC9-A836-502F36261675}"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50151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BE46A1-DA31-4DC9-A836-502F36261675}" type="datetimeFigureOut">
              <a:rPr lang="en-US" smtClean="0"/>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375875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E46A1-DA31-4DC9-A836-502F36261675}" type="datetimeFigureOut">
              <a:rPr lang="en-US" smtClean="0"/>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258966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E46A1-DA31-4DC9-A836-502F36261675}"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29562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E46A1-DA31-4DC9-A836-502F36261675}"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78CA5-9F7B-4203-9A2C-C7443EAC9134}" type="slidenum">
              <a:rPr lang="en-US" smtClean="0"/>
              <a:t>‹#›</a:t>
            </a:fld>
            <a:endParaRPr lang="en-US"/>
          </a:p>
        </p:txBody>
      </p:sp>
    </p:spTree>
    <p:extLst>
      <p:ext uri="{BB962C8B-B14F-4D97-AF65-F5344CB8AC3E}">
        <p14:creationId xmlns:p14="http://schemas.microsoft.com/office/powerpoint/2010/main" val="183795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E46A1-DA31-4DC9-A836-502F36261675}" type="datetimeFigureOut">
              <a:rPr lang="en-US" smtClean="0"/>
              <a:t>4/30/2017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78CA5-9F7B-4203-9A2C-C7443EAC9134}" type="slidenum">
              <a:rPr lang="en-US" smtClean="0"/>
              <a:t>‹#›</a:t>
            </a:fld>
            <a:endParaRPr lang="en-US"/>
          </a:p>
        </p:txBody>
      </p:sp>
    </p:spTree>
    <p:extLst>
      <p:ext uri="{BB962C8B-B14F-4D97-AF65-F5344CB8AC3E}">
        <p14:creationId xmlns:p14="http://schemas.microsoft.com/office/powerpoint/2010/main" val="304662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Cheap and Available State Machine Replication</a:t>
            </a:r>
            <a:endParaRPr lang="en-US" dirty="0"/>
          </a:p>
        </p:txBody>
      </p:sp>
      <p:sp>
        <p:nvSpPr>
          <p:cNvPr id="3" name="Subtitle 2"/>
          <p:cNvSpPr>
            <a:spLocks noGrp="1"/>
          </p:cNvSpPr>
          <p:nvPr>
            <p:ph type="subTitle" idx="1"/>
          </p:nvPr>
        </p:nvSpPr>
        <p:spPr/>
        <p:txBody>
          <a:bodyPr/>
          <a:lstStyle/>
          <a:p>
            <a:r>
              <a:rPr lang="en-US" dirty="0" err="1" smtClean="0"/>
              <a:t>Rong</a:t>
            </a:r>
            <a:r>
              <a:rPr lang="en-US" dirty="0" smtClean="0"/>
              <a:t> Shi and Yang Wang</a:t>
            </a:r>
            <a:endParaRPr lang="en-US" dirty="0"/>
          </a:p>
        </p:txBody>
      </p:sp>
    </p:spTree>
    <p:extLst>
      <p:ext uri="{BB962C8B-B14F-4D97-AF65-F5344CB8AC3E}">
        <p14:creationId xmlns:p14="http://schemas.microsoft.com/office/powerpoint/2010/main" val="65425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lstStyle/>
          <a:p>
            <a:r>
              <a:rPr lang="en-US" dirty="0" smtClean="0"/>
              <a:t>When agreement and execution are separated, they each present a unique property that enables lazy recovery.</a:t>
            </a:r>
            <a:endParaRPr lang="en-US" dirty="0"/>
          </a:p>
        </p:txBody>
      </p:sp>
    </p:spTree>
    <p:extLst>
      <p:ext uri="{BB962C8B-B14F-4D97-AF65-F5344CB8AC3E}">
        <p14:creationId xmlns:p14="http://schemas.microsoft.com/office/powerpoint/2010/main" val="426230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Instant activation for agreement node</a:t>
            </a:r>
            <a:endParaRPr lang="en-US" dirty="0"/>
          </a:p>
        </p:txBody>
      </p:sp>
      <p:sp>
        <p:nvSpPr>
          <p:cNvPr id="3" name="Content Placeholder 2"/>
          <p:cNvSpPr>
            <a:spLocks noGrp="1"/>
          </p:cNvSpPr>
          <p:nvPr>
            <p:ph idx="1"/>
          </p:nvPr>
        </p:nvSpPr>
        <p:spPr/>
        <p:txBody>
          <a:bodyPr/>
          <a:lstStyle/>
          <a:p>
            <a:r>
              <a:rPr lang="en-US" dirty="0" smtClean="0"/>
              <a:t>An agreement protocol needs to decide the next request to execute, this task is memory less property.</a:t>
            </a:r>
          </a:p>
          <a:p>
            <a:r>
              <a:rPr lang="en-US" dirty="0" smtClean="0"/>
              <a:t>A node does not need to know prior requests when agreeing on the next one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267200"/>
            <a:ext cx="5420482" cy="2286383"/>
          </a:xfrm>
          <a:prstGeom prst="rect">
            <a:avLst/>
          </a:prstGeom>
        </p:spPr>
      </p:pic>
    </p:spTree>
    <p:extLst>
      <p:ext uri="{BB962C8B-B14F-4D97-AF65-F5344CB8AC3E}">
        <p14:creationId xmlns:p14="http://schemas.microsoft.com/office/powerpoint/2010/main" val="386734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Instant activation for agreement node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Suppose SMR needs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𝐴</m:t>
                        </m:r>
                      </m:sup>
                    </m:sSup>
                    <m:r>
                      <a:rPr lang="en-US" b="0" i="1" smtClean="0">
                        <a:latin typeface="Cambria Math"/>
                      </a:rPr>
                      <m:t>𝑚𝑎𝑥</m:t>
                    </m:r>
                  </m:oMath>
                </a14:m>
                <a:r>
                  <a:rPr lang="en-US" dirty="0" smtClean="0"/>
                  <a:t>, f of them can fail.</a:t>
                </a:r>
              </a:p>
              <a:p>
                <a:r>
                  <a:rPr lang="en-US" dirty="0" smtClean="0"/>
                  <a:t>Also SMR needs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𝐴</m:t>
                        </m:r>
                      </m:sup>
                    </m:sSup>
                    <m:r>
                      <a:rPr lang="en-US" b="0" i="1" smtClean="0">
                        <a:latin typeface="Cambria Math"/>
                      </a:rPr>
                      <m:t>𝑛𝑜𝑟𝑚𝑎𝑙</m:t>
                    </m:r>
                  </m:oMath>
                </a14:m>
                <a:r>
                  <a:rPr lang="en-US" dirty="0" smtClean="0"/>
                  <a:t>, to participate in agreement in the failure free case.</a:t>
                </a:r>
              </a:p>
              <a:p>
                <a:r>
                  <a:rPr lang="en-US" dirty="0" smtClean="0"/>
                  <a:t>Most SMR have,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𝐴</m:t>
                        </m:r>
                      </m:sup>
                    </m:sSup>
                    <m:r>
                      <a:rPr lang="en-US" b="0" i="1" smtClean="0">
                        <a:latin typeface="Cambria Math"/>
                      </a:rPr>
                      <m:t>𝑛𝑜𝑟𝑚𝑎𝑙</m:t>
                    </m:r>
                  </m:oMath>
                </a14:m>
                <a:r>
                  <a:rPr lang="en-US" dirty="0" smtClean="0"/>
                  <a:t>=</a:t>
                </a:r>
                <a:r>
                  <a:rPr lang="en-US" b="0" dirty="0" smtClean="0"/>
                  <a:t>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𝐴</m:t>
                        </m:r>
                      </m:sup>
                    </m:sSup>
                    <m:r>
                      <a:rPr lang="en-US" b="0" i="1" smtClean="0">
                        <a:latin typeface="Cambria Math"/>
                      </a:rPr>
                      <m:t>𝑚𝑎𝑥</m:t>
                    </m:r>
                  </m:oMath>
                </a14:m>
                <a:r>
                  <a:rPr lang="en-US" dirty="0" smtClean="0"/>
                  <a:t>-f, because there is no guarantee that more nodes can respond.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Tree>
    <p:extLst>
      <p:ext uri="{BB962C8B-B14F-4D97-AF65-F5344CB8AC3E}">
        <p14:creationId xmlns:p14="http://schemas.microsoft.com/office/powerpoint/2010/main" val="102497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Instant activation for agreement node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Availability: as long a the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𝐴</m:t>
                        </m:r>
                      </m:sup>
                    </m:sSup>
                    <m:r>
                      <a:rPr lang="en-US" b="0" i="1" smtClean="0">
                        <a:latin typeface="Cambria Math"/>
                      </a:rPr>
                      <m:t>𝑛𝑜𝑟𝑚𝑎𝑙</m:t>
                    </m:r>
                  </m:oMath>
                </a14:m>
                <a:r>
                  <a:rPr lang="en-US" dirty="0" smtClean="0"/>
                  <a:t>, agreement nodes are correct and can communicate with each other, our system can process request correctly, when fail, system activates a backup node to detect failures quickly.</a:t>
                </a:r>
              </a:p>
              <a:p>
                <a:r>
                  <a:rPr lang="en-US" dirty="0" smtClean="0"/>
                  <a:t>Activation only takes few messages, system will not halt.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1556"/>
                </a:stretch>
              </a:blipFill>
            </p:spPr>
            <p:txBody>
              <a:bodyPr/>
              <a:lstStyle/>
              <a:p>
                <a:r>
                  <a:rPr lang="en-US">
                    <a:noFill/>
                  </a:rPr>
                  <a:t> </a:t>
                </a:r>
              </a:p>
            </p:txBody>
          </p:sp>
        </mc:Fallback>
      </mc:AlternateContent>
    </p:spTree>
    <p:extLst>
      <p:ext uri="{BB962C8B-B14F-4D97-AF65-F5344CB8AC3E}">
        <p14:creationId xmlns:p14="http://schemas.microsoft.com/office/powerpoint/2010/main" val="95597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Separating critical and flexible tasks for execution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Key observation that enable lazy recovery for execution nodes, that number of replicas required to execute critical tasks is some time fewer then that required to execute flexible tasks.</a:t>
                </a:r>
              </a:p>
              <a:p>
                <a:r>
                  <a:rPr lang="en-US" dirty="0" smtClean="0"/>
                  <a:t>Suppose SMR protocol needs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𝐸</m:t>
                        </m:r>
                      </m:sup>
                    </m:sSup>
                    <m:r>
                      <a:rPr lang="en-US" b="0" i="1" smtClean="0">
                        <a:latin typeface="Cambria Math"/>
                      </a:rPr>
                      <m:t>𝑐𝑟𝑖𝑡𝑖𝑐𝑎𝑙</m:t>
                    </m:r>
                  </m:oMath>
                </a14:m>
                <a:r>
                  <a:rPr lang="en-US" dirty="0" smtClean="0"/>
                  <a:t> execution nodes to perform critical task and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𝐸</m:t>
                        </m:r>
                      </m:sup>
                    </m:sSup>
                    <m:r>
                      <a:rPr lang="en-US" b="0" i="1" smtClean="0">
                        <a:latin typeface="Cambria Math"/>
                      </a:rPr>
                      <m:t>𝑓𝑙𝑒𝑥𝑖𝑏𝑙𝑒</m:t>
                    </m:r>
                  </m:oMath>
                </a14:m>
                <a:r>
                  <a:rPr lang="en-US" dirty="0" smtClean="0"/>
                  <a:t> to perform flexible tasks.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667"/>
                </a:stretch>
              </a:blipFill>
            </p:spPr>
            <p:txBody>
              <a:bodyPr/>
              <a:lstStyle/>
              <a:p>
                <a:r>
                  <a:rPr lang="en-US">
                    <a:noFill/>
                  </a:rPr>
                  <a:t> </a:t>
                </a:r>
              </a:p>
            </p:txBody>
          </p:sp>
        </mc:Fallback>
      </mc:AlternateContent>
    </p:spTree>
    <p:extLst>
      <p:ext uri="{BB962C8B-B14F-4D97-AF65-F5344CB8AC3E}">
        <p14:creationId xmlns:p14="http://schemas.microsoft.com/office/powerpoint/2010/main" val="362710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Strategy, system to activate</a:t>
                </a:r>
              </a:p>
              <a:p>
                <a:pPr marL="0" indent="0">
                  <a:buNone/>
                </a:pPr>
                <a14:m>
                  <m:oMath xmlns:m="http://schemas.openxmlformats.org/officeDocument/2006/math">
                    <m:sSup>
                      <m:sSupPr>
                        <m:ctrlPr>
                          <a:rPr lang="en-US" b="0" i="1" smtClean="0">
                            <a:latin typeface="Cambria Math"/>
                          </a:rPr>
                        </m:ctrlPr>
                      </m:sSupPr>
                      <m:e>
                        <m:sSup>
                          <m:sSupPr>
                            <m:ctrlPr>
                              <a:rPr lang="en-US" b="0" i="1" smtClean="0">
                                <a:latin typeface="Cambria Math"/>
                              </a:rPr>
                            </m:ctrlPr>
                          </m:sSupPr>
                          <m:e>
                            <m:r>
                              <a:rPr lang="en-US" b="0" i="1" smtClean="0">
                                <a:latin typeface="Cambria Math"/>
                              </a:rPr>
                              <m:t>𝑁</m:t>
                            </m:r>
                          </m:e>
                          <m:sup>
                            <m:r>
                              <a:rPr lang="en-US" b="0" i="1" smtClean="0">
                                <a:latin typeface="Cambria Math"/>
                              </a:rPr>
                              <m:t>𝐸</m:t>
                            </m:r>
                          </m:sup>
                        </m:sSup>
                        <m:r>
                          <a:rPr lang="en-US" b="0" i="1" smtClean="0">
                            <a:latin typeface="Cambria Math"/>
                          </a:rPr>
                          <m:t>𝑎𝑐𝑡𝑖𝑣𝑒</m:t>
                        </m:r>
                        <m:r>
                          <a:rPr lang="en-US" b="0" i="1" smtClean="0">
                            <a:latin typeface="Cambria Math"/>
                          </a:rPr>
                          <m:t>=</m:t>
                        </m:r>
                        <m:r>
                          <m:rPr>
                            <m:sty m:val="p"/>
                          </m:rPr>
                          <a:rPr lang="en-US" b="0" i="0" smtClean="0">
                            <a:latin typeface="Cambria Math"/>
                          </a:rPr>
                          <m:t>max</m:t>
                        </m:r>
                        <m:r>
                          <a:rPr lang="en-US" b="0" i="1" smtClean="0">
                            <a:latin typeface="Cambria Math"/>
                          </a:rPr>
                          <m:t>⁡(</m:t>
                        </m:r>
                        <m:r>
                          <a:rPr lang="en-US" b="0" i="1" smtClean="0">
                            <a:latin typeface="Cambria Math"/>
                          </a:rPr>
                          <m:t>𝑁</m:t>
                        </m:r>
                      </m:e>
                      <m:sup>
                        <m:r>
                          <a:rPr lang="en-US" b="0" i="1" smtClean="0">
                            <a:latin typeface="Cambria Math"/>
                          </a:rPr>
                          <m:t>𝐸</m:t>
                        </m:r>
                      </m:sup>
                    </m:sSup>
                    <m:r>
                      <a:rPr lang="en-US" b="0" i="1" smtClean="0">
                        <a:latin typeface="Cambria Math"/>
                      </a:rPr>
                      <m:t>𝑐𝑡𝑖𝑡𝑖𝑐𝑎𝑙</m:t>
                    </m:r>
                    <m:r>
                      <a:rPr lang="en-US" b="0" i="1" smtClean="0">
                        <a:latin typeface="Cambria Math"/>
                      </a:rPr>
                      <m:t>+</m:t>
                    </m:r>
                    <m:r>
                      <a:rPr lang="en-US" b="0" i="1" smtClean="0">
                        <a:latin typeface="Cambria Math"/>
                      </a:rPr>
                      <m:t>𝑓</m:t>
                    </m:r>
                    <m:r>
                      <a:rPr lang="en-US" b="0" i="1" smtClean="0">
                        <a:latin typeface="Cambria Math"/>
                      </a:rPr>
                      <m:t>,</m:t>
                    </m:r>
                  </m:oMath>
                </a14:m>
                <a:r>
                  <a:rPr lang="en-US" dirty="0" smtClean="0"/>
                  <a:t>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𝐸</m:t>
                        </m:r>
                      </m:sup>
                    </m:sSup>
                    <m:r>
                      <a:rPr lang="en-US" b="0" i="1" smtClean="0">
                        <a:latin typeface="Cambria Math"/>
                      </a:rPr>
                      <m:t>𝑓𝑙𝑒𝑥𝑖𝑏𝑙𝑒</m:t>
                    </m:r>
                  </m:oMath>
                </a14:m>
                <a:r>
                  <a:rPr lang="en-US" dirty="0" smtClean="0"/>
                  <a:t>) execution nodes. </a:t>
                </a:r>
              </a:p>
              <a:p>
                <a14:m>
                  <m:oMath xmlns:m="http://schemas.openxmlformats.org/officeDocument/2006/math">
                    <m:sSup>
                      <m:sSupPr>
                        <m:ctrlPr>
                          <a:rPr lang="en-US" b="0" i="1" smtClean="0">
                            <a:latin typeface="Cambria Math"/>
                          </a:rPr>
                        </m:ctrlPr>
                      </m:sSupPr>
                      <m:e>
                        <m:r>
                          <a:rPr lang="en-US" b="0" i="1" smtClean="0">
                            <a:latin typeface="Cambria Math"/>
                          </a:rPr>
                          <m:t>⁡</m:t>
                        </m:r>
                        <m:r>
                          <a:rPr lang="en-US" b="0" i="1" smtClean="0">
                            <a:latin typeface="Cambria Math"/>
                          </a:rPr>
                          <m:t>𝑁</m:t>
                        </m:r>
                      </m:e>
                      <m:sup>
                        <m:r>
                          <a:rPr lang="en-US" b="0" i="1" smtClean="0">
                            <a:latin typeface="Cambria Math"/>
                          </a:rPr>
                          <m:t>𝐸</m:t>
                        </m:r>
                      </m:sup>
                    </m:sSup>
                    <m:r>
                      <a:rPr lang="en-US" b="0" i="1" smtClean="0">
                        <a:latin typeface="Cambria Math"/>
                      </a:rPr>
                      <m:t>𝑐𝑡𝑖𝑡𝑖𝑐𝑎𝑙</m:t>
                    </m:r>
                  </m:oMath>
                </a14:m>
                <a:r>
                  <a:rPr lang="en-US" dirty="0" smtClean="0"/>
                  <a:t>: can always perform critical tasks</a:t>
                </a:r>
              </a:p>
              <a:p>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𝐸</m:t>
                        </m:r>
                      </m:sup>
                    </m:sSup>
                    <m:r>
                      <a:rPr lang="en-US" b="0" i="1" smtClean="0">
                        <a:latin typeface="Cambria Math"/>
                      </a:rPr>
                      <m:t>𝑓𝑙𝑒𝑥𝑖𝑏𝑙𝑒</m:t>
                    </m:r>
                  </m:oMath>
                </a14:m>
                <a:r>
                  <a:rPr lang="en-US" dirty="0" smtClean="0"/>
                  <a:t>: can perform flexible tasks when there are no failures.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148"/>
                </a:stretch>
              </a:blipFill>
            </p:spPr>
            <p:txBody>
              <a:bodyPr/>
              <a:lstStyle/>
              <a:p>
                <a:r>
                  <a:rPr lang="en-US">
                    <a:noFill/>
                  </a:rPr>
                  <a:t> </a:t>
                </a:r>
              </a:p>
            </p:txBody>
          </p:sp>
        </mc:Fallback>
      </mc:AlternateContent>
    </p:spTree>
    <p:extLst>
      <p:ext uri="{BB962C8B-B14F-4D97-AF65-F5344CB8AC3E}">
        <p14:creationId xmlns:p14="http://schemas.microsoft.com/office/powerpoint/2010/main" val="3275909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Activate a subset of agreement and execution nodes </a:t>
            </a:r>
          </a:p>
          <a:p>
            <a:r>
              <a:rPr lang="en-US" dirty="0" smtClean="0"/>
              <a:t> When an agreement node fails, ask a blank one to join agreement immediately</a:t>
            </a:r>
          </a:p>
          <a:p>
            <a:r>
              <a:rPr lang="en-US" dirty="0" smtClean="0"/>
              <a:t> When an execution node fails, keep processing requests with remaining execution nodes</a:t>
            </a:r>
          </a:p>
          <a:p>
            <a:r>
              <a:rPr lang="en-US" dirty="0" smtClean="0"/>
              <a:t>Recover nodes later in the background</a:t>
            </a:r>
            <a:endParaRPr lang="en-US" dirty="0"/>
          </a:p>
        </p:txBody>
      </p:sp>
    </p:spTree>
    <p:extLst>
      <p:ext uri="{BB962C8B-B14F-4D97-AF65-F5344CB8AC3E}">
        <p14:creationId xmlns:p14="http://schemas.microsoft.com/office/powerpoint/2010/main" val="141657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recovery</a:t>
            </a:r>
            <a:endParaRPr lang="en-US" dirty="0"/>
          </a:p>
        </p:txBody>
      </p:sp>
      <p:sp>
        <p:nvSpPr>
          <p:cNvPr id="3" name="Content Placeholder 2"/>
          <p:cNvSpPr>
            <a:spLocks noGrp="1"/>
          </p:cNvSpPr>
          <p:nvPr>
            <p:ph idx="1"/>
          </p:nvPr>
        </p:nvSpPr>
        <p:spPr/>
        <p:txBody>
          <a:bodyPr/>
          <a:lstStyle/>
          <a:p>
            <a:r>
              <a:rPr lang="en-US" dirty="0" smtClean="0"/>
              <a:t>Recovery can be performed timely manner because of two reasons: </a:t>
            </a:r>
          </a:p>
          <a:p>
            <a:pPr marL="514350" indent="-514350">
              <a:buAutoNum type="alphaLcParenR"/>
            </a:pPr>
            <a:r>
              <a:rPr lang="en-US" dirty="0" smtClean="0"/>
              <a:t>data durability is determined by how frequently machines fail and how fast they can recover. Increase recovery time– data lose.</a:t>
            </a:r>
          </a:p>
          <a:p>
            <a:pPr marL="514350" indent="-514350">
              <a:buAutoNum type="alphaLcParenR"/>
            </a:pPr>
            <a:r>
              <a:rPr lang="en-US" dirty="0" smtClean="0"/>
              <a:t>Flexible tasks, can not perform until recovery is complete. System blocked.</a:t>
            </a:r>
          </a:p>
          <a:p>
            <a:pPr marL="514350" indent="-514350">
              <a:buAutoNum type="alphaLcParenR"/>
            </a:pPr>
            <a:endParaRPr lang="en-US" dirty="0"/>
          </a:p>
        </p:txBody>
      </p:sp>
    </p:spTree>
    <p:extLst>
      <p:ext uri="{BB962C8B-B14F-4D97-AF65-F5344CB8AC3E}">
        <p14:creationId xmlns:p14="http://schemas.microsoft.com/office/powerpoint/2010/main" val="148427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recovery</a:t>
            </a:r>
            <a:endParaRPr lang="en-US" dirty="0"/>
          </a:p>
        </p:txBody>
      </p:sp>
      <p:sp>
        <p:nvSpPr>
          <p:cNvPr id="3" name="Content Placeholder 2"/>
          <p:cNvSpPr>
            <a:spLocks noGrp="1"/>
          </p:cNvSpPr>
          <p:nvPr>
            <p:ph idx="1"/>
          </p:nvPr>
        </p:nvSpPr>
        <p:spPr/>
        <p:txBody>
          <a:bodyPr/>
          <a:lstStyle/>
          <a:p>
            <a:pPr marL="0" indent="0">
              <a:buNone/>
            </a:pPr>
            <a:r>
              <a:rPr lang="en-US" dirty="0" smtClean="0"/>
              <a:t>An adaptive approach to meet the deadline specified by the administrator</a:t>
            </a:r>
            <a:r>
              <a:rPr lang="en-US" b="1" dirty="0" smtClean="0"/>
              <a:t>.</a:t>
            </a:r>
            <a:endParaRPr lang="en-US" dirty="0"/>
          </a:p>
        </p:txBody>
      </p:sp>
    </p:spTree>
    <p:extLst>
      <p:ext uri="{BB962C8B-B14F-4D97-AF65-F5344CB8AC3E}">
        <p14:creationId xmlns:p14="http://schemas.microsoft.com/office/powerpoint/2010/main" val="326056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Agreement node recovery</a:t>
            </a:r>
            <a:endParaRPr lang="en-US" dirty="0"/>
          </a:p>
        </p:txBody>
      </p:sp>
      <p:sp>
        <p:nvSpPr>
          <p:cNvPr id="3" name="Content Placeholder 2"/>
          <p:cNvSpPr>
            <a:spLocks noGrp="1"/>
          </p:cNvSpPr>
          <p:nvPr>
            <p:ph idx="1"/>
          </p:nvPr>
        </p:nvSpPr>
        <p:spPr/>
        <p:txBody>
          <a:bodyPr/>
          <a:lstStyle/>
          <a:p>
            <a:r>
              <a:rPr lang="en-US" dirty="0" smtClean="0"/>
              <a:t>A backup agreement node needs to fetch missing log entries from the leader. In this case the leader will perform the above tracking and adaptive control mechanism.</a:t>
            </a:r>
            <a:endParaRPr lang="en-US" dirty="0"/>
          </a:p>
        </p:txBody>
      </p:sp>
    </p:spTree>
    <p:extLst>
      <p:ext uri="{BB962C8B-B14F-4D97-AF65-F5344CB8AC3E}">
        <p14:creationId xmlns:p14="http://schemas.microsoft.com/office/powerpoint/2010/main" val="348927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819400" y="2133600"/>
            <a:ext cx="1219200" cy="1219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S-Rep= M-Rep=H-cost</a:t>
            </a:r>
            <a:endParaRPr lang="en-US" sz="1400" dirty="0"/>
          </a:p>
        </p:txBody>
      </p:sp>
      <p:sp>
        <p:nvSpPr>
          <p:cNvPr id="11" name="Oval 10"/>
          <p:cNvSpPr/>
          <p:nvPr/>
        </p:nvSpPr>
        <p:spPr>
          <a:xfrm>
            <a:off x="5105400" y="2122714"/>
            <a:ext cx="1219200" cy="1219200"/>
          </a:xfrm>
          <a:prstGeom prst="ellipse">
            <a:avLst/>
          </a:prstGeom>
          <a:solidFill>
            <a:schemeClr val="tx2">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On-demand instantiation+Lazy</a:t>
            </a:r>
            <a:endParaRPr lang="en-US" sz="1400" dirty="0"/>
          </a:p>
        </p:txBody>
      </p:sp>
      <p:sp>
        <p:nvSpPr>
          <p:cNvPr id="10" name="Oval 9"/>
          <p:cNvSpPr/>
          <p:nvPr/>
        </p:nvSpPr>
        <p:spPr>
          <a:xfrm>
            <a:off x="5105400" y="4419600"/>
            <a:ext cx="1219200" cy="1219200"/>
          </a:xfrm>
          <a:prstGeom prst="ellipse">
            <a:avLst/>
          </a:prstGeom>
          <a:solidFill>
            <a:schemeClr val="accent6">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Separate exe and agree node</a:t>
            </a:r>
            <a:endParaRPr lang="en-US" sz="1400" dirty="0"/>
          </a:p>
        </p:txBody>
      </p:sp>
      <p:sp>
        <p:nvSpPr>
          <p:cNvPr id="9" name="Oval 8"/>
          <p:cNvSpPr/>
          <p:nvPr/>
        </p:nvSpPr>
        <p:spPr>
          <a:xfrm>
            <a:off x="2873829" y="4343400"/>
            <a:ext cx="1219200" cy="1219200"/>
          </a:xfrm>
          <a:prstGeom prst="ellipse">
            <a:avLst/>
          </a:prstGeom>
        </p:spPr>
        <p:style>
          <a:lnRef idx="1">
            <a:schemeClr val="accent4"/>
          </a:lnRef>
          <a:fillRef idx="1001">
            <a:schemeClr val="lt2"/>
          </a:fillRef>
          <a:effectRef idx="1">
            <a:schemeClr val="accent4"/>
          </a:effectRef>
          <a:fontRef idx="minor">
            <a:schemeClr val="dk1"/>
          </a:fontRef>
        </p:style>
        <p:txBody>
          <a:bodyPr rtlCol="0" anchor="ctr"/>
          <a:lstStyle/>
          <a:p>
            <a:pPr algn="ctr"/>
            <a:r>
              <a:rPr lang="en-US" sz="1400" dirty="0" smtClean="0"/>
              <a:t>Activate min rep, and backup later</a:t>
            </a:r>
            <a:endParaRPr lang="en-US" sz="1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0761965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55433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Node Recovery</a:t>
            </a:r>
            <a:endParaRPr lang="en-US" dirty="0"/>
          </a:p>
        </p:txBody>
      </p:sp>
      <p:sp>
        <p:nvSpPr>
          <p:cNvPr id="3" name="Content Placeholder 2"/>
          <p:cNvSpPr>
            <a:spLocks noGrp="1"/>
          </p:cNvSpPr>
          <p:nvPr>
            <p:ph idx="1"/>
          </p:nvPr>
        </p:nvSpPr>
        <p:spPr/>
        <p:txBody>
          <a:bodyPr/>
          <a:lstStyle/>
          <a:p>
            <a:r>
              <a:rPr lang="en-US" dirty="0" smtClean="0"/>
              <a:t>A backup execution node needs to fetch both the latest snapshot from an active execution node and the log entries afterwards from the leader. In that case both active execution node and the leader need to perform the above tracking and adaptive control mechanism.</a:t>
            </a:r>
            <a:endParaRPr lang="en-US" dirty="0"/>
          </a:p>
        </p:txBody>
      </p:sp>
    </p:spTree>
    <p:extLst>
      <p:ext uri="{BB962C8B-B14F-4D97-AF65-F5344CB8AC3E}">
        <p14:creationId xmlns:p14="http://schemas.microsoft.com/office/powerpoint/2010/main" val="64565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setup</a:t>
            </a:r>
            <a:endParaRPr lang="en-US" dirty="0"/>
          </a:p>
        </p:txBody>
      </p:sp>
      <p:sp>
        <p:nvSpPr>
          <p:cNvPr id="3" name="Content Placeholder 2"/>
          <p:cNvSpPr>
            <a:spLocks noGrp="1"/>
          </p:cNvSpPr>
          <p:nvPr>
            <p:ph idx="1"/>
          </p:nvPr>
        </p:nvSpPr>
        <p:spPr/>
        <p:txBody>
          <a:bodyPr/>
          <a:lstStyle/>
          <a:p>
            <a:r>
              <a:rPr lang="en-US" dirty="0" smtClean="0"/>
              <a:t>Approach apply to </a:t>
            </a:r>
            <a:r>
              <a:rPr lang="en-US" dirty="0" err="1" smtClean="0"/>
              <a:t>Paxos</a:t>
            </a:r>
            <a:r>
              <a:rPr lang="en-US" dirty="0" smtClean="0"/>
              <a:t>, popular replication protocol.</a:t>
            </a:r>
          </a:p>
          <a:p>
            <a:r>
              <a:rPr lang="en-US" dirty="0" smtClean="0"/>
              <a:t>Build </a:t>
            </a:r>
            <a:r>
              <a:rPr lang="en-US" dirty="0" err="1" smtClean="0"/>
              <a:t>thriftyPaxos</a:t>
            </a:r>
            <a:r>
              <a:rPr lang="en-US" dirty="0" smtClean="0"/>
              <a:t>.</a:t>
            </a:r>
          </a:p>
          <a:p>
            <a:r>
              <a:rPr lang="en-US" dirty="0" smtClean="0"/>
              <a:t>Dell R220 with 8 cores, 16GB RAM, two Hard Drives.</a:t>
            </a:r>
          </a:p>
          <a:p>
            <a:r>
              <a:rPr lang="en-US" dirty="0" smtClean="0"/>
              <a:t>Evaluate Replicated H2( database system), and </a:t>
            </a:r>
            <a:r>
              <a:rPr lang="en-US" dirty="0" err="1" smtClean="0"/>
              <a:t>RemoteHashMap</a:t>
            </a:r>
            <a:r>
              <a:rPr lang="en-US" dirty="0" smtClean="0"/>
              <a:t> ( benchmark application built by them).</a:t>
            </a:r>
            <a:endParaRPr lang="en-US" dirty="0"/>
          </a:p>
        </p:txBody>
      </p:sp>
    </p:spTree>
    <p:extLst>
      <p:ext uri="{BB962C8B-B14F-4D97-AF65-F5344CB8AC3E}">
        <p14:creationId xmlns:p14="http://schemas.microsoft.com/office/powerpoint/2010/main" val="2020452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ThriftyPaxos</a:t>
            </a:r>
            <a:r>
              <a:rPr lang="en-US" dirty="0" smtClean="0"/>
              <a:t> achieves higher throughput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1073"/>
            <a:ext cx="8229600" cy="3824216"/>
          </a:xfrm>
        </p:spPr>
      </p:pic>
    </p:spTree>
    <p:extLst>
      <p:ext uri="{BB962C8B-B14F-4D97-AF65-F5344CB8AC3E}">
        <p14:creationId xmlns:p14="http://schemas.microsoft.com/office/powerpoint/2010/main" val="978006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Maintaining availability during failure recovery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59107"/>
            <a:ext cx="8229600" cy="3408149"/>
          </a:xfrm>
        </p:spPr>
      </p:pic>
    </p:spTree>
    <p:extLst>
      <p:ext uri="{BB962C8B-B14F-4D97-AF65-F5344CB8AC3E}">
        <p14:creationId xmlns:p14="http://schemas.microsoft.com/office/powerpoint/2010/main" val="2724775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Maintaining availability during failure recovery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8327"/>
            <a:ext cx="8229600" cy="3629708"/>
          </a:xfrm>
        </p:spPr>
      </p:pic>
    </p:spTree>
    <p:extLst>
      <p:ext uri="{BB962C8B-B14F-4D97-AF65-F5344CB8AC3E}">
        <p14:creationId xmlns:p14="http://schemas.microsoft.com/office/powerpoint/2010/main" val="374537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Maintaining availability during failure recovery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8812"/>
            <a:ext cx="8229600" cy="3608739"/>
          </a:xfrm>
        </p:spPr>
      </p:pic>
    </p:spTree>
    <p:extLst>
      <p:ext uri="{BB962C8B-B14F-4D97-AF65-F5344CB8AC3E}">
        <p14:creationId xmlns:p14="http://schemas.microsoft.com/office/powerpoint/2010/main" val="1782357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Maintaining availability during failure recovery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2241"/>
            <a:ext cx="8229600" cy="3821881"/>
          </a:xfrm>
        </p:spPr>
      </p:pic>
    </p:spTree>
    <p:extLst>
      <p:ext uri="{BB962C8B-B14F-4D97-AF65-F5344CB8AC3E}">
        <p14:creationId xmlns:p14="http://schemas.microsoft.com/office/powerpoint/2010/main" val="267120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Maintaining availability during failure recovery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87368"/>
            <a:ext cx="8229600" cy="3751626"/>
          </a:xfrm>
        </p:spPr>
      </p:pic>
    </p:spTree>
    <p:extLst>
      <p:ext uri="{BB962C8B-B14F-4D97-AF65-F5344CB8AC3E}">
        <p14:creationId xmlns:p14="http://schemas.microsoft.com/office/powerpoint/2010/main" val="2932777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Maintaining availability during failure recovery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20639"/>
            <a:ext cx="8229600" cy="3485085"/>
          </a:xfrm>
        </p:spPr>
      </p:pic>
    </p:spTree>
    <p:extLst>
      <p:ext uri="{BB962C8B-B14F-4D97-AF65-F5344CB8AC3E}">
        <p14:creationId xmlns:p14="http://schemas.microsoft.com/office/powerpoint/2010/main" val="1794227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Maintaining availability during failure recovery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01972"/>
            <a:ext cx="8229600" cy="3722418"/>
          </a:xfrm>
        </p:spPr>
      </p:pic>
    </p:spTree>
    <p:extLst>
      <p:ext uri="{BB962C8B-B14F-4D97-AF65-F5344CB8AC3E}">
        <p14:creationId xmlns:p14="http://schemas.microsoft.com/office/powerpoint/2010/main" val="169206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a:t>
            </a:r>
            <a:endParaRPr lang="en-US" dirty="0"/>
          </a:p>
        </p:txBody>
      </p:sp>
      <p:sp>
        <p:nvSpPr>
          <p:cNvPr id="3" name="Content Placeholder 2"/>
          <p:cNvSpPr>
            <a:spLocks noGrp="1"/>
          </p:cNvSpPr>
          <p:nvPr>
            <p:ph idx="1"/>
          </p:nvPr>
        </p:nvSpPr>
        <p:spPr/>
        <p:txBody>
          <a:bodyPr/>
          <a:lstStyle/>
          <a:p>
            <a:r>
              <a:rPr lang="en-US" dirty="0" smtClean="0"/>
              <a:t>Considering higher reliability, reduce the asynchronous state machine replication protocols.</a:t>
            </a:r>
          </a:p>
          <a:p>
            <a:endParaRPr lang="en-US" dirty="0"/>
          </a:p>
          <a:p>
            <a:r>
              <a:rPr lang="en-US" dirty="0" smtClean="0"/>
              <a:t>Incorporate on demand instantiation, that activate a subset of replicas first and activates backup ones when active one fail. </a:t>
            </a:r>
            <a:endParaRPr lang="en-US" dirty="0"/>
          </a:p>
        </p:txBody>
      </p:sp>
    </p:spTree>
    <p:extLst>
      <p:ext uri="{BB962C8B-B14F-4D97-AF65-F5344CB8AC3E}">
        <p14:creationId xmlns:p14="http://schemas.microsoft.com/office/powerpoint/2010/main" val="3084778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Strong replication does not have to be expensive</a:t>
            </a:r>
          </a:p>
          <a:p>
            <a:endParaRPr lang="en-US" dirty="0"/>
          </a:p>
          <a:p>
            <a:r>
              <a:rPr lang="en-US" dirty="0" smtClean="0"/>
              <a:t>No need to invent new protocols </a:t>
            </a:r>
          </a:p>
          <a:p>
            <a:pPr marL="514350" indent="-514350">
              <a:buAutoNum type="alphaLcParenR"/>
            </a:pPr>
            <a:r>
              <a:rPr lang="en-US" dirty="0" smtClean="0"/>
              <a:t>Examine conditions for correctness and availability in existing protocols</a:t>
            </a:r>
          </a:p>
          <a:p>
            <a:pPr marL="514350" indent="-514350">
              <a:buAutoNum type="alphaLcParenR"/>
            </a:pPr>
            <a:r>
              <a:rPr lang="en-US" dirty="0" smtClean="0"/>
              <a:t>Combine on-demand instantiation and lazy recovery</a:t>
            </a:r>
            <a:endParaRPr lang="en-US" dirty="0"/>
          </a:p>
        </p:txBody>
      </p:sp>
    </p:spTree>
    <p:extLst>
      <p:ext uri="{BB962C8B-B14F-4D97-AF65-F5344CB8AC3E}">
        <p14:creationId xmlns:p14="http://schemas.microsoft.com/office/powerpoint/2010/main" val="1121461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26298"/>
            <a:ext cx="8915400" cy="6605403"/>
          </a:xfrm>
          <a:prstGeom prst="rect">
            <a:avLst/>
          </a:prstGeom>
        </p:spPr>
      </p:pic>
    </p:spTree>
    <p:extLst>
      <p:ext uri="{BB962C8B-B14F-4D97-AF65-F5344CB8AC3E}">
        <p14:creationId xmlns:p14="http://schemas.microsoft.com/office/powerpoint/2010/main" val="346502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Apply lazy recovery, allowing system to proceed while recovering backup node in the back ground.</a:t>
            </a:r>
          </a:p>
          <a:p>
            <a:endParaRPr lang="en-US" dirty="0"/>
          </a:p>
          <a:p>
            <a:r>
              <a:rPr lang="en-US" dirty="0" smtClean="0"/>
              <a:t>Identified that, when agreement nodes and execution nodes are logically separated, they each present unique property that enables lazy recovery. </a:t>
            </a:r>
            <a:endParaRPr lang="en-US" dirty="0"/>
          </a:p>
        </p:txBody>
      </p:sp>
    </p:spTree>
    <p:extLst>
      <p:ext uri="{BB962C8B-B14F-4D97-AF65-F5344CB8AC3E}">
        <p14:creationId xmlns:p14="http://schemas.microsoft.com/office/powerpoint/2010/main" val="357046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Replication is widely used in today’s storage systems to protect data against failures.</a:t>
            </a:r>
          </a:p>
          <a:p>
            <a:endParaRPr lang="en-US" dirty="0"/>
          </a:p>
          <a:p>
            <a:r>
              <a:rPr lang="en-US" dirty="0" smtClean="0"/>
              <a:t>Strong replication protocol have move replica needed, </a:t>
            </a:r>
            <a:r>
              <a:rPr lang="en-US" dirty="0" err="1" smtClean="0"/>
              <a:t>eg</a:t>
            </a:r>
            <a:r>
              <a:rPr lang="en-US" dirty="0" smtClean="0"/>
              <a:t>. f machine fail have f+1 replica.</a:t>
            </a:r>
          </a:p>
          <a:p>
            <a:endParaRPr lang="en-US" dirty="0"/>
          </a:p>
          <a:p>
            <a:r>
              <a:rPr lang="en-US" dirty="0" err="1" smtClean="0"/>
              <a:t>Paxos</a:t>
            </a:r>
            <a:r>
              <a:rPr lang="en-US" dirty="0" smtClean="0"/>
              <a:t> have 2f+1 replicas to tolerate f machine crashes.</a:t>
            </a:r>
            <a:endParaRPr lang="en-US" dirty="0"/>
          </a:p>
        </p:txBody>
      </p:sp>
    </p:spTree>
    <p:extLst>
      <p:ext uri="{BB962C8B-B14F-4D97-AF65-F5344CB8AC3E}">
        <p14:creationId xmlns:p14="http://schemas.microsoft.com/office/powerpoint/2010/main" val="237692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More replica– </a:t>
            </a:r>
            <a:r>
              <a:rPr lang="en-US" dirty="0" err="1" smtClean="0"/>
              <a:t>hight</a:t>
            </a:r>
            <a:r>
              <a:rPr lang="en-US" dirty="0" smtClean="0"/>
              <a:t> cost– need more storage—more bandwidth– more processors to process data.</a:t>
            </a:r>
          </a:p>
          <a:p>
            <a:endParaRPr lang="en-US" dirty="0"/>
          </a:p>
          <a:p>
            <a:r>
              <a:rPr lang="en-US" dirty="0" smtClean="0"/>
              <a:t>To identify that for SMR protocol, lazy recovery is possible only when agreement and execution are separated.</a:t>
            </a:r>
            <a:endParaRPr lang="en-US" dirty="0"/>
          </a:p>
        </p:txBody>
      </p:sp>
    </p:spTree>
    <p:extLst>
      <p:ext uri="{BB962C8B-B14F-4D97-AF65-F5344CB8AC3E}">
        <p14:creationId xmlns:p14="http://schemas.microsoft.com/office/powerpoint/2010/main" val="317840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 activation for agreement</a:t>
            </a:r>
            <a:endParaRPr lang="en-US" dirty="0"/>
          </a:p>
        </p:txBody>
      </p:sp>
      <p:sp>
        <p:nvSpPr>
          <p:cNvPr id="3" name="Content Placeholder 2"/>
          <p:cNvSpPr>
            <a:spLocks noGrp="1"/>
          </p:cNvSpPr>
          <p:nvPr>
            <p:ph idx="1"/>
          </p:nvPr>
        </p:nvSpPr>
        <p:spPr/>
        <p:txBody>
          <a:bodyPr/>
          <a:lstStyle/>
          <a:p>
            <a:r>
              <a:rPr lang="en-US" dirty="0" smtClean="0"/>
              <a:t>What is the next request to execute.</a:t>
            </a:r>
          </a:p>
          <a:p>
            <a:endParaRPr lang="en-US" dirty="0"/>
          </a:p>
          <a:p>
            <a:r>
              <a:rPr lang="en-US" dirty="0" smtClean="0"/>
              <a:t>Memory less—property– agreement node does not need– previous– next one– that suggests – active agreement node fails– blank agreement node can join.</a:t>
            </a:r>
            <a:endParaRPr lang="en-US" dirty="0"/>
          </a:p>
        </p:txBody>
      </p:sp>
    </p:spTree>
    <p:extLst>
      <p:ext uri="{BB962C8B-B14F-4D97-AF65-F5344CB8AC3E}">
        <p14:creationId xmlns:p14="http://schemas.microsoft.com/office/powerpoint/2010/main" val="327576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Separating critical and flexible tasks for execution.</a:t>
            </a:r>
            <a:endParaRPr lang="en-US" dirty="0"/>
          </a:p>
        </p:txBody>
      </p:sp>
      <p:sp>
        <p:nvSpPr>
          <p:cNvPr id="3" name="Content Placeholder 2"/>
          <p:cNvSpPr>
            <a:spLocks noGrp="1"/>
          </p:cNvSpPr>
          <p:nvPr>
            <p:ph idx="1"/>
          </p:nvPr>
        </p:nvSpPr>
        <p:spPr/>
        <p:txBody>
          <a:bodyPr/>
          <a:lstStyle/>
          <a:p>
            <a:r>
              <a:rPr lang="en-US" dirty="0" smtClean="0"/>
              <a:t>Execution node must execute request in order– later request may depend on information in early request.</a:t>
            </a:r>
          </a:p>
          <a:p>
            <a:r>
              <a:rPr lang="en-US" dirty="0" smtClean="0"/>
              <a:t>Critical latency task require fewer replicas than flexible background task that can be delayed. </a:t>
            </a:r>
            <a:r>
              <a:rPr lang="en-US" dirty="0" err="1" smtClean="0"/>
              <a:t>Eg</a:t>
            </a:r>
            <a:r>
              <a:rPr lang="en-US" dirty="0" smtClean="0"/>
              <a:t> in </a:t>
            </a:r>
            <a:r>
              <a:rPr lang="en-US" dirty="0" err="1" smtClean="0"/>
              <a:t>Paxos</a:t>
            </a:r>
            <a:r>
              <a:rPr lang="en-US" dirty="0" smtClean="0"/>
              <a:t>, client need one reply to proceed.</a:t>
            </a:r>
            <a:endParaRPr lang="en-US" dirty="0"/>
          </a:p>
        </p:txBody>
      </p:sp>
    </p:spTree>
    <p:extLst>
      <p:ext uri="{BB962C8B-B14F-4D97-AF65-F5344CB8AC3E}">
        <p14:creationId xmlns:p14="http://schemas.microsoft.com/office/powerpoint/2010/main" val="267705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 demand instantiation and lazy recovery.</a:t>
            </a:r>
            <a:endParaRPr lang="en-US" dirty="0"/>
          </a:p>
        </p:txBody>
      </p:sp>
      <p:sp>
        <p:nvSpPr>
          <p:cNvPr id="3" name="Content Placeholder 2"/>
          <p:cNvSpPr>
            <a:spLocks noGrp="1"/>
          </p:cNvSpPr>
          <p:nvPr>
            <p:ph idx="1"/>
          </p:nvPr>
        </p:nvSpPr>
        <p:spPr/>
        <p:txBody>
          <a:bodyPr/>
          <a:lstStyle/>
          <a:p>
            <a:r>
              <a:rPr lang="en-US" dirty="0" smtClean="0"/>
              <a:t>On demand instantiation to reduce replication cost, and lazy recovery for availability.</a:t>
            </a:r>
          </a:p>
          <a:p>
            <a:r>
              <a:rPr lang="en-US" dirty="0" smtClean="0"/>
              <a:t>When an active replica fails the system keeps processing request while recovering a backup replica in the background. Such combination achieve both.</a:t>
            </a:r>
          </a:p>
          <a:p>
            <a:r>
              <a:rPr lang="en-US" dirty="0" smtClean="0"/>
              <a:t>Lazy recovery– ensure –system function correctly- partial state.</a:t>
            </a:r>
            <a:endParaRPr lang="en-US" dirty="0"/>
          </a:p>
        </p:txBody>
      </p:sp>
    </p:spTree>
    <p:extLst>
      <p:ext uri="{BB962C8B-B14F-4D97-AF65-F5344CB8AC3E}">
        <p14:creationId xmlns:p14="http://schemas.microsoft.com/office/powerpoint/2010/main" val="1793567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TotalTime>
  <Words>970</Words>
  <Application>Microsoft Office PowerPoint</Application>
  <PresentationFormat>On-screen Show (4:3)</PresentationFormat>
  <Paragraphs>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Cheap and Available State Machine Replication</vt:lpstr>
      <vt:lpstr>PowerPoint Presentation</vt:lpstr>
      <vt:lpstr>Theme</vt:lpstr>
      <vt:lpstr>Cont…</vt:lpstr>
      <vt:lpstr>Introduction</vt:lpstr>
      <vt:lpstr>Cont…</vt:lpstr>
      <vt:lpstr>Instant activation for agreement</vt:lpstr>
      <vt:lpstr>Separating critical and flexible tasks for execution.</vt:lpstr>
      <vt:lpstr>On demand instantiation and lazy recovery.</vt:lpstr>
      <vt:lpstr>observation</vt:lpstr>
      <vt:lpstr>Instant activation for agreement node</vt:lpstr>
      <vt:lpstr>Instant activation for agreement node</vt:lpstr>
      <vt:lpstr>Instant activation for agreement node</vt:lpstr>
      <vt:lpstr>Separating critical and flexible tasks for execution</vt:lpstr>
      <vt:lpstr>PowerPoint Presentation</vt:lpstr>
      <vt:lpstr>Summary</vt:lpstr>
      <vt:lpstr>Adaptive recovery</vt:lpstr>
      <vt:lpstr>Adaptive recovery</vt:lpstr>
      <vt:lpstr>Agreement node recovery</vt:lpstr>
      <vt:lpstr>Execution Node Recovery</vt:lpstr>
      <vt:lpstr>Evaluation setup</vt:lpstr>
      <vt:lpstr>ThriftyPaxos achieves higher throughput </vt:lpstr>
      <vt:lpstr>Maintaining availability during failure recovery </vt:lpstr>
      <vt:lpstr>Maintaining availability during failure recovery </vt:lpstr>
      <vt:lpstr>Maintaining availability during failure recovery </vt:lpstr>
      <vt:lpstr>Maintaining availability during failure recovery </vt:lpstr>
      <vt:lpstr>Maintaining availability during failure recovery </vt:lpstr>
      <vt:lpstr>Maintaining availability during failure recovery </vt:lpstr>
      <vt:lpstr>Maintaining availability during failure recovery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Cheap and Available State Machine Replication</dc:title>
  <dc:creator>Bashir Hayat</dc:creator>
  <cp:lastModifiedBy>Bashir Hayat</cp:lastModifiedBy>
  <cp:revision>23</cp:revision>
  <dcterms:created xsi:type="dcterms:W3CDTF">2017-04-30T07:26:23Z</dcterms:created>
  <dcterms:modified xsi:type="dcterms:W3CDTF">2017-05-01T06:04:57Z</dcterms:modified>
</cp:coreProperties>
</file>