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00" r:id="rId3"/>
    <p:sldId id="28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6" r:id="rId16"/>
    <p:sldId id="312" r:id="rId17"/>
    <p:sldId id="317" r:id="rId18"/>
    <p:sldId id="313" r:id="rId19"/>
    <p:sldId id="314" r:id="rId20"/>
    <p:sldId id="315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75" autoAdjust="0"/>
    <p:restoredTop sz="78527" autoAdjust="0"/>
  </p:normalViewPr>
  <p:slideViewPr>
    <p:cSldViewPr snapToGrid="0">
      <p:cViewPr varScale="1">
        <p:scale>
          <a:sx n="90" d="100"/>
          <a:sy n="90" d="100"/>
        </p:scale>
        <p:origin x="25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E21DC-E7E5-407C-8922-17C0E68EB680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02F4-117F-4CC9-BD35-C7316EBD6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02F4-117F-4CC9-BD35-C7316EBD6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02F4-117F-4CC9-BD35-C7316EBD6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202F4-117F-4CC9-BD35-C7316EBD67A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4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B865-41ED-4FD7-8153-C716959DC1AE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A31-DF7C-4D7D-8EB6-E853F5A314C6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B4DF-3942-4E11-86A3-846B8065E8F1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6366"/>
          </a:xfrm>
        </p:spPr>
        <p:txBody>
          <a:bodyPr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3914"/>
            <a:ext cx="7886700" cy="4933049"/>
          </a:xfrm>
        </p:spPr>
        <p:txBody>
          <a:bodyPr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492F3-AB0A-40D2-90B9-A5D1861CA3B0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7552" y="6492875"/>
            <a:ext cx="676448" cy="365125"/>
          </a:xfrm>
          <a:solidFill>
            <a:srgbClr val="FF0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F2000B4B-B698-4698-8035-11978950E2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ADC-DF50-429D-949A-2FC4C42020CA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2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6961-92CA-4E34-B4B0-3F8BEE0787C8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47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C1C-1EA3-430A-9FFF-F29B8B6793F0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623F-259C-4BAF-8529-87881518919B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6B7E-8C57-42AF-99E9-3E035A39374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2379B-E9CC-49EA-A7C3-5BCA290E0C9F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9914-1747-4CD3-8959-45C35F215A18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7631-00F9-49A0-BB74-CF3DA3F25513}" type="datetime1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00B4B-B698-4698-8035-11978950E2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2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9067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Realizing the Fault-Tolerance Promise of Cloud Storage Using Locks with Intent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559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Srinath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Setty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Chunzhi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Su, Jacob R.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Lorch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Lidong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Zhou,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Chen,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Parveen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Patel and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Jinglei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sz="1800" dirty="0" smtClean="0"/>
              <a:t>USENIX OSDI’ 16</a:t>
            </a:r>
          </a:p>
          <a:p>
            <a:endParaRPr lang="en-US" dirty="0"/>
          </a:p>
          <a:p>
            <a:r>
              <a:rPr lang="en-US" dirty="0"/>
              <a:t>Presented by: TSogbayr Jargalsaikhan (</a:t>
            </a:r>
            <a:r>
              <a:rPr lang="en-US" dirty="0" err="1"/>
              <a:t>TSogo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5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Common storage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common storage model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/>
              <a:t>an API that has enough features to support  Olive but is simple enough to be implemented by any  cloud storage service.</a:t>
            </a: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/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/>
              <a:t>This model is that of storage system providing schema-less tables. Each table </a:t>
            </a:r>
            <a:r>
              <a:rPr lang="en-US" i="1" dirty="0" smtClean="0"/>
              <a:t>row</a:t>
            </a:r>
            <a:r>
              <a:rPr lang="en-US" dirty="0" smtClean="0"/>
              <a:t>, also called an </a:t>
            </a:r>
            <a:r>
              <a:rPr lang="en-US" i="1" dirty="0" smtClean="0"/>
              <a:t>object</a:t>
            </a:r>
            <a:r>
              <a:rPr lang="en-US" dirty="0" smtClean="0"/>
              <a:t>, consists of a key and a set of attribute/value pairs.</a:t>
            </a: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 smtClean="0"/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/>
              <a:t>A table may be divided into </a:t>
            </a:r>
            <a:r>
              <a:rPr lang="en-US" i="1" dirty="0" smtClean="0"/>
              <a:t>partitions</a:t>
            </a:r>
            <a:r>
              <a:rPr lang="en-US" dirty="0" smtClean="0"/>
              <a:t> to satisfy a system-imposed limit on maximum partition size.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9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Common storage model: 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model’s API includes operations to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800" dirty="0" smtClean="0"/>
              <a:t>CRUD</a:t>
            </a:r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Create</a:t>
            </a:r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Read</a:t>
            </a:r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Update</a:t>
            </a:r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Delete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800" dirty="0" smtClean="0"/>
              <a:t>Scan</a:t>
            </a:r>
          </a:p>
          <a:p>
            <a:pPr lvl="2"/>
            <a:r>
              <a:rPr lang="en-US" sz="2400" dirty="0" smtClean="0"/>
              <a:t>takes table and predicate as parameters, and returns a stream providing all rows in that table satisfying that predicate.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3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Common storage model: 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model’s API includes operations to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800" dirty="0" err="1" smtClean="0"/>
              <a:t>UpdateIfUnchanged</a:t>
            </a:r>
            <a:endParaRPr lang="en-US" sz="2800" dirty="0" smtClean="0"/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is like UPDATE, except it does nothing if the object to be updated has been updated or deleted since certain previous operation on that object.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800" dirty="0" err="1" smtClean="0"/>
              <a:t>AtomicBatchUpdate</a:t>
            </a:r>
            <a:endParaRPr lang="en-US" sz="2800" dirty="0" smtClean="0"/>
          </a:p>
          <a:p>
            <a:pPr lvl="2">
              <a:buFont typeface="Malgun Gothic" panose="020B0503020000020004" pitchFamily="34" charset="-127"/>
              <a:buChar char="–"/>
            </a:pPr>
            <a:r>
              <a:rPr lang="en-US" sz="2400" dirty="0" smtClean="0"/>
              <a:t>lets the applications perform multiple update and insert </a:t>
            </a:r>
            <a:r>
              <a:rPr lang="en-US" sz="2400" dirty="0" err="1" smtClean="0"/>
              <a:t>operatioins</a:t>
            </a:r>
            <a:r>
              <a:rPr lang="en-US" sz="2400" dirty="0" smtClean="0"/>
              <a:t> atomically.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8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Common storage model: Invisible Entries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always possible to put </a:t>
            </a:r>
            <a:r>
              <a:rPr lang="en-US" i="1" dirty="0" smtClean="0"/>
              <a:t>invisible entries </a:t>
            </a:r>
            <a:r>
              <a:rPr lang="en-US" dirty="0" smtClean="0"/>
              <a:t>in a scope</a:t>
            </a:r>
          </a:p>
          <a:p>
            <a:endParaRPr lang="en-US" dirty="0"/>
          </a:p>
          <a:p>
            <a:r>
              <a:rPr lang="en-US" dirty="0" smtClean="0"/>
              <a:t>They should be used sparingly since they reduce performance and capacity. They reduce performance when an access to a real entry necessitates one or more accesses to invisible entries.</a:t>
            </a:r>
          </a:p>
          <a:p>
            <a:endParaRPr lang="en-US" dirty="0"/>
          </a:p>
          <a:p>
            <a:r>
              <a:rPr lang="en-US" dirty="0" smtClean="0"/>
              <a:t>They reduce capacity by using space that could otherwise be used for application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Common storage model: 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primitives provided by the storage interface can be used to implement other useful client functionality.</a:t>
            </a:r>
          </a:p>
          <a:p>
            <a:endParaRPr lang="en-US" dirty="0"/>
          </a:p>
          <a:p>
            <a:r>
              <a:rPr lang="en-US" dirty="0" smtClean="0"/>
              <a:t>It gets the lock if and only if that update succeeds. To release the lock, the client resets the locked bit via another update.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- Concurrency fault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4" y="2132991"/>
            <a:ext cx="8558451" cy="21923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774" y="1633025"/>
            <a:ext cx="512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Execution race example: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08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Locks with intent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Olive introduces lock with intent, which ensure </a:t>
            </a:r>
            <a:r>
              <a:rPr lang="en-US" i="1" dirty="0" smtClean="0"/>
              <a:t>exactly-once</a:t>
            </a:r>
            <a:r>
              <a:rPr lang="en-US" dirty="0" smtClean="0"/>
              <a:t> execution (despite failures) and </a:t>
            </a:r>
            <a:r>
              <a:rPr lang="en-US" i="1" dirty="0" smtClean="0"/>
              <a:t>mutual</a:t>
            </a:r>
            <a:r>
              <a:rPr lang="en-US" dirty="0" smtClean="0"/>
              <a:t> </a:t>
            </a:r>
            <a:r>
              <a:rPr lang="en-US" i="1" dirty="0" smtClean="0"/>
              <a:t>exclusion</a:t>
            </a:r>
            <a:r>
              <a:rPr lang="en-US" dirty="0" smtClean="0"/>
              <a:t> (for concurrent operations)</a:t>
            </a:r>
          </a:p>
          <a:p>
            <a:endParaRPr lang="en-US" dirty="0"/>
          </a:p>
          <a:p>
            <a:r>
              <a:rPr lang="en-US" dirty="0" smtClean="0"/>
              <a:t>Olive does not and scalability characteristics of existing storage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7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Olive’s high level architecture: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9" y="1418518"/>
            <a:ext cx="7368562" cy="46773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9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Locks with intent: Intents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intent</a:t>
            </a:r>
            <a:r>
              <a:rPr lang="en-US" dirty="0" smtClean="0"/>
              <a:t> is a request for certain code snippet to be executed exactly once.</a:t>
            </a:r>
          </a:p>
          <a:p>
            <a:endParaRPr lang="en-US" dirty="0"/>
          </a:p>
          <a:p>
            <a:r>
              <a:rPr lang="en-US" dirty="0" smtClean="0"/>
              <a:t>Exactly-once execution of an intent is challenging because:</a:t>
            </a:r>
          </a:p>
          <a:p>
            <a:pPr lvl="1"/>
            <a:r>
              <a:rPr lang="en-US" dirty="0" smtClean="0"/>
              <a:t>the initiating client may fail partway through executing it</a:t>
            </a:r>
          </a:p>
          <a:p>
            <a:pPr lvl="1"/>
            <a:r>
              <a:rPr lang="en-US" dirty="0" smtClean="0"/>
              <a:t>other clients attempting to recover from the initiator’s failure may lead to multiple, possibly concurrent, client executing intent.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9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Locks with intent: Intents: DAAL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cloud storage services do not support atomic actions across tables.</a:t>
            </a:r>
          </a:p>
          <a:p>
            <a:endParaRPr lang="en-US" dirty="0"/>
          </a:p>
          <a:p>
            <a:r>
              <a:rPr lang="en-US" dirty="0" smtClean="0"/>
              <a:t>Olive introduces novel logging scheme called DAAL (Distributed Atomic Affinity Logging).</a:t>
            </a:r>
          </a:p>
          <a:p>
            <a:r>
              <a:rPr lang="en-US" dirty="0" smtClean="0"/>
              <a:t>With DAAL, </a:t>
            </a:r>
            <a:r>
              <a:rPr lang="en-US" dirty="0" err="1" smtClean="0"/>
              <a:t>executionLog</a:t>
            </a:r>
            <a:r>
              <a:rPr lang="en-US" dirty="0" smtClean="0"/>
              <a:t> consists of 2 parts:</a:t>
            </a:r>
          </a:p>
          <a:p>
            <a:pPr lvl="1"/>
            <a:r>
              <a:rPr lang="en-US" dirty="0" smtClean="0"/>
              <a:t>regular table that stores result of completed read operations</a:t>
            </a:r>
          </a:p>
          <a:p>
            <a:pPr lvl="1"/>
            <a:r>
              <a:rPr lang="en-US" dirty="0" smtClean="0"/>
              <a:t>set of invisible entries that stores log entries corresponding to writes.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0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51" y="6103"/>
            <a:ext cx="8639087" cy="55523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SUMMARY</a:t>
            </a:r>
          </a:p>
          <a:p>
            <a:pPr>
              <a:lnSpc>
                <a:spcPct val="100000"/>
              </a:lnSpc>
            </a:pPr>
            <a:r>
              <a:rPr lang="en-US" sz="2500" b="1" u="sng" dirty="0" smtClean="0">
                <a:solidFill>
                  <a:srgbClr val="FF0000"/>
                </a:solidFill>
              </a:rPr>
              <a:t>Abstract</a:t>
            </a:r>
          </a:p>
          <a:p>
            <a:pPr lvl="1">
              <a:lnSpc>
                <a:spcPct val="100000"/>
              </a:lnSpc>
              <a:buFont typeface="Malgun Gothic" panose="020B0503020000020004" pitchFamily="34" charset="-127"/>
              <a:buChar char="–"/>
            </a:pPr>
            <a:r>
              <a:rPr lang="en-US" sz="2100" dirty="0" smtClean="0"/>
              <a:t>Cloud computing using com</a:t>
            </a: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F0000"/>
                </a:solidFill>
              </a:rPr>
              <a:t>Problem</a:t>
            </a:r>
          </a:p>
          <a:p>
            <a:pPr lvl="1">
              <a:lnSpc>
                <a:spcPct val="100000"/>
              </a:lnSpc>
              <a:buFont typeface="Malgun Gothic" panose="020B0503020000020004" pitchFamily="34" charset="-127"/>
              <a:buChar char="–"/>
            </a:pPr>
            <a:r>
              <a:rPr lang="en-US" sz="2100" dirty="0" smtClean="0"/>
              <a:t>need to make cloud computing code robust against failures of the machines running code, and to reason about </a:t>
            </a:r>
            <a:r>
              <a:rPr lang="en-US" sz="2100" dirty="0" smtClean="0">
                <a:solidFill>
                  <a:srgbClr val="FF0000"/>
                </a:solidFill>
              </a:rPr>
              <a:t>concurrent access to cloud storage by multiple </a:t>
            </a:r>
            <a:r>
              <a:rPr lang="en-US" sz="2100" dirty="0" smtClean="0">
                <a:solidFill>
                  <a:srgbClr val="FF0000"/>
                </a:solidFill>
              </a:rPr>
              <a:t>machines</a:t>
            </a:r>
          </a:p>
          <a:p>
            <a:pPr lvl="1">
              <a:lnSpc>
                <a:spcPct val="100000"/>
              </a:lnSpc>
              <a:buFont typeface="Malgun Gothic" panose="020B0503020000020004" pitchFamily="34" charset="-127"/>
              <a:buChar char="–"/>
            </a:pPr>
            <a:r>
              <a:rPr lang="en-US" sz="2100" dirty="0" smtClean="0">
                <a:solidFill>
                  <a:srgbClr val="FF0000"/>
                </a:solidFill>
              </a:rPr>
              <a:t>concurrency faults (data races) in cloud computing</a:t>
            </a:r>
            <a:endParaRPr lang="en-US" sz="21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500" dirty="0" smtClean="0">
                <a:solidFill>
                  <a:srgbClr val="FF0000"/>
                </a:solidFill>
              </a:rPr>
              <a:t>Solution</a:t>
            </a:r>
            <a:endParaRPr lang="en-US" sz="25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100" dirty="0" smtClean="0"/>
              <a:t>- </a:t>
            </a:r>
            <a:r>
              <a:rPr lang="en-US" sz="2100" i="1" dirty="0" smtClean="0">
                <a:solidFill>
                  <a:srgbClr val="FF0000"/>
                </a:solidFill>
              </a:rPr>
              <a:t>locks with intent</a:t>
            </a:r>
            <a:r>
              <a:rPr lang="en-US" sz="2100" i="1" dirty="0" smtClean="0"/>
              <a:t>, </a:t>
            </a:r>
            <a:r>
              <a:rPr lang="en-US" sz="2100" dirty="0" smtClean="0"/>
              <a:t>which implement in client library called </a:t>
            </a:r>
            <a:r>
              <a:rPr lang="en-US" sz="2100" i="1" dirty="0" smtClean="0">
                <a:solidFill>
                  <a:srgbClr val="FF0000"/>
                </a:solidFill>
              </a:rPr>
              <a:t>Olive</a:t>
            </a:r>
            <a:endParaRPr lang="en-US" sz="2100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C0E6-6A4D-4281-B493-8BD76E1757FB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2451" y="5728390"/>
            <a:ext cx="8760728" cy="1129610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450" b="1" dirty="0">
                <a:solidFill>
                  <a:srgbClr val="FF0000"/>
                </a:solidFill>
              </a:rPr>
              <a:t>Keywords</a:t>
            </a:r>
            <a:endParaRPr lang="mn-MN" sz="21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000" i="1" dirty="0" smtClean="0"/>
              <a:t>concurrency, web, race detection, asynchrony, non-determinism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4168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Locks with intent: Intents: DAAL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cloud storage services do not support atomic actions across tables.</a:t>
            </a:r>
          </a:p>
          <a:p>
            <a:endParaRPr lang="en-US" dirty="0"/>
          </a:p>
          <a:p>
            <a:r>
              <a:rPr lang="en-US" dirty="0" smtClean="0"/>
              <a:t>Olive introduces novel logging scheme called DAAL (Distributed Atomic Affinity Logging).</a:t>
            </a:r>
          </a:p>
          <a:p>
            <a:r>
              <a:rPr lang="en-US" dirty="0" smtClean="0"/>
              <a:t>With DAAL, </a:t>
            </a:r>
            <a:r>
              <a:rPr lang="en-US" dirty="0" err="1" smtClean="0"/>
              <a:t>executionLog</a:t>
            </a:r>
            <a:r>
              <a:rPr lang="en-US" dirty="0" smtClean="0"/>
              <a:t> consists of 2 parts:</a:t>
            </a:r>
          </a:p>
          <a:p>
            <a:pPr lvl="1"/>
            <a:r>
              <a:rPr lang="en-US" dirty="0" smtClean="0"/>
              <a:t>regular table that stores result of completed read operations</a:t>
            </a:r>
          </a:p>
          <a:p>
            <a:pPr lvl="1"/>
            <a:r>
              <a:rPr lang="en-US" dirty="0" smtClean="0"/>
              <a:t>set of invisible entries that stores log entries corresponding to writes.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 with intent make it easy to reason about desirable correctness and fault-tolerance properties of software.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Olive’s 4 main libraries: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STable</a:t>
            </a:r>
            <a:r>
              <a:rPr lang="en-US" dirty="0" smtClean="0">
                <a:solidFill>
                  <a:srgbClr val="FF0000"/>
                </a:solidFill>
              </a:rPr>
              <a:t>  library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Live table re-partitioning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Secondary indices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Transactions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Snapshots: </a:t>
            </a:r>
            <a:r>
              <a:rPr lang="en-US" dirty="0" err="1" smtClean="0"/>
              <a:t>STable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snapshot is a “point in time image” of a virtual guest operating system (VM). That snapshot contains an image of the VMs disk, RAM, and devices at the time the snapshot was </a:t>
            </a:r>
            <a:r>
              <a:rPr lang="en-US" dirty="0" smtClean="0"/>
              <a:t>taken</a:t>
            </a:r>
          </a:p>
          <a:p>
            <a:pPr marL="457200" lvl="1" indent="0">
              <a:buNone/>
            </a:pPr>
            <a:r>
              <a:rPr lang="en-US" sz="2000" dirty="0" smtClean="0"/>
              <a:t>source: http</a:t>
            </a:r>
            <a:r>
              <a:rPr lang="en-US" sz="2000" dirty="0"/>
              <a:t>://</a:t>
            </a:r>
            <a:r>
              <a:rPr lang="en-US" sz="2000" dirty="0" smtClean="0"/>
              <a:t>www.virtualizationadmin.com/faq/snapshot.html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for snapshots of tables.</a:t>
            </a:r>
          </a:p>
          <a:p>
            <a:r>
              <a:rPr lang="en-US" sz="2400" dirty="0" smtClean="0"/>
              <a:t>the fundamental reason the bug arises is the difficulty of reasoning about the many possible </a:t>
            </a:r>
            <a:r>
              <a:rPr lang="en-US" sz="2400" dirty="0" err="1" smtClean="0"/>
              <a:t>interleavings</a:t>
            </a:r>
            <a:r>
              <a:rPr lang="en-US" sz="2400" dirty="0" smtClean="0"/>
              <a:t> of concurrent clients.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table re-partitioning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3915"/>
            <a:ext cx="7886700" cy="11624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Exports a facility for live re-partitioning of tables. This functionality is crucial if a table may grow to the point where it exceeds system-imposed size limit.</a:t>
            </a:r>
            <a:endParaRPr lang="en-US" sz="2400" dirty="0" smtClean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0852" y="2628739"/>
            <a:ext cx="7886700" cy="656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dirty="0" smtClean="0"/>
              <a:t>Secondary indices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0852" y="3507527"/>
            <a:ext cx="7886700" cy="298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library that supports constructing, maintaining, and using secondary indices.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Olive provides a natural solution to eventually consistent secondary indices.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5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3915"/>
            <a:ext cx="7886700" cy="52489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library that augments the cloud storage API with the ability to form transactions out of an arbitrary collection of operations.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based on optimistic concurrency control, which has three phases: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000" dirty="0" smtClean="0"/>
              <a:t>shadow execution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000" dirty="0" smtClean="0"/>
              <a:t>verification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sz="2000" dirty="0" smtClean="0"/>
              <a:t>update in place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Comparison of Olive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" y="1691322"/>
            <a:ext cx="9065740" cy="373128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Olive: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2000 lines of C# codes</a:t>
            </a:r>
          </a:p>
          <a:p>
            <a:r>
              <a:rPr lang="en-US" dirty="0" smtClean="0"/>
              <a:t>Setup and Method: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G3 VM instance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8 core Intel Xeon E5 v3 family with 112 GB RAM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Windows Server 2012 R2</a:t>
            </a: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Finally Olive-based snapshotting service uses a NoSQL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8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discussions: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Olive related issues: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comparison of transactions (only support for exactly-once)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liveness of intents (some intent contain bugs leading to infinity loops, crashes, or deadlocks)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garbage collection of intent logs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security and privacy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cloud support (natively add to cloud support)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 applications atop distributed reliable cloud storage services represent a new model of building fault-tolerant distributed systems, where all coordination at the application layer goes through cloud storage, without the need to re-implement consensus protocols.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 for your attention.</a:t>
            </a:r>
          </a:p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any questions?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ttps://solutionsreview.com/cloud-platforms/files/2015/05/Nasuni_cover_pi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0" y="2368055"/>
            <a:ext cx="8287619" cy="39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650" y="1182069"/>
            <a:ext cx="8057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Malgun Gothic" charset="0"/>
                <a:ea typeface="Malgun Gothic" charset="0"/>
                <a:cs typeface="Malgun Gothic" charset="0"/>
              </a:rPr>
              <a:t>Amazon AWS, Google Cloud and Microsoft Azure are becoming</a:t>
            </a:r>
          </a:p>
          <a:p>
            <a:r>
              <a:rPr lang="en-US" sz="2100" dirty="0" smtClean="0">
                <a:latin typeface="Malgun Gothic" charset="0"/>
                <a:ea typeface="Malgun Gothic" charset="0"/>
                <a:cs typeface="Malgun Gothic" charset="0"/>
              </a:rPr>
              <a:t>popular choice for deploying applications</a:t>
            </a:r>
            <a:endParaRPr lang="en-US" sz="2100" dirty="0"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architecture for cloud compute and storage components of an application are separated: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applications store data on cloud storage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perform computation on a set of client virtual machines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4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architecture for applications poses an interesting new problems: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client running an application can fail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application processes on those clients can crash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network connecting those clients to the underlying storage can drop or reorder messages</a:t>
            </a: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Malgun Gothic" panose="020B0503020000020004" pitchFamily="34" charset="-127"/>
              <a:buChar char="–"/>
            </a:pPr>
            <a:r>
              <a:rPr lang="en-US" dirty="0" smtClean="0"/>
              <a:t>This problem is made even more challenging by the fact that cloud storage services tend to offer limited, low level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3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architecture for applications poses an interesting new problems: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client running an application can fail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application processes on those clients can crash</a:t>
            </a:r>
          </a:p>
          <a:p>
            <a:pPr lvl="1">
              <a:buFont typeface="Malgun Gothic" panose="020B0503020000020004" pitchFamily="34" charset="-127"/>
              <a:buChar char="–"/>
            </a:pPr>
            <a:r>
              <a:rPr lang="en-US" dirty="0" smtClean="0">
                <a:solidFill>
                  <a:srgbClr val="FF0000"/>
                </a:solidFill>
              </a:rPr>
              <a:t>network connecting those clients to the underlying storage can drop or reorder messages</a:t>
            </a: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Malgun Gothic" panose="020B0503020000020004" pitchFamily="34" charset="-127"/>
              <a:buChar char="–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Malgun Gothic" panose="020B0503020000020004" pitchFamily="34" charset="-127"/>
              <a:buChar char="–"/>
            </a:pPr>
            <a:r>
              <a:rPr lang="en-US" dirty="0" smtClean="0"/>
              <a:t>This problem is made even more challenging by the fact that cloud storage services tend to offer limited, low level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5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abstraction called </a:t>
            </a:r>
            <a:r>
              <a:rPr lang="en-US" i="1" dirty="0" smtClean="0"/>
              <a:t>locks with intent.</a:t>
            </a:r>
          </a:p>
          <a:p>
            <a:endParaRPr lang="en-US" i="1" dirty="0"/>
          </a:p>
          <a:p>
            <a:r>
              <a:rPr lang="en-US" dirty="0" smtClean="0"/>
              <a:t>A lock with intent lets a client lock an object in cloud storage as long as it first provides intent describing what it plans to do while holding the lock.</a:t>
            </a:r>
          </a:p>
          <a:p>
            <a:endParaRPr lang="en-US" dirty="0" smtClean="0"/>
          </a:p>
          <a:p>
            <a:r>
              <a:rPr lang="en-US" dirty="0" smtClean="0"/>
              <a:t>Once locked, the intent gains exclusive access to th</a:t>
            </a:r>
            <a:r>
              <a:rPr lang="en-US" dirty="0" smtClean="0"/>
              <a:t>e object, just a traditional lock in a shared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3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 lock and unlock, they developed client library Olive.</a:t>
            </a:r>
          </a:p>
          <a:p>
            <a:endParaRPr lang="en-US" dirty="0"/>
          </a:p>
          <a:p>
            <a:r>
              <a:rPr lang="en-US" dirty="0" smtClean="0"/>
              <a:t>Olive can work with any such storage service unchanged by using shim that translate the service’s API to model’s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4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cloud applications: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applications typically run on multiple client VMs and store state on cloud: the client VMs are used only for computation and are effectively stateless.</a:t>
            </a:r>
          </a:p>
          <a:p>
            <a:endParaRPr lang="en-US" dirty="0"/>
          </a:p>
          <a:p>
            <a:r>
              <a:rPr lang="en-US" dirty="0" smtClean="0"/>
              <a:t>Different cloud storage services offer different, constantly-evolving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0B4B-B698-4698-8035-11978950E2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0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14204</TotalTime>
  <Words>1305</Words>
  <Application>Microsoft Office PowerPoint</Application>
  <PresentationFormat>On-screen Show (4:3)</PresentationFormat>
  <Paragraphs>196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Malgun Gothic</vt:lpstr>
      <vt:lpstr>Arial</vt:lpstr>
      <vt:lpstr>Calibri</vt:lpstr>
      <vt:lpstr>Office Theme</vt:lpstr>
      <vt:lpstr>Realizing the Fault-Tolerance Promise of Cloud Storage Using Locks with Intent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Building cloud applications: challenges</vt:lpstr>
      <vt:lpstr>A Common storage model</vt:lpstr>
      <vt:lpstr>A Common storage model: API</vt:lpstr>
      <vt:lpstr>A Common storage model: API</vt:lpstr>
      <vt:lpstr>A Common storage model: Invisible Entries</vt:lpstr>
      <vt:lpstr>A Common storage model: Lock</vt:lpstr>
      <vt:lpstr>Cloud computing - Concurrency fault</vt:lpstr>
      <vt:lpstr>Locks with intent</vt:lpstr>
      <vt:lpstr>Olive’s high level architecture:</vt:lpstr>
      <vt:lpstr>Locks with intent: Intents</vt:lpstr>
      <vt:lpstr>Locks with intent: Intents: DAAL</vt:lpstr>
      <vt:lpstr>Locks with intent: Intents: DAAL</vt:lpstr>
      <vt:lpstr>Applications and Experience</vt:lpstr>
      <vt:lpstr>Snapshots: STable library</vt:lpstr>
      <vt:lpstr>Live table re-partitioning</vt:lpstr>
      <vt:lpstr>Transactions</vt:lpstr>
      <vt:lpstr>Evaluation: Comparison of Olive</vt:lpstr>
      <vt:lpstr>Olive: Implementation</vt:lpstr>
      <vt:lpstr>Issues and discussions: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TSogbayr Jargalsaikhan</dc:creator>
  <cp:lastModifiedBy>TSogbayr Jargalsaikhan</cp:lastModifiedBy>
  <cp:revision>114</cp:revision>
  <cp:lastPrinted>2017-03-27T09:45:13Z</cp:lastPrinted>
  <dcterms:created xsi:type="dcterms:W3CDTF">2017-03-23T06:24:02Z</dcterms:created>
  <dcterms:modified xsi:type="dcterms:W3CDTF">2017-05-15T05:58:15Z</dcterms:modified>
</cp:coreProperties>
</file>