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6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872B-B523-46DA-8B5C-21661E46704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0764-C025-4484-8679-277D0E6B0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A5EAA-C854-4C59-8F1A-7F4DAD861E5B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9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1B1-5590-4B4E-8C18-9C5151CCCF5E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789-1BB9-43C1-B506-8CA79C26F1C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4572-859E-4A98-A2A8-C70A54ACA7F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F21-C208-4E86-9AE7-0A734EDA6658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6CB7-FEA1-47C6-8A21-09929EB3C07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DE1-2E6A-43F1-94A9-A40E16A33068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8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40AF-CB62-41D8-B44B-29C6442D59DA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BBC9-B5FB-451A-8F69-3288AC62167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C25-8C2D-40AB-B906-155957FC78BC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B70D8BB-BD0F-4C1B-9476-DBBFBE57BE06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5C1A627-9BF5-42A1-B6D8-2E1F523A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gScale</a:t>
            </a:r>
            <a:r>
              <a:rPr lang="en-US" altLang="ko-KR" sz="3600" dirty="0"/>
              <a:t>: Scaling up GPU Virtualization with Dynamic Sharing of Graphics Memory Space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Mochi </a:t>
            </a:r>
            <a:r>
              <a:rPr lang="en-US" altLang="ko-KR" dirty="0" err="1"/>
              <a:t>Xue</a:t>
            </a:r>
            <a:r>
              <a:rPr lang="en-US" altLang="ko-KR" dirty="0"/>
              <a:t>, </a:t>
            </a:r>
            <a:r>
              <a:rPr lang="en-US" altLang="ko-KR" dirty="0" err="1"/>
              <a:t>Kun</a:t>
            </a:r>
            <a:r>
              <a:rPr lang="en-US" altLang="ko-KR" dirty="0"/>
              <a:t> Tian, </a:t>
            </a:r>
            <a:r>
              <a:rPr lang="en-US" altLang="ko-KR" dirty="0" err="1"/>
              <a:t>Yaozu</a:t>
            </a:r>
            <a:r>
              <a:rPr lang="en-US" altLang="ko-KR" dirty="0"/>
              <a:t> Dong, </a:t>
            </a:r>
            <a:r>
              <a:rPr lang="en-US" altLang="ko-KR" dirty="0" err="1"/>
              <a:t>Jiacheng</a:t>
            </a:r>
            <a:r>
              <a:rPr lang="en-US" altLang="ko-KR" dirty="0"/>
              <a:t> Ma, </a:t>
            </a:r>
            <a:r>
              <a:rPr lang="en-US" altLang="ko-KR" dirty="0" err="1"/>
              <a:t>Jiajun</a:t>
            </a:r>
            <a:r>
              <a:rPr lang="en-US" altLang="ko-KR" dirty="0"/>
              <a:t> Wang, </a:t>
            </a:r>
            <a:r>
              <a:rPr lang="en-US" altLang="ko-KR" dirty="0" err="1"/>
              <a:t>Zhengwei</a:t>
            </a:r>
            <a:r>
              <a:rPr lang="en-US" altLang="ko-KR" dirty="0"/>
              <a:t> Qi, </a:t>
            </a:r>
            <a:r>
              <a:rPr lang="en-US" altLang="ko-KR" dirty="0" err="1"/>
              <a:t>Bingsheng</a:t>
            </a:r>
            <a:r>
              <a:rPr lang="en-US" altLang="ko-KR" dirty="0"/>
              <a:t> He, </a:t>
            </a:r>
            <a:r>
              <a:rPr lang="en-US" altLang="ko-KR" dirty="0" err="1"/>
              <a:t>Haibing</a:t>
            </a:r>
            <a:r>
              <a:rPr lang="en-US" altLang="ko-KR" dirty="0"/>
              <a:t> Guan</a:t>
            </a:r>
          </a:p>
          <a:p>
            <a:r>
              <a:rPr lang="en-US" altLang="ko-KR" dirty="0"/>
              <a:t>Keon-</a:t>
            </a:r>
            <a:r>
              <a:rPr lang="en-US" altLang="ko-KR" dirty="0" err="1"/>
              <a:t>Pyo</a:t>
            </a:r>
            <a:r>
              <a:rPr lang="en-US" altLang="ko-KR" dirty="0"/>
              <a:t>, Lee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781-3715-46D7-A04A-A19D6C4D6D4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6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Ladder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</a:t>
            </a:r>
            <a:r>
              <a:rPr lang="en-US" altLang="ko-KR" dirty="0">
                <a:solidFill>
                  <a:srgbClr val="FF0000"/>
                </a:solidFill>
              </a:rPr>
              <a:t>not enough to only make high global graphics memory space sharable </a:t>
            </a:r>
            <a:r>
              <a:rPr lang="en-US" altLang="ko-KR" dirty="0"/>
              <a:t>because the static partition applied to </a:t>
            </a:r>
            <a:r>
              <a:rPr lang="en-US" altLang="ko-KR" dirty="0">
                <a:solidFill>
                  <a:srgbClr val="FF0000"/>
                </a:solidFill>
              </a:rPr>
              <a:t>low global graphics memory space still constrains the number of </a:t>
            </a:r>
            <a:r>
              <a:rPr lang="en-US" altLang="ko-KR" dirty="0" err="1">
                <a:solidFill>
                  <a:srgbClr val="FF0000"/>
                </a:solidFill>
              </a:rPr>
              <a:t>vGPUs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gScale</a:t>
            </a:r>
            <a:r>
              <a:rPr lang="en-US" altLang="ko-KR" dirty="0"/>
              <a:t> proposes the ladder mapping to allow CPU to directly access the host memory space serving the graphics memory which bypasses the global graphics memory space.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3" y="3964257"/>
            <a:ext cx="5015103" cy="21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53" y="2932281"/>
            <a:ext cx="4254818" cy="26494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Slot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057400"/>
            <a:ext cx="6757416" cy="3977640"/>
          </a:xfrm>
        </p:spPr>
        <p:txBody>
          <a:bodyPr/>
          <a:lstStyle/>
          <a:p>
            <a:r>
              <a:rPr lang="en-US" altLang="ko-KR" dirty="0"/>
              <a:t>implements slot sharing to improve the performance of </a:t>
            </a:r>
            <a:r>
              <a:rPr lang="en-US" altLang="ko-KR" dirty="0" err="1"/>
              <a:t>vGPU</a:t>
            </a:r>
            <a:r>
              <a:rPr lang="en-US" altLang="ko-KR" dirty="0"/>
              <a:t> instance under a high instance density.</a:t>
            </a:r>
          </a:p>
          <a:p>
            <a:r>
              <a:rPr lang="en-US" altLang="ko-KR" dirty="0" err="1"/>
              <a:t>gScale</a:t>
            </a:r>
            <a:r>
              <a:rPr lang="en-US" altLang="ko-KR" dirty="0"/>
              <a:t> divides the high global graphics memory space into several slots, and each slot could hold one </a:t>
            </a:r>
            <a:r>
              <a:rPr lang="en-US" altLang="ko-KR" dirty="0" err="1"/>
              <a:t>vGPU’s</a:t>
            </a:r>
            <a:r>
              <a:rPr lang="en-US" altLang="ko-KR" dirty="0"/>
              <a:t> high graphics memory.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85" y="4788575"/>
            <a:ext cx="4842605" cy="8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5336694"/>
            <a:ext cx="9872871" cy="759305"/>
          </a:xfrm>
        </p:spPr>
        <p:txBody>
          <a:bodyPr/>
          <a:lstStyle/>
          <a:p>
            <a:r>
              <a:rPr lang="en-US" altLang="ko-KR" dirty="0"/>
              <a:t>Results of scalability and performance comparison to </a:t>
            </a:r>
            <a:r>
              <a:rPr lang="en-US" altLang="ko-KR" dirty="0" err="1"/>
              <a:t>gVirt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78" y="1849532"/>
            <a:ext cx="4631246" cy="3458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49" y="1937736"/>
            <a:ext cx="4461683" cy="33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gScale</a:t>
            </a:r>
            <a:r>
              <a:rPr lang="en-US" altLang="ko-KR" dirty="0"/>
              <a:t> addresses the scalability issue of </a:t>
            </a:r>
            <a:r>
              <a:rPr lang="en-US" altLang="ko-KR" dirty="0" err="1"/>
              <a:t>gVirt</a:t>
            </a:r>
            <a:r>
              <a:rPr lang="en-US" altLang="ko-KR" dirty="0"/>
              <a:t> with a novel sharing scheme.</a:t>
            </a:r>
          </a:p>
          <a:p>
            <a:r>
              <a:rPr lang="en-US" altLang="ko-KR" dirty="0" err="1"/>
              <a:t>gScale</a:t>
            </a:r>
            <a:r>
              <a:rPr lang="en-US" altLang="ko-KR" dirty="0"/>
              <a:t> only </a:t>
            </a:r>
            <a:r>
              <a:rPr lang="en-US" altLang="ko-KR" dirty="0">
                <a:solidFill>
                  <a:srgbClr val="FF0000"/>
                </a:solidFill>
              </a:rPr>
              <a:t>supports Intel Graphics </a:t>
            </a:r>
            <a:r>
              <a:rPr lang="en-US" altLang="ko-KR" dirty="0"/>
              <a:t>Processors which have </a:t>
            </a:r>
            <a:r>
              <a:rPr lang="en-US" altLang="ko-KR" dirty="0">
                <a:solidFill>
                  <a:srgbClr val="FF0000"/>
                </a:solidFill>
              </a:rPr>
              <a:t>integrated CPU/GPU </a:t>
            </a:r>
            <a:r>
              <a:rPr lang="en-US" altLang="ko-KR" dirty="0"/>
              <a:t>systems and their </a:t>
            </a:r>
            <a:r>
              <a:rPr lang="en-US" altLang="ko-KR" dirty="0">
                <a:solidFill>
                  <a:srgbClr val="FF0000"/>
                </a:solidFill>
              </a:rPr>
              <a:t>graphics memory is also served by system memory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Evaluation shows that </a:t>
            </a:r>
            <a:r>
              <a:rPr lang="en-US" altLang="ko-KR" dirty="0" err="1"/>
              <a:t>gScale</a:t>
            </a:r>
            <a:r>
              <a:rPr lang="en-US" altLang="ko-KR" dirty="0"/>
              <a:t> scales well up to 15 </a:t>
            </a:r>
            <a:r>
              <a:rPr lang="en-US" altLang="ko-KR" dirty="0" err="1"/>
              <a:t>vGPU</a:t>
            </a:r>
            <a:r>
              <a:rPr lang="en-US" altLang="ko-KR" dirty="0"/>
              <a:t> instances in Linux or 12 </a:t>
            </a:r>
            <a:r>
              <a:rPr lang="en-US" altLang="ko-KR" dirty="0" err="1"/>
              <a:t>vGPU</a:t>
            </a:r>
            <a:r>
              <a:rPr lang="en-US" altLang="ko-KR" dirty="0"/>
              <a:t> instances in Windows, which </a:t>
            </a:r>
            <a:r>
              <a:rPr lang="en-US" altLang="ko-KR" dirty="0">
                <a:solidFill>
                  <a:srgbClr val="FF0000"/>
                </a:solidFill>
              </a:rPr>
              <a:t>is 5x and 4x scalability </a:t>
            </a:r>
            <a:r>
              <a:rPr lang="en-US" altLang="ko-KR" dirty="0"/>
              <a:t>compared to </a:t>
            </a:r>
            <a:r>
              <a:rPr lang="en-US" altLang="ko-KR" dirty="0" err="1"/>
              <a:t>gVirt</a:t>
            </a:r>
            <a:r>
              <a:rPr lang="en-US" altLang="ko-KR" dirty="0"/>
              <a:t>. Moreover, </a:t>
            </a:r>
            <a:r>
              <a:rPr lang="en-US" altLang="ko-KR" dirty="0" err="1"/>
              <a:t>gScale</a:t>
            </a:r>
            <a:r>
              <a:rPr lang="en-US" altLang="ko-KR" dirty="0"/>
              <a:t> archives up to 96% performance of </a:t>
            </a:r>
            <a:r>
              <a:rPr lang="en-US" altLang="ko-KR" dirty="0" err="1"/>
              <a:t>gVirt</a:t>
            </a:r>
            <a:r>
              <a:rPr lang="en-US" altLang="ko-KR" dirty="0"/>
              <a:t> under a high density of instances.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Topic 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Exsisting</a:t>
            </a:r>
            <a:r>
              <a:rPr lang="ko-KR" altLang="en-US" dirty="0"/>
              <a:t> </a:t>
            </a:r>
            <a:r>
              <a:rPr lang="en-US" altLang="ko-KR" dirty="0"/>
              <a:t> GPU virtualization solutions</a:t>
            </a:r>
          </a:p>
          <a:p>
            <a:r>
              <a:rPr lang="en-US" altLang="ko-KR" dirty="0"/>
              <a:t>Problem : </a:t>
            </a:r>
          </a:p>
          <a:p>
            <a:pPr lvl="1"/>
            <a:r>
              <a:rPr lang="en-US" altLang="ko-KR" dirty="0"/>
              <a:t>Still suffer from the restriction of scalability, which constrains the number of guest virtual GPU instances.</a:t>
            </a:r>
          </a:p>
          <a:p>
            <a:r>
              <a:rPr lang="en-US" altLang="ko-KR" dirty="0"/>
              <a:t>Solution : </a:t>
            </a:r>
          </a:p>
          <a:p>
            <a:pPr lvl="1"/>
            <a:r>
              <a:rPr lang="en-US" altLang="ko-KR" dirty="0"/>
              <a:t>presents a dynamic sharing mechanism which combines partition and sharing together to break the hardware limitation of global graphics memory space.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D9E-E966-4267-BD23-819BC1AB1CE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Background and Preliminary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Cloud is introduced to meet the high demand of GPU resource.</a:t>
            </a:r>
          </a:p>
          <a:p>
            <a:r>
              <a:rPr lang="en-US" altLang="ko-KR" dirty="0"/>
              <a:t>As a key enabling technology of GPU Cloud, GPU virtualization is intended to provide flexible and scalable GPU resources for multiple instances.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3" y="3388541"/>
            <a:ext cx="2914045" cy="28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Graphics Translation Table,</a:t>
            </a:r>
            <a:br>
              <a:rPr lang="en-US" altLang="ko-KR" b="1" dirty="0"/>
            </a:br>
            <a:r>
              <a:rPr lang="en-US" altLang="ko-KR" b="1" dirty="0"/>
              <a:t>Global Graphics Memory Space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042" y="2057400"/>
            <a:ext cx="5364578" cy="40386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12480" y="4666411"/>
            <a:ext cx="3072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GTT : providing the translations from logical graphics memory address to physical memory address.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Scalability 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4401312"/>
            <a:ext cx="9872871" cy="1694688"/>
          </a:xfrm>
        </p:spPr>
        <p:txBody>
          <a:bodyPr>
            <a:normAutofit/>
          </a:bodyPr>
          <a:lstStyle/>
          <a:p>
            <a:r>
              <a:rPr lang="en-US" altLang="ko-KR" dirty="0"/>
              <a:t>Due to the resource partition mechanism for global graphics memory space, with a fixed size of global graphics memory, the number of </a:t>
            </a:r>
            <a:r>
              <a:rPr lang="en-US" altLang="ko-KR" dirty="0" err="1"/>
              <a:t>vGPUs</a:t>
            </a:r>
            <a:r>
              <a:rPr lang="en-US" altLang="ko-KR" dirty="0"/>
              <a:t> hosted by </a:t>
            </a:r>
            <a:r>
              <a:rPr lang="en-US" altLang="ko-KR" dirty="0" err="1"/>
              <a:t>gVirt</a:t>
            </a:r>
            <a:r>
              <a:rPr lang="en-US" altLang="ko-KR" dirty="0"/>
              <a:t> is limited.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vGPU</a:t>
            </a:r>
            <a:r>
              <a:rPr lang="en-US" altLang="ko-KR" dirty="0"/>
              <a:t> increase, less global memory and functionality for each </a:t>
            </a:r>
            <a:r>
              <a:rPr lang="en-US" altLang="ko-KR" dirty="0" err="1"/>
              <a:t>vGPU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85" y="1954434"/>
            <a:ext cx="7048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and Shared Shadow GTT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44" y="2062162"/>
            <a:ext cx="8105775" cy="402907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4572-859E-4A98-A2A8-C70A54ACA7F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Shadow GTT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gScale</a:t>
            </a:r>
            <a:r>
              <a:rPr lang="en-US" altLang="ko-KR" dirty="0"/>
              <a:t> copies </a:t>
            </a:r>
            <a:r>
              <a:rPr lang="en-US" altLang="ko-KR" dirty="0" err="1"/>
              <a:t>vGPU’s</a:t>
            </a:r>
            <a:r>
              <a:rPr lang="en-US" altLang="ko-KR" dirty="0"/>
              <a:t> private shadow GTT onto the physical GTT along with the </a:t>
            </a:r>
            <a:r>
              <a:rPr lang="en-US" altLang="ko-KR" b="1" dirty="0">
                <a:solidFill>
                  <a:srgbClr val="FF0000"/>
                </a:solidFill>
              </a:rPr>
              <a:t>context switch </a:t>
            </a:r>
            <a:r>
              <a:rPr lang="en-US" altLang="ko-KR" dirty="0"/>
              <a:t>to ensure that translations of physical GTT are correct for the upcoming </a:t>
            </a:r>
            <a:r>
              <a:rPr lang="en-US" altLang="ko-KR" dirty="0" err="1"/>
              <a:t>vGPU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vGPU</a:t>
            </a:r>
            <a:r>
              <a:rPr lang="en-US" altLang="ko-KR" dirty="0"/>
              <a:t> owns the physical engine, </a:t>
            </a:r>
            <a:r>
              <a:rPr lang="en-US" altLang="ko-KR" dirty="0" err="1">
                <a:solidFill>
                  <a:srgbClr val="FF0000"/>
                </a:solidFill>
              </a:rPr>
              <a:t>gScale</a:t>
            </a:r>
            <a:r>
              <a:rPr lang="en-US" altLang="ko-KR" dirty="0">
                <a:solidFill>
                  <a:srgbClr val="FF0000"/>
                </a:solidFill>
              </a:rPr>
              <a:t> synchronizes the modifications of physical GTT to </a:t>
            </a:r>
            <a:r>
              <a:rPr lang="en-US" altLang="ko-KR" dirty="0" err="1">
                <a:solidFill>
                  <a:srgbClr val="FF0000"/>
                </a:solidFill>
              </a:rPr>
              <a:t>vGPU’s</a:t>
            </a:r>
            <a:r>
              <a:rPr lang="en-US" altLang="ko-KR" dirty="0">
                <a:solidFill>
                  <a:srgbClr val="FF0000"/>
                </a:solidFill>
              </a:rPr>
              <a:t> private shadow GTT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On-demand Copying</a:t>
            </a:r>
          </a:p>
          <a:p>
            <a:pPr lvl="1"/>
            <a:r>
              <a:rPr lang="en-US" altLang="ko-KR" dirty="0"/>
              <a:t>Writing private shadow GTT onto physical GTT incurs the overhead.</a:t>
            </a:r>
          </a:p>
          <a:p>
            <a:pPr lvl="1"/>
            <a:r>
              <a:rPr lang="en-US" altLang="ko-KR" dirty="0" err="1"/>
              <a:t>gScale</a:t>
            </a:r>
            <a:r>
              <a:rPr lang="en-US" altLang="ko-KR" dirty="0"/>
              <a:t> introduces on-demand copying to reduce unnecessary copying overhead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9519-DED4-4E10-81B3-6CD2A037C7C5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A627-9BF5-42A1-B6D8-2E1F523AAA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755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613</TotalTime>
  <Words>498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Corbel</vt:lpstr>
      <vt:lpstr>기본</vt:lpstr>
      <vt:lpstr>gScale: Scaling up GPU Virtualization with Dynamic Sharing of Graphics Memory Space</vt:lpstr>
      <vt:lpstr>Summary</vt:lpstr>
      <vt:lpstr>Background and Preliminary</vt:lpstr>
      <vt:lpstr>GPU Virtualization</vt:lpstr>
      <vt:lpstr>Graphics Translation Table, Global Graphics Memory Space</vt:lpstr>
      <vt:lpstr>Scalability Issue</vt:lpstr>
      <vt:lpstr>solution</vt:lpstr>
      <vt:lpstr>Private and Shared Shadow GTT</vt:lpstr>
      <vt:lpstr>Private Shadow GTT</vt:lpstr>
      <vt:lpstr>Ladder Mapping</vt:lpstr>
      <vt:lpstr>Slot Sharing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gScale: Scaling up GPU Virtualization with Dynamic Sharing of Graphics Memory Space</dc:title>
  <dc:creator>이시</dc:creator>
  <cp:lastModifiedBy>이시</cp:lastModifiedBy>
  <cp:revision>6</cp:revision>
  <dcterms:created xsi:type="dcterms:W3CDTF">2017-05-28T05:34:20Z</dcterms:created>
  <dcterms:modified xsi:type="dcterms:W3CDTF">2017-05-29T09:50:47Z</dcterms:modified>
</cp:coreProperties>
</file>