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4" r:id="rId2"/>
    <p:sldId id="277" r:id="rId3"/>
    <p:sldId id="259" r:id="rId4"/>
    <p:sldId id="310" r:id="rId5"/>
    <p:sldId id="311" r:id="rId6"/>
    <p:sldId id="309" r:id="rId7"/>
    <p:sldId id="313" r:id="rId8"/>
    <p:sldId id="312" r:id="rId9"/>
    <p:sldId id="299" r:id="rId10"/>
    <p:sldId id="314" r:id="rId11"/>
    <p:sldId id="315" r:id="rId12"/>
    <p:sldId id="316" r:id="rId13"/>
    <p:sldId id="319" r:id="rId14"/>
    <p:sldId id="320" r:id="rId15"/>
    <p:sldId id="321" r:id="rId16"/>
    <p:sldId id="322" r:id="rId17"/>
    <p:sldId id="317" r:id="rId18"/>
    <p:sldId id="318" r:id="rId19"/>
    <p:sldId id="302" r:id="rId20"/>
    <p:sldId id="326" r:id="rId21"/>
    <p:sldId id="328" r:id="rId22"/>
    <p:sldId id="327" r:id="rId23"/>
    <p:sldId id="307" r:id="rId24"/>
    <p:sldId id="308" r:id="rId25"/>
  </p:sldIdLst>
  <p:sldSz cx="9144000" cy="6858000" type="screen4x3"/>
  <p:notesSz cx="6786563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CFF"/>
    <a:srgbClr val="85E2FF"/>
    <a:srgbClr val="E6FFC1"/>
    <a:srgbClr val="E0FDB9"/>
    <a:srgbClr val="CFFC8C"/>
    <a:srgbClr val="FFFFFF"/>
    <a:srgbClr val="0090A4"/>
    <a:srgbClr val="EBF9EF"/>
    <a:srgbClr val="FE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7" autoAdjust="0"/>
  </p:normalViewPr>
  <p:slideViewPr>
    <p:cSldViewPr showGuides="1">
      <p:cViewPr varScale="1">
        <p:scale>
          <a:sx n="79" d="100"/>
          <a:sy n="79" d="100"/>
        </p:scale>
        <p:origin x="108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09" y="-46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149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E0D10-DB6D-4F9B-90C1-8952AE7364A6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149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7202-F309-48CE-B702-B5B669093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47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612A-01B9-4505-A157-BAF78EBB32D5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12891"/>
            <a:ext cx="5429250" cy="44648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5D6D-D7D0-444F-A6C6-38C97EE51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4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0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8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CB3-3A43-4869-B90E-17865677A151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FFCC-92F9-4278-BA83-89E023FBAFCA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D22-3F71-457E-96D3-D61CE30C93E2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8638834" y="0"/>
            <a:ext cx="504056" cy="378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82F-B85F-416A-ACE3-F8556355A86E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048" y="13109"/>
            <a:ext cx="2133600" cy="365125"/>
          </a:xfrm>
        </p:spPr>
        <p:txBody>
          <a:bodyPr/>
          <a:lstStyle>
            <a:lvl1pPr>
              <a:defRPr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B574-9C8C-4533-93EF-98DD9A67292A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0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6032-13A8-4B3A-824D-E66A58AF3E96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084-E30C-456E-BAD4-987802528E94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F9F-3D66-4855-86FA-4657D3514551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63C-6072-48DB-8C68-E747869E0CFF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143-1445-457A-85CA-66B6436F3D30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BC6C-57E6-45B0-9915-60C0378D9F05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8C40-3770-49B4-99E3-4AF87B1AA7DA}" type="datetime1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Instant OS Updates via </a:t>
            </a:r>
            <a:r>
              <a:rPr lang="en-US" altLang="ko-KR" dirty="0" err="1"/>
              <a:t>Userspace</a:t>
            </a:r>
            <a:r>
              <a:rPr lang="en-US" altLang="ko-KR" dirty="0"/>
              <a:t>  Checkpoint-and-Restart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3568" y="3886200"/>
            <a:ext cx="7376864" cy="910952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Sanidhya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Kashyap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Changwoo</a:t>
            </a:r>
            <a:r>
              <a:rPr lang="en-US" altLang="ko-KR" sz="2000" dirty="0"/>
              <a:t> Min, </a:t>
            </a:r>
            <a:r>
              <a:rPr lang="en-US" altLang="ko-KR" sz="2000" dirty="0" err="1"/>
              <a:t>Byoungyoung</a:t>
            </a:r>
            <a:r>
              <a:rPr lang="en-US" altLang="ko-KR" sz="2000" dirty="0"/>
              <a:t> Lee,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Taesoo</a:t>
            </a:r>
            <a:r>
              <a:rPr lang="en-US" altLang="ko-KR" sz="2000" dirty="0"/>
              <a:t> Kim, Pavel </a:t>
            </a:r>
            <a:r>
              <a:rPr lang="en-US" altLang="ko-KR" sz="2000" dirty="0" err="1"/>
              <a:t>Emelyanov</a:t>
            </a:r>
            <a:endParaRPr lang="ko-KR" altLang="en-US" sz="2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67544" y="5157192"/>
            <a:ext cx="737686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Dong-</a:t>
            </a:r>
            <a:r>
              <a:rPr lang="en-US" altLang="ko-KR" sz="2000" dirty="0" err="1"/>
              <a:t>su</a:t>
            </a:r>
            <a:r>
              <a:rPr lang="en-US" altLang="ko-KR" sz="2000" dirty="0"/>
              <a:t> Lee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00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Switching kernel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consist of two step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load </a:t>
            </a:r>
            <a:r>
              <a:rPr lang="en-US" altLang="ko-KR" dirty="0"/>
              <a:t>and</a:t>
            </a:r>
            <a:r>
              <a:rPr lang="en-US" altLang="ko-KR" dirty="0">
                <a:solidFill>
                  <a:srgbClr val="FF0000"/>
                </a:solidFill>
              </a:rPr>
              <a:t> switch </a:t>
            </a:r>
            <a:r>
              <a:rPr lang="en-US" altLang="ko-KR" dirty="0"/>
              <a:t>kernel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boots up </a:t>
            </a:r>
            <a:r>
              <a:rPr lang="en-US" altLang="ko-KR" dirty="0"/>
              <a:t>and</a:t>
            </a:r>
            <a:r>
              <a:rPr lang="en-US" altLang="ko-KR" dirty="0">
                <a:solidFill>
                  <a:srgbClr val="FF0000"/>
                </a:solidFill>
              </a:rPr>
              <a:t> relaunches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and switch</a:t>
            </a:r>
          </a:p>
          <a:p>
            <a:pPr lvl="1"/>
            <a:r>
              <a:rPr lang="en-US" altLang="ko-KR" dirty="0"/>
              <a:t>loads the </a:t>
            </a:r>
            <a:r>
              <a:rPr lang="en-US" altLang="ko-KR" dirty="0">
                <a:solidFill>
                  <a:srgbClr val="FF0000"/>
                </a:solidFill>
              </a:rPr>
              <a:t>new kernel(new version) </a:t>
            </a:r>
            <a:r>
              <a:rPr lang="en-US" altLang="ko-KR" dirty="0"/>
              <a:t>binary to its memory</a:t>
            </a:r>
          </a:p>
          <a:p>
            <a:pPr lvl="1"/>
            <a:r>
              <a:rPr lang="en-US" altLang="ko-KR" dirty="0"/>
              <a:t>switches its running kernel(</a:t>
            </a:r>
            <a:r>
              <a:rPr lang="en-US" altLang="ko-KR" dirty="0">
                <a:solidFill>
                  <a:srgbClr val="FF0000"/>
                </a:solidFill>
              </a:rPr>
              <a:t>old version</a:t>
            </a:r>
            <a:r>
              <a:rPr lang="en-US" altLang="ko-KR" dirty="0"/>
              <a:t>) to the new one(</a:t>
            </a:r>
            <a:r>
              <a:rPr lang="en-US" altLang="ko-KR" dirty="0">
                <a:solidFill>
                  <a:srgbClr val="FF0000"/>
                </a:solidFill>
              </a:rPr>
              <a:t>new version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boots up and relaunches</a:t>
            </a:r>
          </a:p>
          <a:p>
            <a:pPr lvl="1"/>
            <a:r>
              <a:rPr lang="en-US" altLang="ko-KR" dirty="0"/>
              <a:t>new kernel quickly </a:t>
            </a:r>
            <a:r>
              <a:rPr lang="en-US" altLang="ko-KR" dirty="0">
                <a:solidFill>
                  <a:srgbClr val="FF0000"/>
                </a:solidFill>
              </a:rPr>
              <a:t>boots up </a:t>
            </a:r>
            <a:r>
              <a:rPr lang="en-US" altLang="ko-KR" dirty="0"/>
              <a:t>by </a:t>
            </a:r>
            <a:r>
              <a:rPr lang="en-US" altLang="ko-KR" dirty="0">
                <a:solidFill>
                  <a:srgbClr val="FF0000"/>
                </a:solidFill>
              </a:rPr>
              <a:t>skipping</a:t>
            </a:r>
            <a:r>
              <a:rPr lang="en-US" altLang="ko-KR" dirty="0"/>
              <a:t> most of the hardware </a:t>
            </a:r>
            <a:r>
              <a:rPr lang="en-US" altLang="ko-KR" dirty="0">
                <a:solidFill>
                  <a:srgbClr val="FF0000"/>
                </a:solidFill>
              </a:rPr>
              <a:t>initialization</a:t>
            </a:r>
            <a:r>
              <a:rPr lang="en-US" altLang="ko-KR" dirty="0"/>
              <a:t> routine(because it were already initialized)</a:t>
            </a:r>
          </a:p>
          <a:p>
            <a:pPr lvl="1"/>
            <a:r>
              <a:rPr lang="en-US" altLang="ko-KR" dirty="0"/>
              <a:t>The system management daemon </a:t>
            </a:r>
            <a:r>
              <a:rPr lang="en-US" altLang="ko-KR" dirty="0">
                <a:solidFill>
                  <a:srgbClr val="FF0000"/>
                </a:solidFill>
              </a:rPr>
              <a:t>relaunches</a:t>
            </a:r>
            <a:r>
              <a:rPr lang="en-US" altLang="ko-KR" dirty="0"/>
              <a:t> the required system services after the kernel initialization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9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Restoring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consist of two step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run</a:t>
            </a:r>
            <a:r>
              <a:rPr lang="en-US" altLang="ko-KR" dirty="0"/>
              <a:t> the new updated kernel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reconstructs </a:t>
            </a:r>
            <a:r>
              <a:rPr lang="en-US" altLang="ko-KR" dirty="0"/>
              <a:t>the states inside the kernel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running the new kernel</a:t>
            </a:r>
          </a:p>
          <a:p>
            <a:pPr lvl="1"/>
            <a:r>
              <a:rPr lang="en-US" altLang="ko-KR" dirty="0"/>
              <a:t>running the newly updated kernel with its system services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reconstructs the states inside the kernel</a:t>
            </a:r>
          </a:p>
          <a:p>
            <a:pPr lvl="1"/>
            <a:r>
              <a:rPr lang="en-US" altLang="ko-KR" dirty="0"/>
              <a:t>reconstructs the </a:t>
            </a:r>
            <a:r>
              <a:rPr lang="en-US" altLang="ko-KR" dirty="0" err="1"/>
              <a:t>processspecific</a:t>
            </a:r>
            <a:r>
              <a:rPr lang="en-US" altLang="ko-KR" dirty="0"/>
              <a:t> states inside the kernel </a:t>
            </a:r>
          </a:p>
          <a:p>
            <a:pPr lvl="1"/>
            <a:r>
              <a:rPr lang="en-US" altLang="ko-KR" dirty="0"/>
              <a:t>then restarts the app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Safe fallback</a:t>
            </a:r>
          </a:p>
          <a:p>
            <a:pPr lvl="1"/>
            <a:r>
              <a:rPr lang="en-US" altLang="ko-KR" dirty="0"/>
              <a:t>allows for automatic </a:t>
            </a:r>
            <a:r>
              <a:rPr lang="en-US" altLang="ko-KR" dirty="0">
                <a:solidFill>
                  <a:srgbClr val="FF0000"/>
                </a:solidFill>
              </a:rPr>
              <a:t>fallback</a:t>
            </a:r>
            <a:r>
              <a:rPr lang="en-US" altLang="ko-KR" dirty="0"/>
              <a:t> to the </a:t>
            </a:r>
            <a:r>
              <a:rPr lang="en-US" altLang="ko-KR" dirty="0">
                <a:solidFill>
                  <a:srgbClr val="FF0000"/>
                </a:solidFill>
              </a:rPr>
              <a:t>previous</a:t>
            </a:r>
            <a:r>
              <a:rPr lang="en-US" altLang="ko-KR" dirty="0"/>
              <a:t> OS state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9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reducing the downtime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by using </a:t>
            </a:r>
            <a:r>
              <a:rPr lang="en-US" altLang="ko-KR" dirty="0">
                <a:solidFill>
                  <a:srgbClr val="FF0000"/>
                </a:solidFill>
              </a:rPr>
              <a:t>incremental</a:t>
            </a:r>
            <a:r>
              <a:rPr lang="en-US" altLang="ko-KR" dirty="0"/>
              <a:t> checkpoint</a:t>
            </a:r>
          </a:p>
          <a:p>
            <a:pPr lvl="1"/>
            <a:r>
              <a:rPr lang="en-US" altLang="ko-KR" dirty="0"/>
              <a:t>leverage </a:t>
            </a:r>
            <a:r>
              <a:rPr lang="en-US" altLang="ko-KR" dirty="0">
                <a:solidFill>
                  <a:srgbClr val="FF0000"/>
                </a:solidFill>
              </a:rPr>
              <a:t>on-demand restore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issues</a:t>
            </a:r>
          </a:p>
          <a:p>
            <a:pPr lvl="1"/>
            <a:r>
              <a:rPr lang="en-US" altLang="ko-KR" dirty="0"/>
              <a:t>using above two methods occurs another problem</a:t>
            </a:r>
          </a:p>
          <a:p>
            <a:pPr lvl="1"/>
            <a:r>
              <a:rPr lang="en-US" altLang="ko-KR" dirty="0"/>
              <a:t>thus, KUP apply </a:t>
            </a:r>
            <a:r>
              <a:rPr lang="en-US" altLang="ko-KR" dirty="0">
                <a:solidFill>
                  <a:srgbClr val="FF0000"/>
                </a:solidFill>
              </a:rPr>
              <a:t>FOAM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PPP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6309320"/>
            <a:ext cx="82117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FOAM -</a:t>
            </a:r>
            <a:r>
              <a:rPr lang="en-US" altLang="ko-KR" sz="1400" dirty="0"/>
              <a:t> file offset-based address mapping 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※ PPP</a:t>
            </a:r>
            <a:r>
              <a:rPr lang="en-US" altLang="ko-KR" sz="1400" dirty="0"/>
              <a:t> –  persistent physical pages</a:t>
            </a:r>
          </a:p>
          <a:p>
            <a:endParaRPr lang="ko-KR" altLang="en-US" sz="1400" dirty="0"/>
          </a:p>
          <a:p>
            <a:pPr lvl="1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1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20328"/>
            <a:ext cx="8424936" cy="45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incremental checkpoint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84984"/>
            <a:ext cx="8640960" cy="2892028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reduces downtime (up to 83.5%)</a:t>
            </a:r>
          </a:p>
          <a:p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 Multiple snapshots increase the </a:t>
            </a:r>
            <a:r>
              <a:rPr lang="en-US" altLang="ko-KR" dirty="0">
                <a:solidFill>
                  <a:srgbClr val="FF0000"/>
                </a:solidFill>
              </a:rPr>
              <a:t>restore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025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On-demand restore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rebind the memory once the application accesses it </a:t>
            </a:r>
          </a:p>
          <a:p>
            <a:pPr lvl="1"/>
            <a:r>
              <a:rPr lang="en-US" altLang="ko-KR" dirty="0"/>
              <a:t>Only map the memory region with snapshot and restart the application</a:t>
            </a:r>
          </a:p>
          <a:p>
            <a:pPr lvl="1"/>
            <a:r>
              <a:rPr lang="en-US" altLang="ko-KR" dirty="0"/>
              <a:t> </a:t>
            </a:r>
          </a:p>
          <a:p>
            <a:r>
              <a:rPr lang="en-US" altLang="ko-KR" dirty="0"/>
              <a:t>decreases the downtime (up to 99.6%)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Incompatible</a:t>
            </a:r>
            <a:r>
              <a:rPr lang="en-US" altLang="ko-KR" dirty="0"/>
              <a:t> with incremental checkpoint</a:t>
            </a:r>
          </a:p>
        </p:txBody>
      </p:sp>
    </p:spTree>
    <p:extLst>
      <p:ext uri="{BB962C8B-B14F-4D97-AF65-F5344CB8AC3E}">
        <p14:creationId xmlns:p14="http://schemas.microsoft.com/office/powerpoint/2010/main" val="194547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 apply both techniques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during restore, need to map each pages individually</a:t>
            </a:r>
          </a:p>
          <a:p>
            <a:pPr lvl="1"/>
            <a:r>
              <a:rPr lang="en-US" altLang="ko-KR" dirty="0"/>
              <a:t>Individual lookups to find the relevant pages</a:t>
            </a:r>
          </a:p>
          <a:p>
            <a:pPr lvl="1"/>
            <a:r>
              <a:rPr lang="en-US" altLang="ko-KR" dirty="0"/>
              <a:t>Individual page mapping to enable on-demand restore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increases</a:t>
            </a:r>
            <a:r>
              <a:rPr lang="en-US" altLang="ko-KR" dirty="0"/>
              <a:t> the restoration downtime (42.5%)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12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offset-based address mapping (FOAM)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Flat address space representation for the snapshot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One-to-one</a:t>
            </a:r>
            <a:r>
              <a:rPr lang="en-US" altLang="ko-KR" dirty="0"/>
              <a:t> mapping between the address space and the snapshot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explicit</a:t>
            </a:r>
            <a:r>
              <a:rPr lang="en-US" altLang="ko-KR" dirty="0"/>
              <a:t> lookups for the pages across the snapshots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few </a:t>
            </a:r>
            <a:r>
              <a:rPr lang="en-US" altLang="ko-KR" dirty="0"/>
              <a:t>map operations to map the entire snapshot with address space</a:t>
            </a:r>
          </a:p>
          <a:p>
            <a:endParaRPr lang="en-US" altLang="ko-KR" dirty="0"/>
          </a:p>
          <a:p>
            <a:r>
              <a:rPr lang="en-US" altLang="ko-KR" dirty="0"/>
              <a:t>Use sparse file representation</a:t>
            </a:r>
          </a:p>
          <a:p>
            <a:pPr lvl="1"/>
            <a:r>
              <a:rPr lang="en-US" altLang="ko-KR" dirty="0"/>
              <a:t>Rely on the concept of holes supported by modern file systems </a:t>
            </a:r>
          </a:p>
          <a:p>
            <a:endParaRPr lang="en-US" altLang="ko-KR" dirty="0"/>
          </a:p>
          <a:p>
            <a:r>
              <a:rPr lang="en-US" altLang="ko-KR" dirty="0"/>
              <a:t>Simplifies incremental checkpoint and on-demand restore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80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Persist physical pages (PPP)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reserve</a:t>
            </a:r>
            <a:r>
              <a:rPr lang="en-US" altLang="ko-KR" dirty="0"/>
              <a:t> virtual-to-physical mapping information</a:t>
            </a:r>
          </a:p>
          <a:p>
            <a:pPr lvl="1"/>
            <a:r>
              <a:rPr lang="en-US" altLang="ko-KR" dirty="0"/>
              <a:t>static instrumentation of the OS binary  </a:t>
            </a:r>
          </a:p>
          <a:p>
            <a:pPr lvl="1"/>
            <a:r>
              <a:rPr lang="en-US" altLang="ko-KR" dirty="0"/>
              <a:t>inject our own memory reservation function, then further boot the OS 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handle</a:t>
            </a:r>
            <a:r>
              <a:rPr lang="en-US" altLang="ko-KR" dirty="0"/>
              <a:t> page-faults for the restored application </a:t>
            </a:r>
          </a:p>
          <a:p>
            <a:pPr lvl="1"/>
            <a:r>
              <a:rPr lang="en-US" altLang="ko-KR" dirty="0"/>
              <a:t>dynamic kernel instrumentation </a:t>
            </a:r>
          </a:p>
          <a:p>
            <a:pPr lvl="1"/>
            <a:r>
              <a:rPr lang="en-US" altLang="ko-KR" dirty="0"/>
              <a:t>inject our own page fault handler function for memory binding</a:t>
            </a:r>
          </a:p>
          <a:p>
            <a:endParaRPr lang="en-US" altLang="ko-KR" dirty="0"/>
          </a:p>
          <a:p>
            <a:r>
              <a:rPr lang="en-US" altLang="ko-KR" dirty="0"/>
              <a:t>Avoid redundant data copy across reboot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5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effective is  KUP’ approach?</a:t>
            </a:r>
          </a:p>
          <a:p>
            <a:r>
              <a:rPr lang="en-US" altLang="ko-KR" dirty="0"/>
              <a:t>What is the effective performance of each technique during the update?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1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</a:p>
          <a:p>
            <a:pPr lvl="1"/>
            <a:r>
              <a:rPr lang="en-US" altLang="ko-KR" dirty="0"/>
              <a:t>OS update</a:t>
            </a:r>
          </a:p>
          <a:p>
            <a:pPr lvl="1"/>
            <a:r>
              <a:rPr lang="en-US" altLang="ko-KR" dirty="0"/>
              <a:t>user</a:t>
            </a:r>
            <a:r>
              <a:rPr lang="en-US" altLang="ko-KR" dirty="0">
                <a:solidFill>
                  <a:srgbClr val="FF0000"/>
                </a:solidFill>
              </a:rPr>
              <a:t> routinely </a:t>
            </a:r>
            <a:r>
              <a:rPr lang="en-US" altLang="ko-KR" dirty="0"/>
              <a:t>update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their operating systems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to updates OS, users must </a:t>
            </a:r>
            <a:r>
              <a:rPr lang="en-US" altLang="ko-KR" dirty="0">
                <a:solidFill>
                  <a:srgbClr val="FF0000"/>
                </a:solidFill>
              </a:rPr>
              <a:t>reboot</a:t>
            </a:r>
            <a:r>
              <a:rPr lang="en-US" altLang="ko-KR" dirty="0"/>
              <a:t> their system</a:t>
            </a:r>
          </a:p>
          <a:p>
            <a:pPr lvl="1"/>
            <a:r>
              <a:rPr lang="en-US" altLang="ko-KR" dirty="0"/>
              <a:t>reboot system result in unavoidable downtime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employs a </a:t>
            </a:r>
            <a:r>
              <a:rPr lang="en-US" altLang="ko-KR" dirty="0" err="1"/>
              <a:t>userspace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checkpoint-and-restart</a:t>
            </a:r>
            <a:r>
              <a:rPr lang="en-US" altLang="ko-KR" dirty="0"/>
              <a:t> mechanism</a:t>
            </a:r>
          </a:p>
          <a:p>
            <a:pPr lvl="1"/>
            <a:r>
              <a:rPr lang="en-US" altLang="ko-KR" dirty="0"/>
              <a:t>Instant OS update(KUP)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Significance</a:t>
            </a:r>
          </a:p>
          <a:p>
            <a:pPr lvl="1"/>
            <a:r>
              <a:rPr lang="en-US" altLang="ko-KR" dirty="0"/>
              <a:t>they can updates kernel </a:t>
            </a:r>
            <a:r>
              <a:rPr lang="en-US" altLang="ko-KR" dirty="0">
                <a:solidFill>
                  <a:srgbClr val="FF0000"/>
                </a:solidFill>
              </a:rPr>
              <a:t>without any kernel modifications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7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: Ubuntu, KUP vs </a:t>
            </a:r>
            <a:r>
              <a:rPr lang="en-US" altLang="ko-KR" dirty="0" err="1"/>
              <a:t>kpatch</a:t>
            </a:r>
            <a:endParaRPr lang="en-US" altLang="ko-KR" dirty="0"/>
          </a:p>
          <a:p>
            <a:r>
              <a:rPr lang="en-US" altLang="ko-KR" dirty="0"/>
              <a:t>KUP supports 23 minor/4 major updates(v3.17 – v4.1)</a:t>
            </a:r>
          </a:p>
          <a:p>
            <a:r>
              <a:rPr lang="en-US" altLang="ko-KR" dirty="0" err="1"/>
              <a:t>kpatch</a:t>
            </a:r>
            <a:r>
              <a:rPr lang="en-US" altLang="ko-KR" dirty="0"/>
              <a:t> an only update 2 versions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8756881" cy="38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FOAM on SSD  slow </a:t>
            </a:r>
          </a:p>
          <a:p>
            <a:r>
              <a:rPr lang="en-US" altLang="ko-KR" dirty="0"/>
              <a:t>FOAM on RP-RAMFS  space inefficient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734394"/>
            <a:ext cx="7629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4" y="2169750"/>
            <a:ext cx="8629650" cy="4438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PPP has the least degradation </a:t>
            </a:r>
          </a:p>
          <a:p>
            <a:r>
              <a:rPr lang="en-US" altLang="ko-KR" dirty="0"/>
              <a:t>Storage also affects the performance</a:t>
            </a:r>
            <a:endParaRPr lang="ko-KR" altLang="en-US" dirty="0"/>
          </a:p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83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KUP does not support C/R all socket implementations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TCP/UDP </a:t>
            </a:r>
            <a:r>
              <a:rPr lang="en-US" altLang="ko-KR" dirty="0">
                <a:latin typeface="+mn-ea"/>
              </a:rPr>
              <a:t>and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netlink</a:t>
            </a:r>
            <a:r>
              <a:rPr lang="en-US" altLang="ko-KR" dirty="0">
                <a:latin typeface="+mn-ea"/>
              </a:rPr>
              <a:t> are supported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KUP’s FOAM is still sensitive to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the number of cache to-disk writes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failure during restoration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System call</a:t>
            </a:r>
            <a:r>
              <a:rPr lang="en-US" altLang="ko-KR" dirty="0">
                <a:latin typeface="+mn-ea"/>
              </a:rPr>
              <a:t> is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removal</a:t>
            </a:r>
            <a:r>
              <a:rPr lang="en-US" altLang="ko-KR" dirty="0">
                <a:latin typeface="+mn-ea"/>
              </a:rPr>
              <a:t> or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interface modification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73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KUP : </a:t>
            </a:r>
            <a:r>
              <a:rPr lang="en-US" altLang="ko-KR" dirty="0">
                <a:latin typeface="+mn-ea"/>
              </a:rPr>
              <a:t>a simple update mechanism with application C/R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employs various techniques :</a:t>
            </a:r>
          </a:p>
          <a:p>
            <a:pPr lvl="1"/>
            <a:r>
              <a:rPr lang="en-US" altLang="ko-KR" dirty="0">
                <a:latin typeface="+mn-ea"/>
              </a:rPr>
              <a:t>FOAM, New data abstraction for app C/R</a:t>
            </a:r>
          </a:p>
          <a:p>
            <a:pPr lvl="1"/>
            <a:r>
              <a:rPr lang="en-US" altLang="ko-KR" dirty="0">
                <a:latin typeface="+mn-ea"/>
              </a:rPr>
              <a:t>Fast in-kernel switching technique</a:t>
            </a:r>
          </a:p>
          <a:p>
            <a:pPr lvl="1"/>
            <a:r>
              <a:rPr lang="en-US" altLang="ko-KR" dirty="0">
                <a:latin typeface="+mn-ea"/>
              </a:rPr>
              <a:t>PPP, reuse memory without an explicit dump</a:t>
            </a:r>
          </a:p>
          <a:p>
            <a:r>
              <a:rPr lang="en-US" altLang="ko-KR" dirty="0">
                <a:latin typeface="+mn-ea"/>
              </a:rPr>
              <a:t>KUP do not support all socket and has failure</a:t>
            </a:r>
          </a:p>
          <a:p>
            <a:r>
              <a:rPr lang="en-US" altLang="ko-KR" dirty="0">
                <a:latin typeface="+mn-ea"/>
              </a:rPr>
              <a:t>PPP shows least performance degradation(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0.68% </a:t>
            </a:r>
            <a:r>
              <a:rPr lang="en-US" altLang="ko-KR" dirty="0">
                <a:latin typeface="+mn-ea"/>
              </a:rPr>
              <a:t>over the period of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300</a:t>
            </a:r>
            <a:r>
              <a:rPr lang="en-US" altLang="ko-KR" dirty="0">
                <a:latin typeface="+mn-ea"/>
              </a:rPr>
              <a:t>) after being restored</a:t>
            </a:r>
          </a:p>
          <a:p>
            <a:r>
              <a:rPr lang="en-US" altLang="ko-KR" dirty="0">
                <a:latin typeface="+mn-ea"/>
              </a:rPr>
              <a:t>first work that realizes swift kernel updates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without modifying </a:t>
            </a:r>
            <a:r>
              <a:rPr lang="en-US" altLang="ko-KR" dirty="0">
                <a:latin typeface="+mn-ea"/>
              </a:rPr>
              <a:t>any kernel source.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update</a:t>
            </a:r>
          </a:p>
          <a:p>
            <a:pPr lvl="1"/>
            <a:r>
              <a:rPr lang="en-US" altLang="ko-KR" dirty="0"/>
              <a:t>OS have be come </a:t>
            </a:r>
            <a:r>
              <a:rPr lang="en-US" altLang="ko-KR" dirty="0">
                <a:solidFill>
                  <a:srgbClr val="FF0000"/>
                </a:solidFill>
              </a:rPr>
              <a:t>complex</a:t>
            </a:r>
            <a:r>
              <a:rPr lang="en-US" altLang="ko-KR" dirty="0"/>
              <a:t> and more </a:t>
            </a:r>
            <a:r>
              <a:rPr lang="en-US" altLang="ko-KR" dirty="0">
                <a:solidFill>
                  <a:srgbClr val="FF0000"/>
                </a:solidFill>
              </a:rPr>
              <a:t>prone to problem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OS updates are </a:t>
            </a:r>
            <a:r>
              <a:rPr lang="en-US" altLang="ko-KR" dirty="0">
                <a:solidFill>
                  <a:srgbClr val="FF0000"/>
                </a:solidFill>
              </a:rPr>
              <a:t>necessary</a:t>
            </a:r>
            <a:r>
              <a:rPr lang="en-US" altLang="ko-KR" dirty="0"/>
              <a:t> to promptly mitigate  problem.</a:t>
            </a:r>
          </a:p>
          <a:p>
            <a:pPr lvl="1"/>
            <a:r>
              <a:rPr lang="en-US" altLang="ko-KR" dirty="0"/>
              <a:t>e.g. to fix bugs, add a new set of features, etc.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Checkpoint and Restart</a:t>
            </a:r>
          </a:p>
          <a:p>
            <a:pPr lvl="1"/>
            <a:r>
              <a:rPr lang="en-US" altLang="ko-KR" dirty="0"/>
              <a:t>is a technique to add </a:t>
            </a:r>
            <a:r>
              <a:rPr lang="en-US" altLang="ko-KR" dirty="0">
                <a:solidFill>
                  <a:srgbClr val="FF0000"/>
                </a:solidFill>
              </a:rPr>
              <a:t>fault tolerance</a:t>
            </a:r>
            <a:r>
              <a:rPr lang="en-US" altLang="ko-KR" dirty="0"/>
              <a:t> into computing systems</a:t>
            </a:r>
          </a:p>
          <a:p>
            <a:pPr lvl="1"/>
            <a:r>
              <a:rPr lang="en-US" altLang="ko-KR" dirty="0"/>
              <a:t>consists of </a:t>
            </a:r>
            <a:r>
              <a:rPr lang="en-US" altLang="ko-KR" dirty="0">
                <a:solidFill>
                  <a:srgbClr val="FF0000"/>
                </a:solidFill>
              </a:rPr>
              <a:t>saving</a:t>
            </a:r>
            <a:r>
              <a:rPr lang="en-US" altLang="ko-KR" dirty="0"/>
              <a:t> a snapshot of the app's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en-US" altLang="ko-KR" dirty="0"/>
              <a:t> then can restart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331640" y="4581128"/>
            <a:ext cx="6264696" cy="1656184"/>
            <a:chOff x="1475656" y="2492896"/>
            <a:chExt cx="6264696" cy="165618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475656" y="2492896"/>
              <a:ext cx="6264696" cy="165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835696" y="3501008"/>
              <a:ext cx="5616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폭발: 8pt 6"/>
            <p:cNvSpPr/>
            <p:nvPr/>
          </p:nvSpPr>
          <p:spPr>
            <a:xfrm>
              <a:off x="5436096" y="3140968"/>
              <a:ext cx="1512168" cy="936104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failure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627784" y="3282661"/>
              <a:ext cx="360040" cy="43669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연결선: 꺾임 8"/>
            <p:cNvCxnSpPr>
              <a:cxnSpLocks/>
              <a:stCxn id="7" idx="0"/>
              <a:endCxn id="8" idx="0"/>
            </p:cNvCxnSpPr>
            <p:nvPr/>
          </p:nvCxnSpPr>
          <p:spPr>
            <a:xfrm rot="16200000" flipH="1" flipV="1">
              <a:off x="4559430" y="1389341"/>
              <a:ext cx="141693" cy="3644945"/>
            </a:xfrm>
            <a:prstGeom prst="bentConnector3">
              <a:avLst>
                <a:gd name="adj1" fmla="val -161335"/>
              </a:avLst>
            </a:prstGeom>
            <a:ln>
              <a:solidFill>
                <a:srgbClr val="5BDCFF"/>
              </a:solidFill>
              <a:prstDash val="lg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52174" y="3779748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checkpoint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9952" y="2564904"/>
              <a:ext cx="911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87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Existing practices for OS updates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Limitation  </a:t>
            </a:r>
          </a:p>
          <a:p>
            <a:pPr lvl="1"/>
            <a:r>
              <a:rPr lang="en-US" altLang="ko-KR" dirty="0"/>
              <a:t>to update users must </a:t>
            </a:r>
            <a:r>
              <a:rPr lang="en-US" altLang="ko-KR" dirty="0">
                <a:solidFill>
                  <a:srgbClr val="FF0000"/>
                </a:solidFill>
              </a:rPr>
              <a:t>reboot</a:t>
            </a:r>
            <a:r>
              <a:rPr lang="en-US" altLang="ko-KR" dirty="0"/>
              <a:t> their system</a:t>
            </a:r>
          </a:p>
          <a:p>
            <a:pPr lvl="1"/>
            <a:r>
              <a:rPr lang="en-US" altLang="ko-KR" dirty="0"/>
              <a:t>resulting in unavoidable </a:t>
            </a:r>
            <a:r>
              <a:rPr lang="en-US" altLang="ko-KR" dirty="0">
                <a:solidFill>
                  <a:srgbClr val="FF0000"/>
                </a:solidFill>
              </a:rPr>
              <a:t>downtime</a:t>
            </a:r>
          </a:p>
          <a:p>
            <a:endParaRPr lang="en-US" altLang="ko-KR" dirty="0"/>
          </a:p>
          <a:p>
            <a:r>
              <a:rPr lang="en-US" altLang="ko-KR" dirty="0"/>
              <a:t>Dynamic Kernel Patching (e.g., </a:t>
            </a:r>
            <a:r>
              <a:rPr lang="en-US" altLang="ko-KR" dirty="0" err="1"/>
              <a:t>kpatch</a:t>
            </a:r>
            <a:r>
              <a:rPr lang="en-US" altLang="ko-KR" dirty="0"/>
              <a:t>, </a:t>
            </a:r>
            <a:r>
              <a:rPr lang="en-US" altLang="ko-KR" dirty="0" err="1"/>
              <a:t>ksplice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directly applies patches to the running kernel</a:t>
            </a:r>
          </a:p>
          <a:p>
            <a:pPr lvl="1"/>
            <a:r>
              <a:rPr lang="en-US" altLang="ko-KR" dirty="0"/>
              <a:t>Problem: </a:t>
            </a:r>
            <a:r>
              <a:rPr lang="en-US" altLang="ko-KR" dirty="0">
                <a:solidFill>
                  <a:srgbClr val="FF0000"/>
                </a:solidFill>
              </a:rPr>
              <a:t>only</a:t>
            </a:r>
            <a:r>
              <a:rPr lang="en-US" altLang="ko-KR" dirty="0"/>
              <a:t> support </a:t>
            </a:r>
            <a:r>
              <a:rPr lang="en-US" altLang="ko-KR" dirty="0">
                <a:solidFill>
                  <a:srgbClr val="FF0000"/>
                </a:solidFill>
              </a:rPr>
              <a:t>minor</a:t>
            </a:r>
            <a:r>
              <a:rPr lang="en-US" altLang="ko-KR" dirty="0"/>
              <a:t> patches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Rolling Update (e.g., Google, Facebook, </a:t>
            </a:r>
            <a:r>
              <a:rPr lang="en-US" altLang="ko-KR" dirty="0" err="1"/>
              <a:t>etc</a:t>
            </a:r>
            <a:r>
              <a:rPr lang="en-US" altLang="ko-KR" dirty="0"/>
              <a:t>) for large-</a:t>
            </a:r>
            <a:r>
              <a:rPr lang="en-US" altLang="ko-KR" dirty="0" err="1"/>
              <a:t>sacle</a:t>
            </a:r>
            <a:r>
              <a:rPr lang="en-US" altLang="ko-KR" dirty="0"/>
              <a:t> system</a:t>
            </a:r>
          </a:p>
          <a:p>
            <a:pPr lvl="1"/>
            <a:r>
              <a:rPr lang="en-US" altLang="ko-KR" dirty="0"/>
              <a:t>apply an update to a small group of machines then update the others</a:t>
            </a:r>
          </a:p>
          <a:p>
            <a:pPr lvl="1"/>
            <a:r>
              <a:rPr lang="en-US" altLang="ko-KR" dirty="0"/>
              <a:t>Problem: inevitable </a:t>
            </a:r>
            <a:r>
              <a:rPr lang="en-US" altLang="ko-KR" dirty="0">
                <a:solidFill>
                  <a:srgbClr val="FF0000"/>
                </a:solidFill>
              </a:rPr>
              <a:t>downtime</a:t>
            </a:r>
            <a:r>
              <a:rPr lang="en-US" altLang="ko-KR" dirty="0"/>
              <a:t> and requires </a:t>
            </a:r>
            <a:r>
              <a:rPr lang="en-US" altLang="ko-KR" dirty="0">
                <a:solidFill>
                  <a:srgbClr val="FF0000"/>
                </a:solidFill>
              </a:rPr>
              <a:t>careful</a:t>
            </a:r>
            <a:r>
              <a:rPr lang="en-US" altLang="ko-KR" dirty="0"/>
              <a:t> planning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/>
          <p:cNvCxnSpPr>
            <a:cxnSpLocks/>
            <a:endCxn id="24" idx="3"/>
          </p:cNvCxnSpPr>
          <p:nvPr/>
        </p:nvCxnSpPr>
        <p:spPr>
          <a:xfrm flipH="1">
            <a:off x="2411760" y="2636912"/>
            <a:ext cx="1008112" cy="46858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0"/>
            <a:endCxn id="28" idx="1"/>
          </p:cNvCxnSpPr>
          <p:nvPr/>
        </p:nvCxnSpPr>
        <p:spPr>
          <a:xfrm flipV="1">
            <a:off x="5832140" y="2960413"/>
            <a:ext cx="1476164" cy="52259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19872" y="2636912"/>
            <a:ext cx="2232248" cy="2376264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of typical OS update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1640" y="1916832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2441" y="1445295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Memcached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1916832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56176" y="5157192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OS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49642" y="5157192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OS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20661" y="4654207"/>
            <a:ext cx="145816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Memcached</a:t>
            </a:r>
            <a:endParaRPr lang="ko-KR" altLang="en-US" dirty="0"/>
          </a:p>
        </p:txBody>
      </p:sp>
      <p:sp>
        <p:nvSpPr>
          <p:cNvPr id="15" name="화살표: 오른쪽 14"/>
          <p:cNvSpPr/>
          <p:nvPr/>
        </p:nvSpPr>
        <p:spPr>
          <a:xfrm>
            <a:off x="3923928" y="2015270"/>
            <a:ext cx="1254968" cy="333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 flipH="1">
            <a:off x="3944516" y="5158190"/>
            <a:ext cx="1254968" cy="333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/>
          <p:cNvSpPr/>
          <p:nvPr/>
        </p:nvSpPr>
        <p:spPr>
          <a:xfrm rot="16200000" flipH="1">
            <a:off x="6428792" y="3601647"/>
            <a:ext cx="1254968" cy="333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3844516" y="2854007"/>
            <a:ext cx="1512168" cy="4309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Stop service</a:t>
            </a:r>
            <a:endParaRPr lang="ko-KR" altLang="en-US" dirty="0"/>
          </a:p>
        </p:txBody>
      </p:sp>
      <p:sp>
        <p:nvSpPr>
          <p:cNvPr id="19" name="사각형: 둥근 모서리 18"/>
          <p:cNvSpPr/>
          <p:nvPr/>
        </p:nvSpPr>
        <p:spPr>
          <a:xfrm>
            <a:off x="3779912" y="4320597"/>
            <a:ext cx="1512168" cy="4309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 service</a:t>
            </a:r>
            <a:endParaRPr lang="ko-KR" altLang="en-US" dirty="0"/>
          </a:p>
        </p:txBody>
      </p:sp>
      <p:sp>
        <p:nvSpPr>
          <p:cNvPr id="20" name="사각형: 둥근 모서리 19"/>
          <p:cNvSpPr/>
          <p:nvPr/>
        </p:nvSpPr>
        <p:spPr>
          <a:xfrm>
            <a:off x="5076056" y="3483004"/>
            <a:ext cx="1512168" cy="43097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Soft reboot</a:t>
            </a:r>
            <a:endParaRPr lang="ko-KR" altLang="en-US" dirty="0"/>
          </a:p>
        </p:txBody>
      </p:sp>
      <p:sp>
        <p:nvSpPr>
          <p:cNvPr id="24" name="사각형: 둥근 모서리 23"/>
          <p:cNvSpPr/>
          <p:nvPr/>
        </p:nvSpPr>
        <p:spPr>
          <a:xfrm>
            <a:off x="683568" y="2854007"/>
            <a:ext cx="1728192" cy="502985"/>
          </a:xfrm>
          <a:prstGeom prst="roundRect">
            <a:avLst>
              <a:gd name="adj" fmla="val 424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2~3h of downtime</a:t>
            </a:r>
            <a:endParaRPr lang="ko-KR" altLang="en-US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7308304" y="2708920"/>
            <a:ext cx="1728192" cy="502985"/>
          </a:xfrm>
          <a:prstGeom prst="roundRect">
            <a:avLst>
              <a:gd name="adj" fmla="val 4242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2~10m of downtime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8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Instant OS update</a:t>
            </a:r>
          </a:p>
          <a:p>
            <a:pPr lvl="1"/>
            <a:r>
              <a:rPr lang="en-US" altLang="ko-KR" dirty="0">
                <a:latin typeface="+mn-ea"/>
              </a:rPr>
              <a:t>design a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simple</a:t>
            </a:r>
            <a:r>
              <a:rPr lang="en-US" altLang="ko-KR" dirty="0">
                <a:latin typeface="+mn-ea"/>
              </a:rPr>
              <a:t>, yet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robust</a:t>
            </a:r>
            <a:r>
              <a:rPr lang="en-US" altLang="ko-KR" dirty="0">
                <a:latin typeface="+mn-ea"/>
              </a:rPr>
              <a:t> update mechanism by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app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C/R</a:t>
            </a:r>
          </a:p>
          <a:p>
            <a:pPr lvl="1"/>
            <a:r>
              <a:rPr lang="en-US" altLang="ko-KR" dirty="0">
                <a:latin typeface="+mn-ea"/>
              </a:rPr>
              <a:t>show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effectiveness</a:t>
            </a:r>
            <a:r>
              <a:rPr lang="en-US" altLang="ko-KR" dirty="0">
                <a:latin typeface="+mn-ea"/>
              </a:rPr>
              <a:t> by providing an in-depth analysis with full SW stack</a:t>
            </a:r>
          </a:p>
          <a:p>
            <a:pPr lvl="1"/>
            <a:r>
              <a:rPr lang="en-US" altLang="ko-KR" dirty="0">
                <a:latin typeface="+mn-ea"/>
              </a:rPr>
              <a:t>devise, implement and evaluate a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safe fallback</a:t>
            </a:r>
            <a:r>
              <a:rPr lang="en-US" altLang="ko-KR" dirty="0">
                <a:latin typeface="+mn-ea"/>
              </a:rPr>
              <a:t> mechanism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직사각형 5"/>
          <p:cNvSpPr/>
          <p:nvPr/>
        </p:nvSpPr>
        <p:spPr>
          <a:xfrm>
            <a:off x="107504" y="6309320"/>
            <a:ext cx="82117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app</a:t>
            </a:r>
            <a:r>
              <a:rPr lang="en-US" altLang="ko-KR" sz="1400" dirty="0"/>
              <a:t> –  application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※ C/R</a:t>
            </a:r>
            <a:r>
              <a:rPr lang="en-US" altLang="ko-KR" sz="1400" dirty="0"/>
              <a:t> –  Checkpoint and Restart	</a:t>
            </a:r>
            <a:endParaRPr lang="ko-KR" altLang="en-US" sz="1400" dirty="0"/>
          </a:p>
          <a:p>
            <a:pPr lvl="1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0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/>
          <p:cNvCxnSpPr>
            <a:cxnSpLocks/>
            <a:endCxn id="24" idx="3"/>
          </p:cNvCxnSpPr>
          <p:nvPr/>
        </p:nvCxnSpPr>
        <p:spPr>
          <a:xfrm flipH="1">
            <a:off x="2411760" y="2636912"/>
            <a:ext cx="1008112" cy="46858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19872" y="2636912"/>
            <a:ext cx="2232248" cy="2376264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of KUP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1640" y="1916832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2441" y="1445295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Memcached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1916832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56176" y="5157192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OS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49642" y="5157192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OS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20661" y="4654207"/>
            <a:ext cx="145816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Memcached</a:t>
            </a:r>
            <a:endParaRPr lang="ko-KR" altLang="en-US" dirty="0"/>
          </a:p>
        </p:txBody>
      </p:sp>
      <p:sp>
        <p:nvSpPr>
          <p:cNvPr id="15" name="화살표: 오른쪽 14"/>
          <p:cNvSpPr/>
          <p:nvPr/>
        </p:nvSpPr>
        <p:spPr>
          <a:xfrm>
            <a:off x="3923928" y="2015270"/>
            <a:ext cx="1254968" cy="33361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/>
          <p:cNvSpPr/>
          <p:nvPr/>
        </p:nvSpPr>
        <p:spPr>
          <a:xfrm flipH="1">
            <a:off x="3944516" y="5158190"/>
            <a:ext cx="1254968" cy="33361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/>
          <p:cNvSpPr/>
          <p:nvPr/>
        </p:nvSpPr>
        <p:spPr>
          <a:xfrm rot="16200000" flipH="1">
            <a:off x="6428792" y="3601647"/>
            <a:ext cx="1254968" cy="33361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3844516" y="2854007"/>
            <a:ext cx="1512168" cy="4309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Checkpoint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3779912" y="4320597"/>
            <a:ext cx="1512168" cy="4309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Restart</a:t>
            </a:r>
            <a:endParaRPr lang="ko-KR" altLang="en-US" dirty="0"/>
          </a:p>
        </p:txBody>
      </p:sp>
      <p:sp>
        <p:nvSpPr>
          <p:cNvPr id="20" name="사각형: 둥근 모서리 19"/>
          <p:cNvSpPr/>
          <p:nvPr/>
        </p:nvSpPr>
        <p:spPr>
          <a:xfrm>
            <a:off x="5076056" y="3483004"/>
            <a:ext cx="1512168" cy="54956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In-kernel</a:t>
            </a:r>
          </a:p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24" name="사각형: 둥근 모서리 23"/>
          <p:cNvSpPr/>
          <p:nvPr/>
        </p:nvSpPr>
        <p:spPr>
          <a:xfrm>
            <a:off x="683568" y="2854007"/>
            <a:ext cx="1728192" cy="502985"/>
          </a:xfrm>
          <a:prstGeom prst="roundRect">
            <a:avLst>
              <a:gd name="adj" fmla="val 424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2~10m of downtime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72200" y="1430776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Memcached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00192" y="4671546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Memcached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64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1835696" y="3393690"/>
            <a:ext cx="5544616" cy="3312368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 KUP’s life cycle</a:t>
            </a:r>
          </a:p>
          <a:p>
            <a:pPr lvl="1"/>
            <a:r>
              <a:rPr lang="en-US" altLang="ko-KR" dirty="0">
                <a:latin typeface="+mn-ea"/>
              </a:rPr>
              <a:t>1)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checkpoints</a:t>
            </a:r>
            <a:r>
              <a:rPr lang="en-US" altLang="ko-KR" dirty="0">
                <a:latin typeface="+mn-ea"/>
              </a:rPr>
              <a:t> the running applications</a:t>
            </a:r>
          </a:p>
          <a:p>
            <a:pPr lvl="1"/>
            <a:r>
              <a:rPr lang="en-US" altLang="ko-KR" dirty="0">
                <a:latin typeface="+mn-ea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switches</a:t>
            </a:r>
            <a:r>
              <a:rPr lang="en-US" altLang="ko-KR" dirty="0">
                <a:latin typeface="+mn-ea"/>
              </a:rPr>
              <a:t> to the updated OS, In-kernel switch</a:t>
            </a:r>
          </a:p>
          <a:p>
            <a:pPr lvl="1"/>
            <a:r>
              <a:rPr lang="en-US" altLang="ko-KR" dirty="0">
                <a:latin typeface="+mn-ea"/>
              </a:rPr>
              <a:t>3)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restores</a:t>
            </a:r>
            <a:r>
              <a:rPr lang="en-US" altLang="ko-KR" dirty="0">
                <a:latin typeface="+mn-ea"/>
              </a:rPr>
              <a:t> the suspended applications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23728" y="3465698"/>
            <a:ext cx="5058852" cy="3054417"/>
            <a:chOff x="107504" y="3356992"/>
            <a:chExt cx="5058852" cy="3054417"/>
          </a:xfrm>
        </p:grpSpPr>
        <p:sp>
          <p:nvSpPr>
            <p:cNvPr id="20" name="사각형: 둥근 모서리 19"/>
            <p:cNvSpPr/>
            <p:nvPr/>
          </p:nvSpPr>
          <p:spPr>
            <a:xfrm>
              <a:off x="1764268" y="4655812"/>
              <a:ext cx="1727612" cy="7243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In-kernel switch</a:t>
              </a:r>
              <a:endParaRPr lang="ko-KR" altLang="en-US" dirty="0"/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201288" y="3523938"/>
              <a:ext cx="1800200" cy="7243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Checkpoint</a:t>
              </a:r>
              <a:endParaRPr lang="ko-KR" altLang="en-US" dirty="0"/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3726196" y="5687028"/>
              <a:ext cx="1440160" cy="7243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Restore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7504" y="335699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691680" y="451170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635896" y="550700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5" name="사각형: 둥근 모서리 24"/>
          <p:cNvSpPr/>
          <p:nvPr/>
        </p:nvSpPr>
        <p:spPr>
          <a:xfrm>
            <a:off x="3292879" y="3068960"/>
            <a:ext cx="2503257" cy="5021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KUP’s life cycle</a:t>
            </a:r>
            <a:endParaRPr lang="ko-KR" altLang="en-US" sz="2000" dirty="0"/>
          </a:p>
        </p:txBody>
      </p:sp>
      <p:cxnSp>
        <p:nvCxnSpPr>
          <p:cNvPr id="9" name="연결선: 꺾임 8"/>
          <p:cNvCxnSpPr>
            <a:stCxn id="5" idx="2"/>
            <a:endCxn id="20" idx="1"/>
          </p:cNvCxnSpPr>
          <p:nvPr/>
        </p:nvCxnSpPr>
        <p:spPr>
          <a:xfrm rot="16200000" flipH="1">
            <a:off x="3064210" y="4410427"/>
            <a:ext cx="769684" cy="66288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연결선: 꺾임 13"/>
          <p:cNvCxnSpPr>
            <a:cxnSpLocks/>
            <a:stCxn id="20" idx="2"/>
            <a:endCxn id="10" idx="1"/>
          </p:cNvCxnSpPr>
          <p:nvPr/>
        </p:nvCxnSpPr>
        <p:spPr>
          <a:xfrm rot="16200000" flipH="1">
            <a:off x="4858846" y="5274351"/>
            <a:ext cx="669026" cy="1098122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4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Checkpointing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consist of two step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takes</a:t>
            </a:r>
            <a:r>
              <a:rPr lang="en-US" altLang="ko-KR" dirty="0"/>
              <a:t> a snapshot of running applications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stored </a:t>
            </a:r>
            <a:r>
              <a:rPr lang="en-US" altLang="ko-KR" dirty="0"/>
              <a:t>in persistent storage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take snapshot</a:t>
            </a:r>
          </a:p>
          <a:p>
            <a:pPr lvl="1"/>
            <a:r>
              <a:rPr lang="en-US" altLang="ko-KR" dirty="0"/>
              <a:t>snapshot is made up of </a:t>
            </a:r>
            <a:r>
              <a:rPr lang="en-US" altLang="ko-KR" dirty="0">
                <a:solidFill>
                  <a:srgbClr val="FF0000"/>
                </a:solidFill>
              </a:rPr>
              <a:t>process states</a:t>
            </a:r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consisting of their memory space and internal states in the kernel</a:t>
            </a:r>
          </a:p>
          <a:p>
            <a:pPr lvl="1"/>
            <a:r>
              <a:rPr lang="en-US" altLang="ko-KR" dirty="0"/>
              <a:t>e.g., code/data sections and stack/heap, states of sockets , etc.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stored in persistent storage</a:t>
            </a:r>
          </a:p>
          <a:p>
            <a:pPr lvl="1"/>
            <a:r>
              <a:rPr lang="en-US" altLang="ko-KR" dirty="0"/>
              <a:t>KUP can fetch it </a:t>
            </a:r>
            <a:r>
              <a:rPr lang="en-US" altLang="ko-KR" dirty="0">
                <a:solidFill>
                  <a:srgbClr val="FF0000"/>
                </a:solidFill>
              </a:rPr>
              <a:t>after switching </a:t>
            </a:r>
            <a:r>
              <a:rPr lang="en-US" altLang="ko-KR" dirty="0"/>
              <a:t>to the updated 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5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1000</Words>
  <Application>Microsoft Office PowerPoint</Application>
  <PresentationFormat>화면 슬라이드 쇼(4:3)</PresentationFormat>
  <Paragraphs>241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Instant OS Updates via Userspace  Checkpoint-and-Restart</vt:lpstr>
      <vt:lpstr>Summary</vt:lpstr>
      <vt:lpstr>Introduction</vt:lpstr>
      <vt:lpstr>Existing practices for OS updates</vt:lpstr>
      <vt:lpstr>Problems of typical OS update</vt:lpstr>
      <vt:lpstr>Contributions</vt:lpstr>
      <vt:lpstr>Overall of KUP</vt:lpstr>
      <vt:lpstr>Approach</vt:lpstr>
      <vt:lpstr>Checkpointing applications</vt:lpstr>
      <vt:lpstr>Switching kernel</vt:lpstr>
      <vt:lpstr>Restoring applications</vt:lpstr>
      <vt:lpstr>Optimization</vt:lpstr>
      <vt:lpstr>Optimization</vt:lpstr>
      <vt:lpstr>incremental checkpoint</vt:lpstr>
      <vt:lpstr>On-demand restore</vt:lpstr>
      <vt:lpstr>Problem for apply both techniques</vt:lpstr>
      <vt:lpstr>File offset-based address mapping (FOAM)</vt:lpstr>
      <vt:lpstr>Persist physical pages (PPP) </vt:lpstr>
      <vt:lpstr>Evaluation</vt:lpstr>
      <vt:lpstr>Evaluation</vt:lpstr>
      <vt:lpstr>Evaluation</vt:lpstr>
      <vt:lpstr>Evaluation</vt:lpstr>
      <vt:lpstr>limitation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s32719@naver.com</dc:creator>
  <cp:lastModifiedBy>dongsu lee</cp:lastModifiedBy>
  <cp:revision>238</cp:revision>
  <cp:lastPrinted>2017-01-25T09:41:44Z</cp:lastPrinted>
  <dcterms:created xsi:type="dcterms:W3CDTF">2017-01-19T06:52:21Z</dcterms:created>
  <dcterms:modified xsi:type="dcterms:W3CDTF">2017-03-24T14:18:57Z</dcterms:modified>
</cp:coreProperties>
</file>