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9" r:id="rId3"/>
    <p:sldId id="272" r:id="rId4"/>
    <p:sldId id="258" r:id="rId5"/>
    <p:sldId id="259" r:id="rId6"/>
    <p:sldId id="261" r:id="rId7"/>
    <p:sldId id="281" r:id="rId8"/>
    <p:sldId id="262" r:id="rId9"/>
    <p:sldId id="274" r:id="rId10"/>
    <p:sldId id="275" r:id="rId11"/>
    <p:sldId id="263" r:id="rId12"/>
    <p:sldId id="264" r:id="rId13"/>
    <p:sldId id="276" r:id="rId14"/>
    <p:sldId id="277" r:id="rId15"/>
    <p:sldId id="278" r:id="rId16"/>
    <p:sldId id="279" r:id="rId17"/>
    <p:sldId id="280" r:id="rId18"/>
    <p:sldId id="282" r:id="rId19"/>
    <p:sldId id="265" r:id="rId20"/>
    <p:sldId id="283" r:id="rId21"/>
    <p:sldId id="284" r:id="rId22"/>
    <p:sldId id="285" r:id="rId23"/>
    <p:sldId id="286" r:id="rId24"/>
    <p:sldId id="266" r:id="rId25"/>
    <p:sldId id="270" r:id="rId26"/>
    <p:sldId id="271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21DC-E7E5-407C-8922-17C0E68EB680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02F4-117F-4CC9-BD35-C7316EBD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B865-41ED-4FD7-8153-C716959DC1AE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A31-DF7C-4D7D-8EB6-E853F5A314C6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B4DF-3942-4E11-86A3-846B8065E8F1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92F3-AB0A-40D2-90B9-A5D1861CA3B0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552" y="6492875"/>
            <a:ext cx="676448" cy="365125"/>
          </a:xfr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F2000B4B-B698-4698-8035-11978950E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ADC-DF50-429D-949A-2FC4C42020CA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961-92CA-4E34-B4B0-3F8BEE0787C8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C1C-1EA3-430A-9FFF-F29B8B6793F0}" type="datetime1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623F-259C-4BAF-8529-87881518919B}" type="datetime1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6B7E-8C57-42AF-99E9-3E035A39374F}" type="datetime1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79B-E9CC-49EA-A7C3-5BCA290E0C9F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914-1747-4CD3-8959-45C35F215A18}" type="datetime1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7631-00F9-49A0-BB74-CF3DA3F25513}" type="datetime1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0B4B-B698-4698-8035-11978950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Unsafe Time Handling in Smartphones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5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Abhilash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Jindal,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Prahlad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Joshi,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Y.Charlie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Hu, Samuel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Midkiff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b="1" dirty="0"/>
              <a:t>Purdue University</a:t>
            </a:r>
          </a:p>
          <a:p>
            <a:r>
              <a:rPr lang="en-US" dirty="0"/>
              <a:t>USENIX ATC’ 16</a:t>
            </a:r>
          </a:p>
          <a:p>
            <a:endParaRPr lang="en-US" dirty="0"/>
          </a:p>
          <a:p>
            <a:r>
              <a:rPr lang="en-US" dirty="0"/>
              <a:t>TSogbayr Jargalsaikhan (</a:t>
            </a:r>
            <a:r>
              <a:rPr lang="en-US" dirty="0" err="1"/>
              <a:t>TSogo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59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Sleep-Induced Time bugs (Ex:)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4" y="1921288"/>
            <a:ext cx="7886700" cy="2784218"/>
          </a:xfrm>
        </p:spPr>
      </p:pic>
    </p:spTree>
    <p:extLst>
      <p:ext uri="{BB962C8B-B14F-4D97-AF65-F5344CB8AC3E}">
        <p14:creationId xmlns:p14="http://schemas.microsoft.com/office/powerpoint/2010/main" val="64368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usage in Android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464663"/>
              </p:ext>
            </p:extLst>
          </p:nvPr>
        </p:nvGraphicFramePr>
        <p:xfrm>
          <a:off x="628649" y="2941656"/>
          <a:ext cx="7886700" cy="92290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03972085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3664881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6281283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02806298"/>
                    </a:ext>
                  </a:extLst>
                </a:gridCol>
              </a:tblGrid>
              <a:tr h="596446">
                <a:tc>
                  <a:txBody>
                    <a:bodyPr/>
                    <a:lstStyle/>
                    <a:p>
                      <a:endParaRPr lang="en-US" sz="1700" dirty="0">
                        <a:effectLst/>
                      </a:endParaRP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Kernel </a:t>
                      </a: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Android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Framework</a:t>
                      </a: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978 Apps</a:t>
                      </a:r>
                      <a:endParaRPr lang="en-US" sz="1700" dirty="0"/>
                    </a:p>
                  </a:txBody>
                  <a:tcPr marL="68332" marR="68332" marT="28238" marB="28238"/>
                </a:tc>
                <a:extLst>
                  <a:ext uri="{0D108BD9-81ED-4DB2-BD59-A6C34878D82A}">
                    <a16:rowId xmlns:a16="http://schemas.microsoft.com/office/drawing/2014/main" val="2729836435"/>
                  </a:ext>
                </a:extLst>
              </a:tr>
              <a:tr h="32646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Time usages </a:t>
                      </a: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1072 </a:t>
                      </a: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1737 </a:t>
                      </a:r>
                    </a:p>
                  </a:txBody>
                  <a:tcPr marL="68332" marR="68332" marT="28238" marB="28238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7798</a:t>
                      </a:r>
                    </a:p>
                  </a:txBody>
                  <a:tcPr marL="68332" marR="68332" marT="28238" marB="28238" anchor="ctr"/>
                </a:tc>
                <a:extLst>
                  <a:ext uri="{0D108BD9-81ED-4DB2-BD59-A6C34878D82A}">
                    <a16:rowId xmlns:a16="http://schemas.microsoft.com/office/drawing/2014/main" val="381343097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172" y="1851291"/>
            <a:ext cx="803717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Collected list of time related APIs exposed at each software layer and grepped them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172" y="4457343"/>
            <a:ext cx="8037177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Usages belong to four categories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Timed Callback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Time setting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Time arithmetic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Logging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2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Timed Callback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3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Time Settings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5265"/>
            <a:ext cx="7886700" cy="32856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7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Case 2: Time Settings vulnerability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6" y="1725265"/>
            <a:ext cx="7691247" cy="32856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Case 3: Time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3594"/>
            <a:ext cx="7886700" cy="3764397"/>
          </a:xfrm>
        </p:spPr>
      </p:pic>
    </p:spTree>
    <p:extLst>
      <p:ext uri="{BB962C8B-B14F-4D97-AF65-F5344CB8AC3E}">
        <p14:creationId xmlns:p14="http://schemas.microsoft.com/office/powerpoint/2010/main" val="160583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Case 3: Time arithmetic vulnerability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75519"/>
            <a:ext cx="7886700" cy="3451549"/>
          </a:xfrm>
        </p:spPr>
      </p:pic>
    </p:spTree>
    <p:extLst>
      <p:ext uri="{BB962C8B-B14F-4D97-AF65-F5344CB8AC3E}">
        <p14:creationId xmlns:p14="http://schemas.microsoft.com/office/powerpoint/2010/main" val="275349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Case 4: Time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obtains current time and logs it in conjunction with some event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Usually for postmortem debugging</a:t>
            </a:r>
            <a:br>
              <a:rPr lang="en-US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Vulnerability</a:t>
            </a:r>
            <a:r>
              <a:rPr lang="en-US" dirty="0"/>
              <a:t>: CPU suspension in between event and its timestamping</a:t>
            </a:r>
            <a:br>
              <a:rPr lang="en-US" dirty="0"/>
            </a:br>
            <a:r>
              <a:rPr lang="en-US" dirty="0"/>
              <a:t>will result in an incorrect timestamp being logged for the event.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7725" y="6492875"/>
            <a:ext cx="676275" cy="365125"/>
          </a:xfrm>
        </p:spPr>
        <p:txBody>
          <a:bodyPr/>
          <a:lstStyle/>
          <a:p>
            <a:fld id="{F2000B4B-B698-4698-8035-11978950E2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Klock</a:t>
            </a:r>
            <a:r>
              <a:rPr lang="en-US" dirty="0">
                <a:solidFill>
                  <a:srgbClr val="FF0000"/>
                </a:solidFill>
              </a:rPr>
              <a:t> tool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41050"/>
            <a:ext cx="7886700" cy="43204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51" y="6103"/>
            <a:ext cx="8639087" cy="555230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600" b="1" dirty="0"/>
              <a:t>SUMMARY</a:t>
            </a:r>
          </a:p>
          <a:p>
            <a:pPr>
              <a:lnSpc>
                <a:spcPct val="170000"/>
              </a:lnSpc>
            </a:pPr>
            <a:r>
              <a:rPr lang="en-US" sz="2500" b="1" u="sng" dirty="0">
                <a:solidFill>
                  <a:srgbClr val="FF0000"/>
                </a:solidFill>
              </a:rPr>
              <a:t>Abstract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/>
              <a:t>This paper presents the first study of new class of software bugs on smartphones called sleep-included time bugs (SITB).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FF0000"/>
                </a:solidFill>
              </a:rPr>
              <a:t>Problem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Battery problem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Time usage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Sleep-included time (bugs 4cases)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FF0000"/>
                </a:solidFill>
              </a:rPr>
              <a:t>Solution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KLOCK tool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C0E6-6A4D-4281-B493-8BD76E1757FB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451" y="5728390"/>
            <a:ext cx="8760728" cy="112961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50" b="1" dirty="0">
                <a:solidFill>
                  <a:srgbClr val="FF0000"/>
                </a:solidFill>
              </a:rPr>
              <a:t>Keywords</a:t>
            </a:r>
            <a:endParaRPr lang="mn-MN" sz="2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000" i="1" dirty="0"/>
              <a:t>Smartphone, SITB, software bugs, kernel</a:t>
            </a:r>
          </a:p>
        </p:txBody>
      </p:sp>
    </p:spTree>
    <p:extLst>
      <p:ext uri="{BB962C8B-B14F-4D97-AF65-F5344CB8AC3E}">
        <p14:creationId xmlns:p14="http://schemas.microsoft.com/office/powerpoint/2010/main" val="151938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Identifying Time Critical Section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1: Timed Callback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4972"/>
            <a:ext cx="7886700" cy="2840117"/>
          </a:xfrm>
        </p:spPr>
      </p:pic>
    </p:spTree>
    <p:extLst>
      <p:ext uri="{BB962C8B-B14F-4D97-AF65-F5344CB8AC3E}">
        <p14:creationId xmlns:p14="http://schemas.microsoft.com/office/powerpoint/2010/main" val="380009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Identifying Time Critical Section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2: Time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2859"/>
            <a:ext cx="7886700" cy="2524415"/>
          </a:xfrm>
        </p:spPr>
      </p:pic>
    </p:spTree>
    <p:extLst>
      <p:ext uri="{BB962C8B-B14F-4D97-AF65-F5344CB8AC3E}">
        <p14:creationId xmlns:p14="http://schemas.microsoft.com/office/powerpoint/2010/main" val="28110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Identifying Time Critical Section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3: Time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2" y="2118276"/>
            <a:ext cx="7886700" cy="3061359"/>
          </a:xfrm>
        </p:spPr>
      </p:pic>
    </p:spTree>
    <p:extLst>
      <p:ext uri="{BB962C8B-B14F-4D97-AF65-F5344CB8AC3E}">
        <p14:creationId xmlns:p14="http://schemas.microsoft.com/office/powerpoint/2010/main" val="162403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on LLVM compiler 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 custom pass to build call graph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custom passes for identifying protected statements and identifying TICS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(case 1,2, 3)</a:t>
            </a:r>
          </a:p>
          <a:p>
            <a:r>
              <a:rPr lang="en-US" dirty="0"/>
              <a:t>5 KLOC</a:t>
            </a:r>
          </a:p>
          <a:p>
            <a:r>
              <a:rPr lang="en-US" dirty="0"/>
              <a:t>Available at http://github.com/klock-android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1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Klock</a:t>
            </a:r>
            <a:r>
              <a:rPr lang="en-US" dirty="0">
                <a:solidFill>
                  <a:srgbClr val="FF0000"/>
                </a:solidFill>
              </a:rPr>
              <a:t> on 5 different kernel versions</a:t>
            </a:r>
            <a:br>
              <a:rPr lang="en-US" dirty="0"/>
            </a:br>
            <a:r>
              <a:rPr lang="en-US" dirty="0"/>
              <a:t>Nexus 1, Nexus 7, Nexus 10, Nexus S and x86 (with </a:t>
            </a:r>
            <a:r>
              <a:rPr lang="en-US" dirty="0" err="1"/>
              <a:t>wakelocks</a:t>
            </a:r>
            <a:r>
              <a:rPr lang="en-US" dirty="0"/>
              <a:t> enabled)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Found 63 bugs</a:t>
            </a:r>
          </a:p>
          <a:p>
            <a:pPr lvl="1"/>
            <a:r>
              <a:rPr lang="en-US" dirty="0"/>
              <a:t>4 timed callback bugs, 0 time setting bugs, 59 time arithmetic bugs</a:t>
            </a:r>
          </a:p>
          <a:p>
            <a:pPr lvl="1"/>
            <a:r>
              <a:rPr lang="en-US" dirty="0"/>
              <a:t>14 have been fixed, 7 files have been removed in newer kernel versions</a:t>
            </a:r>
          </a:p>
          <a:p>
            <a:pPr lvl="1"/>
            <a:r>
              <a:rPr lang="en-US" dirty="0"/>
              <a:t>Out of 42 remaining, 7 developers replied so far confirming the bugs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8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Bugs (63) breakdown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Correctness related bugs (18)</a:t>
            </a:r>
          </a:p>
          <a:p>
            <a:r>
              <a:rPr lang="en-US" dirty="0"/>
              <a:t>6 drivers incorrectly measure pulse width hence reading wrong received data</a:t>
            </a:r>
          </a:p>
          <a:p>
            <a:r>
              <a:rPr lang="en-US" dirty="0"/>
              <a:t>5 radio drivers incorrectly measure clock rate necessary to decode the incoming data</a:t>
            </a:r>
          </a:p>
          <a:p>
            <a:r>
              <a:rPr lang="en-US" dirty="0"/>
              <a:t>7 other miscellaneous bugs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Performance related bugs (15) </a:t>
            </a:r>
          </a:p>
          <a:p>
            <a:r>
              <a:rPr lang="en-US" dirty="0"/>
              <a:t>8 drivers spin for an extended period of time leaving device unusable</a:t>
            </a:r>
          </a:p>
          <a:p>
            <a:r>
              <a:rPr lang="en-US" dirty="0"/>
              <a:t>4 code locations call sleep for a long time</a:t>
            </a:r>
          </a:p>
          <a:p>
            <a:r>
              <a:rPr lang="en-US" dirty="0"/>
              <a:t>3 drivers keep their devices on longer than necessary wasting energy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Benchmark bugs (30)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4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Bugs (63) breakdown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106 False positives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Suspension does not affect program semantics</a:t>
            </a:r>
          </a:p>
          <a:p>
            <a:pPr marL="0" indent="0">
              <a:buNone/>
            </a:pPr>
            <a:r>
              <a:rPr lang="en-US" dirty="0"/>
              <a:t>driver generates a random number using timer arithmetic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System calls</a:t>
            </a:r>
          </a:p>
          <a:p>
            <a:pPr marL="0" indent="0">
              <a:buNone/>
            </a:pPr>
            <a:r>
              <a:rPr lang="en-US" dirty="0"/>
              <a:t>System calls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sys_settime</a:t>
            </a:r>
            <a:r>
              <a:rPr lang="en-US" dirty="0"/>
              <a:t>) are just wrappers of actual time setting APIs and </a:t>
            </a:r>
            <a:br>
              <a:rPr lang="en-US" dirty="0"/>
            </a:br>
            <a:r>
              <a:rPr lang="en-US" dirty="0"/>
              <a:t>do not have suspension prevention mechanism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5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Sleep Induced Time Bugs</a:t>
            </a:r>
          </a:p>
          <a:p>
            <a:r>
              <a:rPr lang="en-US" dirty="0"/>
              <a:t>Time manipulation form Time Critical Sections</a:t>
            </a:r>
          </a:p>
          <a:p>
            <a:r>
              <a:rPr lang="en-US" dirty="0"/>
              <a:t>CPU suspension during Time Critical Sections lead to the bugs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Time is widely manipulated in Android Ecosystem</a:t>
            </a:r>
          </a:p>
          <a:p>
            <a:r>
              <a:rPr lang="en-US" dirty="0"/>
              <a:t>Timed callback, Time setting, Time arithmetic and Logging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Klock</a:t>
            </a:r>
            <a:r>
              <a:rPr lang="en-US" dirty="0">
                <a:solidFill>
                  <a:srgbClr val="FF0000"/>
                </a:solidFill>
              </a:rPr>
              <a:t> tool (detects SITB)</a:t>
            </a:r>
          </a:p>
          <a:p>
            <a:r>
              <a:rPr lang="en-US" dirty="0"/>
              <a:t>Static checker built using reaching definition analysis, UD/DU chains</a:t>
            </a:r>
          </a:p>
          <a:p>
            <a:r>
              <a:rPr lang="en-US" dirty="0"/>
              <a:t>Found 63 bugs in the kernel</a:t>
            </a:r>
          </a:p>
          <a:p>
            <a:r>
              <a:rPr lang="en-US" dirty="0"/>
              <a:t>http://github.com/klock-android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8545"/>
            <a:ext cx="7886700" cy="37278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Smartphone problems</a:t>
            </a:r>
          </a:p>
          <a:p>
            <a:r>
              <a:rPr lang="en-US" dirty="0">
                <a:solidFill>
                  <a:srgbClr val="FF0000"/>
                </a:solidFill>
              </a:rPr>
              <a:t>Power requirement</a:t>
            </a:r>
          </a:p>
          <a:p>
            <a:r>
              <a:rPr lang="en-US" dirty="0">
                <a:solidFill>
                  <a:srgbClr val="FF0000"/>
                </a:solidFill>
              </a:rPr>
              <a:t>Power supply</a:t>
            </a:r>
          </a:p>
          <a:p>
            <a:r>
              <a:rPr lang="en-US" dirty="0">
                <a:solidFill>
                  <a:srgbClr val="FF0000"/>
                </a:solidFill>
              </a:rPr>
              <a:t>Battery life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Desktop/Server: </a:t>
            </a:r>
            <a:r>
              <a:rPr lang="en-US" sz="3600" dirty="0">
                <a:solidFill>
                  <a:srgbClr val="FF0000"/>
                </a:solidFill>
              </a:rPr>
              <a:t>CPU Default ON</a:t>
            </a:r>
          </a:p>
          <a:p>
            <a:r>
              <a:rPr lang="en-US" dirty="0"/>
              <a:t>CPU turned off when idle for </a:t>
            </a:r>
            <a:r>
              <a:rPr lang="en-US" i="1" dirty="0"/>
              <a:t>long </a:t>
            </a:r>
            <a:r>
              <a:rPr lang="en-US" dirty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Smartphones: </a:t>
            </a:r>
            <a:r>
              <a:rPr lang="en-US" sz="3600" dirty="0">
                <a:solidFill>
                  <a:srgbClr val="FF0000"/>
                </a:solidFill>
              </a:rPr>
              <a:t>CPU Default OFF</a:t>
            </a:r>
          </a:p>
          <a:p>
            <a:r>
              <a:rPr lang="en-US" dirty="0"/>
              <a:t>Smartphone OSes aggressively turn off Screen/CPU after </a:t>
            </a:r>
            <a:r>
              <a:rPr lang="en-US" i="1" dirty="0"/>
              <a:t>brief </a:t>
            </a:r>
            <a:r>
              <a:rPr lang="en-US" dirty="0"/>
              <a:t>user inactivity</a:t>
            </a:r>
          </a:p>
          <a:p>
            <a:r>
              <a:rPr lang="en-US" dirty="0"/>
              <a:t>Helps increasing standby time period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Timekeeping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Linux timekeeping subsystem is responsible for maintaining and providing current time to the rest of the kernel.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 Mon" panose="02027200000000000000" pitchFamily="18" charset="0"/>
              </a:rPr>
              <a:t>CLOCK_REALTIME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 Mon" panose="02027200000000000000" pitchFamily="18" charset="0"/>
              </a:rPr>
              <a:t>CLOCK_BOOTTIME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 Mon" panose="02027200000000000000" pitchFamily="18" charset="0"/>
              </a:rPr>
              <a:t>CLOCK_MONOTONIC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 Mon" panose="02027200000000000000" pitchFamily="18" charset="0"/>
              </a:rPr>
              <a:t>CLOCK_MONOTONIC_RAW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3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7725" y="6492875"/>
            <a:ext cx="676275" cy="365125"/>
          </a:xfrm>
        </p:spPr>
        <p:txBody>
          <a:bodyPr/>
          <a:lstStyle/>
          <a:p>
            <a:fld id="{F2000B4B-B698-4698-8035-11978950E2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Sleep-Induced Time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SITB happens when the smartphone CPU/SOC is suspended in the middle of a time manipulation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Alters intended program behavior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4000" dirty="0"/>
              <a:t>Hard to reproduce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Will only happen when CPU sleeps when the code execution is between time manipulation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4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Sleep-Induced Time bugs (Ex:)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455517"/>
            <a:ext cx="8070733" cy="30226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551</Words>
  <Application>Microsoft Office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Malgun Gothic</vt:lpstr>
      <vt:lpstr>Arial</vt:lpstr>
      <vt:lpstr>Calibri</vt:lpstr>
      <vt:lpstr>Courier New Mon</vt:lpstr>
      <vt:lpstr>Office Theme</vt:lpstr>
      <vt:lpstr>Unsafe Time Handling in Smartphones</vt:lpstr>
      <vt:lpstr>PowerPoint Presentation</vt:lpstr>
      <vt:lpstr>Introduction</vt:lpstr>
      <vt:lpstr>Introduction</vt:lpstr>
      <vt:lpstr>Background</vt:lpstr>
      <vt:lpstr>Timekeeping in Linux</vt:lpstr>
      <vt:lpstr>PROBLEM?</vt:lpstr>
      <vt:lpstr>Sleep-Induced Time bugs</vt:lpstr>
      <vt:lpstr>Sleep-Induced Time bugs (Ex:)</vt:lpstr>
      <vt:lpstr>Sleep-Induced Time bugs (Ex:)</vt:lpstr>
      <vt:lpstr>Time usage in Android</vt:lpstr>
      <vt:lpstr>Case 1: Timed Callback</vt:lpstr>
      <vt:lpstr>Case 2: Time Settings</vt:lpstr>
      <vt:lpstr>Case 2: Time Settings vulnerability</vt:lpstr>
      <vt:lpstr>Case 3: Time arithmetic</vt:lpstr>
      <vt:lpstr>Case 3: Time arithmetic vulnerability</vt:lpstr>
      <vt:lpstr>Case 4: Time logging</vt:lpstr>
      <vt:lpstr>SOLUTION?</vt:lpstr>
      <vt:lpstr>Klock tool</vt:lpstr>
      <vt:lpstr>Identifying Time Critical Section Case 1: Timed Callback</vt:lpstr>
      <vt:lpstr>Identifying Time Critical Section Case 2: Time Settings</vt:lpstr>
      <vt:lpstr>Identifying Time Critical Section Case 3: Time Arithmetic</vt:lpstr>
      <vt:lpstr>Implementation</vt:lpstr>
      <vt:lpstr>Evaluation</vt:lpstr>
      <vt:lpstr>Bugs (63) breakdown </vt:lpstr>
      <vt:lpstr>Bugs (63) breakdown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TSogbayr Jargalsaikhan</dc:creator>
  <cp:lastModifiedBy>TSogbayr Jargalsaikhan</cp:lastModifiedBy>
  <cp:revision>24</cp:revision>
  <dcterms:created xsi:type="dcterms:W3CDTF">2017-03-23T06:24:02Z</dcterms:created>
  <dcterms:modified xsi:type="dcterms:W3CDTF">2017-03-26T12:07:53Z</dcterms:modified>
</cp:coreProperties>
</file>