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4" r:id="rId2"/>
    <p:sldId id="277" r:id="rId3"/>
    <p:sldId id="259" r:id="rId4"/>
    <p:sldId id="329" r:id="rId5"/>
    <p:sldId id="337" r:id="rId6"/>
    <p:sldId id="310" r:id="rId7"/>
    <p:sldId id="311" r:id="rId8"/>
    <p:sldId id="331" r:id="rId9"/>
    <p:sldId id="338" r:id="rId10"/>
    <p:sldId id="309" r:id="rId11"/>
    <p:sldId id="334" r:id="rId12"/>
    <p:sldId id="335" r:id="rId13"/>
    <p:sldId id="336" r:id="rId14"/>
    <p:sldId id="313" r:id="rId15"/>
    <p:sldId id="333" r:id="rId16"/>
    <p:sldId id="308" r:id="rId17"/>
  </p:sldIdLst>
  <p:sldSz cx="9144000" cy="6858000" type="screen4x3"/>
  <p:notesSz cx="6796088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CFF"/>
    <a:srgbClr val="85E2FF"/>
    <a:srgbClr val="E6FFC1"/>
    <a:srgbClr val="E0FDB9"/>
    <a:srgbClr val="CFFC8C"/>
    <a:srgbClr val="FFFFFF"/>
    <a:srgbClr val="0090A4"/>
    <a:srgbClr val="EBF9EF"/>
    <a:srgbClr val="FE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17" autoAdjust="0"/>
  </p:normalViewPr>
  <p:slideViewPr>
    <p:cSldViewPr showGuides="1"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609" y="-4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E0D10-DB6D-4F9B-90C1-8952AE7364A6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07202-F309-48CE-B702-B5B669093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47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F612A-01B9-4505-A157-BAF78EBB32D5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10" y="4689515"/>
            <a:ext cx="5436870" cy="44426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544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5D6D-D7D0-444F-A6C6-38C97EE51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8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CB3-3A43-4869-B90E-17865677A151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FFCC-92F9-4278-BA83-89E023FBAFCA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D22-3F71-457E-96D3-D61CE30C93E2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8638834" y="0"/>
            <a:ext cx="504056" cy="378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82F-B85F-416A-ACE3-F8556355A86E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048" y="13109"/>
            <a:ext cx="2133600" cy="365125"/>
          </a:xfrm>
        </p:spPr>
        <p:txBody>
          <a:bodyPr/>
          <a:lstStyle>
            <a:lvl1pPr>
              <a:defRPr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5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B574-9C8C-4533-93EF-98DD9A67292A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0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6032-13A8-4B3A-824D-E66A58AF3E96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084-E30C-456E-BAD4-987802528E94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F9F-3D66-4855-86FA-4657D3514551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63C-6072-48DB-8C68-E747869E0CFF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143-1445-457A-85CA-66B6436F3D30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BC6C-57E6-45B0-9915-60C0378D9F05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8C40-3770-49B4-99E3-4AF87B1AA7DA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9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Omid, Reloaded: Scalable and Highly-Available Transaction Processing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3568" y="3886200"/>
            <a:ext cx="7376864" cy="910952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Ohad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Shacham</a:t>
            </a:r>
            <a:r>
              <a:rPr lang="en-US" altLang="ko-KR" sz="2000" dirty="0"/>
              <a:t>, Francisco Perez-</a:t>
            </a:r>
            <a:r>
              <a:rPr lang="en-US" altLang="ko-KR" sz="2000" dirty="0" err="1"/>
              <a:t>Sorrosal</a:t>
            </a:r>
            <a:r>
              <a:rPr lang="en-US" altLang="ko-KR" sz="2000" dirty="0"/>
              <a:t>, Edward </a:t>
            </a:r>
            <a:r>
              <a:rPr lang="en-US" altLang="ko-KR" sz="2000" dirty="0" err="1"/>
              <a:t>Bortnikov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Eshcar</a:t>
            </a:r>
            <a:r>
              <a:rPr lang="en-US" altLang="ko-KR" sz="2000" dirty="0"/>
              <a:t> Hillel</a:t>
            </a:r>
            <a:endParaRPr lang="ko-KR" altLang="en-US" sz="20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67544" y="5157192"/>
            <a:ext cx="7376864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Dong-</a:t>
            </a:r>
            <a:r>
              <a:rPr lang="en-US" altLang="ko-KR" sz="2000" dirty="0" err="1"/>
              <a:t>su</a:t>
            </a:r>
            <a:r>
              <a:rPr lang="en-US" altLang="ko-KR" sz="2000" dirty="0"/>
              <a:t> Lee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2017-05-08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0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Service Semantics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n-ea"/>
              </a:rPr>
              <a:t>ACID properties: </a:t>
            </a:r>
          </a:p>
          <a:p>
            <a:pPr lvl="1"/>
            <a:r>
              <a:rPr lang="en-US" altLang="ko-KR" dirty="0">
                <a:latin typeface="+mn-ea"/>
              </a:rPr>
              <a:t>atomicity (all-or-nothing execution),</a:t>
            </a:r>
          </a:p>
          <a:p>
            <a:pPr lvl="1"/>
            <a:r>
              <a:rPr lang="en-US" altLang="ko-KR" dirty="0">
                <a:latin typeface="+mn-ea"/>
              </a:rPr>
              <a:t>consistency (preserving each object’s semantics),</a:t>
            </a:r>
          </a:p>
          <a:p>
            <a:pPr lvl="1"/>
            <a:r>
              <a:rPr lang="en-US" altLang="ko-KR" dirty="0">
                <a:latin typeface="+mn-ea"/>
              </a:rPr>
              <a:t>isolation (in that concurrent transactions do not see each</a:t>
            </a: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		  other’s partial updates),</a:t>
            </a:r>
          </a:p>
          <a:p>
            <a:pPr lvl="1"/>
            <a:r>
              <a:rPr lang="en-US" altLang="ko-KR" dirty="0">
                <a:latin typeface="+mn-ea"/>
              </a:rPr>
              <a:t>durability (whereby updates survive crashes)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/>
              <a:t>multi-versioning</a:t>
            </a:r>
          </a:p>
          <a:p>
            <a:pPr lvl="1"/>
            <a:r>
              <a:rPr lang="en-US" altLang="ko-KR" dirty="0"/>
              <a:t>Omid leverages; for consistent snapshots for SI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4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 </a:t>
            </a:r>
            <a:r>
              <a:rPr lang="en-US" altLang="ko-KR" dirty="0" err="1"/>
              <a:t>algoritm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Upon failover from TM1 (the old primary) to TM2 (the new one), following properties 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15" y="2106166"/>
            <a:ext cx="7676170" cy="44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4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3528" y="1105139"/>
            <a:ext cx="3960440" cy="2368672"/>
            <a:chOff x="899592" y="1429130"/>
            <a:chExt cx="3960440" cy="2368672"/>
          </a:xfrm>
        </p:grpSpPr>
        <p:sp>
          <p:nvSpPr>
            <p:cNvPr id="12" name="직사각형 11"/>
            <p:cNvSpPr/>
            <p:nvPr/>
          </p:nvSpPr>
          <p:spPr>
            <a:xfrm>
              <a:off x="899592" y="1700808"/>
              <a:ext cx="3960440" cy="20969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05899" y="1700808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𝑁𝑒𝑤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99" y="1700808"/>
                  <a:ext cx="79208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05899" y="2544657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𝑂𝑙𝑑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99" y="2544657"/>
                  <a:ext cx="79208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/>
            <p:cNvSpPr/>
            <p:nvPr/>
          </p:nvSpPr>
          <p:spPr>
            <a:xfrm>
              <a:off x="2341848" y="1429130"/>
              <a:ext cx="1075928" cy="401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P1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971600" y="3140968"/>
              <a:ext cx="2198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cxnSpLocks/>
            </p:cNvCxnSpPr>
            <p:nvPr/>
          </p:nvCxnSpPr>
          <p:spPr>
            <a:xfrm>
              <a:off x="971600" y="2276872"/>
              <a:ext cx="3384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323528" y="3999279"/>
            <a:ext cx="6195414" cy="2005480"/>
            <a:chOff x="323528" y="3641787"/>
            <a:chExt cx="6195414" cy="2368672"/>
          </a:xfrm>
        </p:grpSpPr>
        <p:sp>
          <p:nvSpPr>
            <p:cNvPr id="22" name="직사각형 21"/>
            <p:cNvSpPr/>
            <p:nvPr/>
          </p:nvSpPr>
          <p:spPr>
            <a:xfrm>
              <a:off x="323528" y="3913465"/>
              <a:ext cx="6015394" cy="20969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29835" y="3913465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35" y="3913465"/>
                  <a:ext cx="79208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29835" y="4757314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35" y="4757314"/>
                  <a:ext cx="79208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1765784" y="3641787"/>
              <a:ext cx="1075928" cy="401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P2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cxnSpLocks/>
            </p:cNvCxnSpPr>
            <p:nvPr/>
          </p:nvCxnSpPr>
          <p:spPr>
            <a:xfrm>
              <a:off x="395536" y="5353625"/>
              <a:ext cx="1370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cxnSpLocks/>
            </p:cNvCxnSpPr>
            <p:nvPr/>
          </p:nvCxnSpPr>
          <p:spPr>
            <a:xfrm>
              <a:off x="395536" y="4489529"/>
              <a:ext cx="2198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90550" y="4101301"/>
                  <a:ext cx="35283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2400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400" dirty="0"/>
                    <a:t> </a:t>
                  </a:r>
                  <a:r>
                    <a:rPr lang="en-US" altLang="ko-KR" sz="2400" dirty="0"/>
                    <a:t>than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400" dirty="0"/>
                    <a:t> </a:t>
                  </a:r>
                  <a:r>
                    <a:rPr lang="en-US" altLang="ko-KR" sz="2400" dirty="0"/>
                    <a:t>can’t update any data items 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50" y="4101301"/>
                  <a:ext cx="3528392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2768" t="-6957" b="-3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5138538" y="6139786"/>
                <a:ext cx="391927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Timestamp assigned by n</a:t>
                </a:r>
              </a:p>
              <a:p>
                <a:r>
                  <a:rPr lang="en-US" altLang="ko-KR" sz="20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transaction n</a:t>
                </a:r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538" y="6139786"/>
                <a:ext cx="3919278" cy="1015663"/>
              </a:xfrm>
              <a:prstGeom prst="rect">
                <a:avLst/>
              </a:prstGeom>
              <a:blipFill>
                <a:blip r:embed="rId7"/>
                <a:stretch>
                  <a:fillRect l="-1711" t="-2994" r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4827829" y="1375793"/>
            <a:ext cx="3960440" cy="2718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34136" y="1452802"/>
                <a:ext cx="3382280" cy="536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i="1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400" i="1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𝑡𝑎𝑡𝑖𝑣𝑒</m:t>
                      </m:r>
                      <m:r>
                        <a:rPr lang="en-US" altLang="ko-KR" sz="2400" b="0" i="1" smtClean="0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ko-KR" altLang="en-US" sz="2400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36" y="1452802"/>
                <a:ext cx="3382280" cy="536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53312" y="2560651"/>
                <a:ext cx="792088" cy="536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12" y="2560651"/>
                <a:ext cx="792088" cy="5360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6270085" y="1060349"/>
            <a:ext cx="1075928" cy="466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932040" y="3253026"/>
            <a:ext cx="2198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27829" y="3307059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29" y="3307059"/>
                <a:ext cx="79208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940856" y="3861048"/>
            <a:ext cx="1370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5469181" y="1928573"/>
            <a:ext cx="2677736" cy="75300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determine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41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P1 - commit timestamps continue to be totally ordered by commit time</a:t>
            </a:r>
          </a:p>
          <a:p>
            <a:endParaRPr lang="en-US" altLang="ko-KR" dirty="0"/>
          </a:p>
          <a:p>
            <a:r>
              <a:rPr lang="en-US" altLang="ko-KR" dirty="0"/>
              <a:t>P2 - ensures that a transaction encounters every update that must be included in its snapshot,</a:t>
            </a:r>
          </a:p>
          <a:p>
            <a:endParaRPr lang="en-US" altLang="ko-KR" dirty="0"/>
          </a:p>
          <a:p>
            <a:r>
              <a:rPr lang="en-US" altLang="ko-KR" dirty="0"/>
              <a:t>P3 - stipulates that the transaction can determine whether to return any read value.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76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Scalability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95935"/>
            <a:ext cx="8496944" cy="52869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08104" y="6413582"/>
            <a:ext cx="26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HBase</a:t>
            </a:r>
            <a:r>
              <a:rPr lang="ko-KR" altLang="en-US" dirty="0"/>
              <a:t> </a:t>
            </a:r>
            <a:r>
              <a:rPr lang="ko-KR" altLang="en-US" dirty="0" err="1"/>
              <a:t>region</a:t>
            </a:r>
            <a:r>
              <a:rPr lang="ko-KR" altLang="en-US" dirty="0"/>
              <a:t> </a:t>
            </a:r>
            <a:r>
              <a:rPr lang="ko-KR" altLang="en-US" dirty="0" err="1"/>
              <a:t>server</a:t>
            </a:r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64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availability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2470"/>
            <a:ext cx="8435280" cy="52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9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Omid1 : did not employ a CT, but TM send clients information about all pending transactions</a:t>
            </a:r>
          </a:p>
          <a:p>
            <a:pPr lvl="1"/>
            <a:r>
              <a:rPr lang="en-US" altLang="ko-KR" dirty="0">
                <a:latin typeface="+mn-ea"/>
              </a:rPr>
              <a:t>to limit </a:t>
            </a:r>
            <a:r>
              <a:rPr lang="en-US" altLang="ko-KR" dirty="0">
                <a:solidFill>
                  <a:srgbClr val="FF0000"/>
                </a:solidFill>
              </a:rPr>
              <a:t>scalability in the number of clients</a:t>
            </a:r>
            <a:endParaRPr lang="ko-KR" altLang="ko-KR" dirty="0"/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Transaction : important use case in stream proc.</a:t>
            </a:r>
          </a:p>
          <a:p>
            <a:r>
              <a:rPr lang="en-US" altLang="ko-KR" dirty="0">
                <a:latin typeface="+mn-ea"/>
              </a:rPr>
              <a:t>Omid : </a:t>
            </a:r>
            <a:r>
              <a:rPr lang="en-US" altLang="ko-KR" dirty="0"/>
              <a:t>transaction processing service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Provide ACID properties :</a:t>
            </a:r>
          </a:p>
          <a:p>
            <a:pPr lvl="1"/>
            <a:r>
              <a:rPr lang="en-US" altLang="ko-KR" dirty="0">
                <a:latin typeface="+mn-ea"/>
              </a:rPr>
              <a:t>Atomicity, Consistency, Isolation, durability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/>
              <a:t>Topic</a:t>
            </a:r>
          </a:p>
          <a:p>
            <a:pPr lvl="1"/>
            <a:r>
              <a:rPr lang="en-US" altLang="ko-KR" dirty="0"/>
              <a:t>large-scale distributed transaction processing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stages process data items in parallel, subject to </a:t>
            </a:r>
            <a:r>
              <a:rPr lang="en-US" altLang="ko-KR" dirty="0">
                <a:solidFill>
                  <a:srgbClr val="FF0000"/>
                </a:solidFill>
              </a:rPr>
              <a:t>data races</a:t>
            </a:r>
          </a:p>
          <a:p>
            <a:pPr lvl="1"/>
            <a:r>
              <a:rPr lang="en-US" altLang="ko-KR" dirty="0"/>
              <a:t>to limited scalability in the number of clients,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Omid; transaction processing service;</a:t>
            </a:r>
          </a:p>
          <a:p>
            <a:pPr lvl="1"/>
            <a:r>
              <a:rPr lang="en-US" altLang="ko-KR" dirty="0"/>
              <a:t>ACID transaction processing system for key-value stores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" y="1268760"/>
            <a:ext cx="906318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7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966738"/>
            <a:ext cx="9144000" cy="57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2337"/>
          <a:stretch/>
        </p:blipFill>
        <p:spPr>
          <a:xfrm>
            <a:off x="249044" y="1070261"/>
            <a:ext cx="11126512" cy="42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Scalability  </a:t>
            </a:r>
          </a:p>
          <a:p>
            <a:pPr lvl="1"/>
            <a:r>
              <a:rPr lang="en-US" altLang="ko-KR" dirty="0"/>
              <a:t>providing snapshot isolation (SI)</a:t>
            </a:r>
          </a:p>
          <a:p>
            <a:pPr lvl="1"/>
            <a:r>
              <a:rPr lang="en-US" altLang="ko-KR" dirty="0"/>
              <a:t>using TM &amp; scale-out of metadata (HBase)</a:t>
            </a:r>
          </a:p>
          <a:p>
            <a:endParaRPr lang="en-US" altLang="ko-KR" dirty="0"/>
          </a:p>
          <a:p>
            <a:r>
              <a:rPr lang="en-US" altLang="ko-KR" dirty="0"/>
              <a:t>High availability</a:t>
            </a:r>
          </a:p>
          <a:p>
            <a:pPr lvl="1"/>
            <a:r>
              <a:rPr lang="en-US" altLang="ko-KR" dirty="0"/>
              <a:t>TM is implemented as a primary-backup process pair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7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Omid architecture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79" y="966738"/>
            <a:ext cx="9148519" cy="57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262"/>
            <a:ext cx="9144000" cy="5626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Omid architecture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Data and metadata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Table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to track transaction states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6330275" cy="19442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568" y="4136816"/>
            <a:ext cx="109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tentative</a:t>
            </a:r>
            <a:endParaRPr lang="ko-KR" altLang="en-US" dirty="0"/>
          </a:p>
        </p:txBody>
      </p:sp>
      <p:cxnSp>
        <p:nvCxnSpPr>
          <p:cNvPr id="9" name="직선 연결선 8"/>
          <p:cNvCxnSpPr>
            <a:cxnSpLocks/>
            <a:endCxn id="6" idx="0"/>
          </p:cNvCxnSpPr>
          <p:nvPr/>
        </p:nvCxnSpPr>
        <p:spPr>
          <a:xfrm flipH="1">
            <a:off x="1228653" y="3717032"/>
            <a:ext cx="1399131" cy="419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321</Words>
  <Application>Microsoft Office PowerPoint</Application>
  <PresentationFormat>화면 슬라이드 쇼(4:3)</PresentationFormat>
  <Paragraphs>103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Omid, Reloaded: Scalable and Highly-Available Transaction Processing </vt:lpstr>
      <vt:lpstr>Summary</vt:lpstr>
      <vt:lpstr>Introduction</vt:lpstr>
      <vt:lpstr>Introduction</vt:lpstr>
      <vt:lpstr>Introduction</vt:lpstr>
      <vt:lpstr>Contribution</vt:lpstr>
      <vt:lpstr>Omid architecture</vt:lpstr>
      <vt:lpstr>Omid architecture</vt:lpstr>
      <vt:lpstr> Data and metadata </vt:lpstr>
      <vt:lpstr>Service Semantics</vt:lpstr>
      <vt:lpstr>HA algoritm</vt:lpstr>
      <vt:lpstr>HA algorithm</vt:lpstr>
      <vt:lpstr>HA algorithm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s32719@naver.com</dc:creator>
  <cp:lastModifiedBy>dongsu lee</cp:lastModifiedBy>
  <cp:revision>256</cp:revision>
  <cp:lastPrinted>2017-03-27T09:35:35Z</cp:lastPrinted>
  <dcterms:created xsi:type="dcterms:W3CDTF">2017-01-19T06:52:21Z</dcterms:created>
  <dcterms:modified xsi:type="dcterms:W3CDTF">2017-05-08T06:36:57Z</dcterms:modified>
</cp:coreProperties>
</file>