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30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2" r:id="rId21"/>
    <p:sldId id="321" r:id="rId22"/>
    <p:sldId id="323" r:id="rId23"/>
    <p:sldId id="324" r:id="rId24"/>
    <p:sldId id="325" r:id="rId25"/>
    <p:sldId id="303" r:id="rId26"/>
  </p:sldIdLst>
  <p:sldSz cx="9906000" cy="6858000" type="A4"/>
  <p:notesSz cx="6732588" cy="98504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66CC"/>
    <a:srgbClr val="3366CC"/>
    <a:srgbClr val="0066FF"/>
    <a:srgbClr val="EAEAEA"/>
    <a:srgbClr val="DDDDDD"/>
    <a:srgbClr val="0033CC"/>
    <a:srgbClr val="5F5F5F"/>
    <a:srgbClr val="FF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498" y="108"/>
      </p:cViewPr>
      <p:guideLst>
        <p:guide orient="horz" pos="935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106" y="-75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700" y="-285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-285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700" y="934402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4402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77E4273B-190A-4BD9-BD5D-90B43993F2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1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2700" y="-30163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-30163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1038" y="742950"/>
            <a:ext cx="5368925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695825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2700" y="9344025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344025"/>
            <a:ext cx="2895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000" i="1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A600D56D-542C-45B0-9FF8-0EDA726F99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43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02F4-117F-4CC9-BD35-C7316EBD67A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5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92188" y="2133600"/>
            <a:ext cx="7921625" cy="1371600"/>
          </a:xfrm>
        </p:spPr>
        <p:txBody>
          <a:bodyPr/>
          <a:lstStyle>
            <a:lvl1pPr algn="ctr">
              <a:defRPr sz="3200" baseline="0">
                <a:solidFill>
                  <a:srgbClr val="3366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2550" y="3716338"/>
            <a:ext cx="7200900" cy="1854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742950" y="6308724"/>
            <a:ext cx="2063750" cy="39687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15367D1-9AF4-4934-845E-FE28B0AD933D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08724"/>
            <a:ext cx="3136900" cy="396875"/>
          </a:xfrm>
        </p:spPr>
        <p:txBody>
          <a:bodyPr/>
          <a:lstStyle>
            <a:lvl2pPr lvl="1" algn="r">
              <a:defRPr sz="1400" smtClean="0">
                <a:latin typeface="Arial" charset="0"/>
                <a:ea typeface="돋움" pitchFamily="50" charset="-127"/>
              </a:defRPr>
            </a:lvl2pPr>
          </a:lstStyle>
          <a:p>
            <a:pPr lvl="1"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5825" y="6308724"/>
            <a:ext cx="2063750" cy="396875"/>
          </a:xfr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8FC8D3E7-10BC-40DC-9CCE-7D6E393E13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D9538-E309-480E-80AC-D8C57B2C31CD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ADBCF-5D0C-43E1-BDC8-01FE62D67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944688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00138" y="533400"/>
            <a:ext cx="5681662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99831-F3CF-4FE7-B78D-3E458CDAC77A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39B7-AE02-4D88-9BA2-3DF9288E9D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187" y="548680"/>
            <a:ext cx="7921625" cy="719733"/>
          </a:xfrm>
        </p:spPr>
        <p:txBody>
          <a:bodyPr/>
          <a:lstStyle>
            <a:lvl1pPr algn="ctr">
              <a:defRPr baseline="0">
                <a:solidFill>
                  <a:srgbClr val="3366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2913" y="1484313"/>
            <a:ext cx="6480176" cy="446563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u="sng">
                <a:solidFill>
                  <a:srgbClr val="3366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spcBef>
                <a:spcPts val="0"/>
              </a:spcBef>
              <a:defRPr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spcBef>
                <a:spcPts val="0"/>
              </a:spcBef>
              <a:buClr>
                <a:schemeClr val="bg1">
                  <a:lumMod val="50000"/>
                </a:schemeClr>
              </a:buClr>
              <a:defRPr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spcBef>
                <a:spcPts val="0"/>
              </a:spcBef>
              <a:defRPr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spcBef>
                <a:spcPts val="0"/>
              </a:spcBef>
              <a:defRPr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70713" y="6308724"/>
            <a:ext cx="2063750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17C35-73FE-445C-AE67-F70A24C53262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761312" y="261243"/>
            <a:ext cx="1724025" cy="28743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24938" y="6308724"/>
            <a:ext cx="550862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61CBA-B201-449E-8BDF-42E5ABF1C4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C246F-BB85-4C70-8D99-37895B50DE12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CA347-20A5-4D59-9F3A-80AA37991D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0138" y="1600200"/>
            <a:ext cx="38131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5713" y="1600200"/>
            <a:ext cx="381317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E5BB2-A8BC-4E6C-B996-E7ED5767894D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C232-842C-4EB5-9F4F-9CF513056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F0E58-A8BD-4F3F-8FCE-4C18C35D1A6D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41E2-84B7-4B16-9C0B-C440E50797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50C57-7856-4B54-9EA0-A24A6939E894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A884-626F-447C-90AE-A6FB5859FE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E25D-95F7-4BA7-A50B-CEF5607D893C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78485-DEE0-4B12-A018-62FD2F56DD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F01AE-DBE4-4472-9919-1631CAFDC40E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3571B-2404-4236-A57E-03ACF74A6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08D3D-5798-4A2A-B0B4-B1EB7A7CF942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2956A-8E49-4846-8F71-383A836235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0138" y="533400"/>
            <a:ext cx="7778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0138" y="1600200"/>
            <a:ext cx="7778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70713" y="61722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02945D8E-65B2-41D4-8BCB-F79CA4EE812E}" type="datetime1">
              <a:rPr lang="ko-KR" altLang="en-US" smtClean="0"/>
              <a:t>2017-06-05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51775" y="2286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4938" y="61722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돋움" pitchFamily="50" charset="-127"/>
              </a:defRPr>
            </a:lvl1pPr>
          </a:lstStyle>
          <a:p>
            <a:pPr>
              <a:defRPr/>
            </a:pPr>
            <a:fld id="{C3DB5F5B-8E84-4EAF-9A4F-A342513678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baseline="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33CC"/>
          </a:solidFill>
          <a:latin typeface="Comic Sans MS" pitchFamily="66" charset="0"/>
          <a:ea typeface="돋움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1" fontAlgn="base" latinLnBrk="1" hangingPunct="1">
        <a:spcBef>
          <a:spcPct val="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bg2"/>
        </a:buClr>
        <a:buFont typeface="Wingdings" pitchFamily="2" charset="2"/>
        <a:buChar char="w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92188" y="1412776"/>
            <a:ext cx="8065267" cy="1371600"/>
          </a:xfrm>
        </p:spPr>
        <p:txBody>
          <a:bodyPr/>
          <a:lstStyle/>
          <a:p>
            <a:r>
              <a:rPr lang="en-US" dirty="0"/>
              <a:t>Caching Doesn’t Improve Mobile </a:t>
            </a:r>
            <a:r>
              <a:rPr lang="en-US" dirty="0" smtClean="0"/>
              <a:t>Web</a:t>
            </a:r>
            <a:r>
              <a:rPr lang="mn-MN" dirty="0" smtClean="0"/>
              <a:t/>
            </a:r>
            <a:br>
              <a:rPr lang="mn-MN" dirty="0" smtClean="0"/>
            </a:br>
            <a:r>
              <a:rPr lang="en-US" dirty="0" smtClean="0"/>
              <a:t>Performance </a:t>
            </a:r>
            <a:r>
              <a:rPr lang="en-US" dirty="0"/>
              <a:t>(Much)</a:t>
            </a:r>
            <a:endParaRPr lang="en-US" altLang="ko-K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2550" y="2995514"/>
            <a:ext cx="7200900" cy="1854200"/>
          </a:xfrm>
        </p:spPr>
        <p:txBody>
          <a:bodyPr/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Jamshed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Vesuna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Colin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Scott, Michael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Buettner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Michael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Piatek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Arvind Krishnamurthy and</a:t>
            </a:r>
            <a:endParaRPr lang="mn-M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Scott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Shenker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/>
              <a:t>USENIC ATC ‘16</a:t>
            </a:r>
          </a:p>
          <a:p>
            <a:endParaRPr lang="en-US" sz="2000" dirty="0"/>
          </a:p>
          <a:p>
            <a:r>
              <a:rPr lang="en-US" sz="2000" dirty="0" smtClean="0"/>
              <a:t>presented by: </a:t>
            </a:r>
            <a:r>
              <a:rPr lang="en-US" sz="2000" dirty="0"/>
              <a:t>TSogbayr Jargalsaikhan (</a:t>
            </a:r>
            <a:r>
              <a:rPr lang="en-US" sz="2000" dirty="0" err="1"/>
              <a:t>TSogo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9" y="548680"/>
            <a:ext cx="9458899" cy="4849835"/>
          </a:xfrm>
        </p:spPr>
      </p:pic>
    </p:spTree>
    <p:extLst>
      <p:ext uri="{BB962C8B-B14F-4D97-AF65-F5344CB8AC3E}">
        <p14:creationId xmlns:p14="http://schemas.microsoft.com/office/powerpoint/2010/main" val="268411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1484785"/>
            <a:ext cx="5046895" cy="2880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1529989"/>
            <a:ext cx="4808984" cy="28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use of: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Telemetry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Web Page Replay</a:t>
            </a:r>
          </a:p>
          <a:p>
            <a:pPr lvl="1"/>
            <a:r>
              <a:rPr lang="en-US" dirty="0" smtClean="0"/>
              <a:t>both are part of Chromium, OS components of Google Chrome.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Apparatus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681214"/>
            <a:ext cx="7640594" cy="4800986"/>
          </a:xfrm>
        </p:spPr>
      </p:pic>
    </p:spTree>
    <p:extLst>
      <p:ext uri="{BB962C8B-B14F-4D97-AF65-F5344CB8AC3E}">
        <p14:creationId xmlns:p14="http://schemas.microsoft.com/office/powerpoint/2010/main" val="3229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348880"/>
            <a:ext cx="4991709" cy="4054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Record the original page</a:t>
            </a:r>
            <a:endParaRPr lang="en-US" u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60" y="2348880"/>
            <a:ext cx="5184576" cy="41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757883"/>
            <a:ext cx="5200200" cy="409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Record the original page</a:t>
            </a:r>
          </a:p>
          <a:p>
            <a:r>
              <a:rPr lang="en-US" u="none" dirty="0" smtClean="0"/>
              <a:t>Then, replay with:</a:t>
            </a:r>
          </a:p>
          <a:p>
            <a:pPr lvl="1"/>
            <a:r>
              <a:rPr lang="en-US" dirty="0" smtClean="0"/>
              <a:t>With a “perfect cache”</a:t>
            </a:r>
          </a:p>
          <a:p>
            <a:pPr lvl="1"/>
            <a:r>
              <a:rPr lang="en-US" u="none" dirty="0" smtClean="0"/>
              <a:t>or a “partial cache”</a:t>
            </a:r>
          </a:p>
        </p:txBody>
      </p:sp>
    </p:spTree>
    <p:extLst>
      <p:ext uri="{BB962C8B-B14F-4D97-AF65-F5344CB8AC3E}">
        <p14:creationId xmlns:p14="http://schemas.microsoft.com/office/powerpoint/2010/main" val="103521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Record the original page</a:t>
            </a:r>
          </a:p>
          <a:p>
            <a:r>
              <a:rPr lang="en-US" u="none" dirty="0" smtClean="0"/>
              <a:t>Then, replay with:</a:t>
            </a:r>
          </a:p>
          <a:p>
            <a:pPr lvl="1"/>
            <a:r>
              <a:rPr lang="en-US" dirty="0" smtClean="0"/>
              <a:t>With a “perfect cache”</a:t>
            </a:r>
          </a:p>
          <a:p>
            <a:pPr lvl="1"/>
            <a:r>
              <a:rPr lang="en-US" u="none" dirty="0" smtClean="0"/>
              <a:t>or a “partial cache”</a:t>
            </a:r>
          </a:p>
          <a:p>
            <a:r>
              <a:rPr lang="en-US" u="none" dirty="0" smtClean="0"/>
              <a:t>Repeat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29" y="2996952"/>
            <a:ext cx="5015820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2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web page was originally fetched over UC Berkeley’s LAN</a:t>
            </a:r>
          </a:p>
          <a:p>
            <a:pPr lvl="1"/>
            <a:r>
              <a:rPr lang="en-US" dirty="0" smtClean="0"/>
              <a:t>down: 250Mbps, up: 230Mbps</a:t>
            </a:r>
          </a:p>
          <a:p>
            <a:r>
              <a:rPr lang="en-US" dirty="0" smtClean="0"/>
              <a:t>Mobile Device:</a:t>
            </a:r>
            <a:r>
              <a:rPr lang="en-US" dirty="0"/>
              <a:t> Galaxy Tab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1.2GHz quad-core processor</a:t>
            </a:r>
          </a:p>
          <a:p>
            <a:pPr lvl="1"/>
            <a:r>
              <a:rPr lang="en-US" dirty="0" smtClean="0"/>
              <a:t>1.5GB on board RAM</a:t>
            </a:r>
          </a:p>
          <a:p>
            <a:pPr lvl="1"/>
            <a:r>
              <a:rPr lang="en-US" dirty="0" smtClean="0"/>
              <a:t>Android 4.4, KitKat</a:t>
            </a:r>
          </a:p>
          <a:p>
            <a:r>
              <a:rPr lang="en-US" dirty="0" smtClean="0"/>
              <a:t>Desktop results: virtual machine</a:t>
            </a:r>
          </a:p>
          <a:p>
            <a:pPr lvl="1"/>
            <a:r>
              <a:rPr lang="en-US" dirty="0" smtClean="0"/>
              <a:t>3.2GHz quad-core processor</a:t>
            </a:r>
          </a:p>
          <a:p>
            <a:pPr lvl="1"/>
            <a:r>
              <a:rPr lang="en-US" dirty="0" smtClean="0"/>
              <a:t>6GB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7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Characteristics: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</a:t>
            </a:r>
          </a:p>
          <a:p>
            <a:pPr lvl="1"/>
            <a:r>
              <a:rPr lang="en-US" dirty="0" smtClean="0"/>
              <a:t>random subset for 400 of Alexa top 2000 URLs and loaded their root URL (‘/’)</a:t>
            </a:r>
          </a:p>
          <a:p>
            <a:r>
              <a:rPr lang="en-US" dirty="0" smtClean="0"/>
              <a:t>Fraction of Cacheable bytes:</a:t>
            </a:r>
          </a:p>
          <a:p>
            <a:pPr lvl="1"/>
            <a:r>
              <a:rPr lang="en-US" dirty="0" smtClean="0"/>
              <a:t>over 90% of web pages have more than 90%</a:t>
            </a:r>
            <a:br>
              <a:rPr lang="en-US" dirty="0" smtClean="0"/>
            </a:br>
            <a:r>
              <a:rPr lang="en-US" dirty="0" smtClean="0"/>
              <a:t>of their total bytes  marked as cacheable</a:t>
            </a:r>
          </a:p>
          <a:p>
            <a:r>
              <a:rPr lang="en-US" dirty="0" smtClean="0"/>
              <a:t>Total Bytes:</a:t>
            </a:r>
          </a:p>
          <a:p>
            <a:pPr lvl="1"/>
            <a:r>
              <a:rPr lang="en-US" dirty="0" smtClean="0"/>
              <a:t>while 95% of web pages are under 6.8MB, the media web page size is less then 1.2MB</a:t>
            </a:r>
          </a:p>
          <a:p>
            <a:r>
              <a:rPr lang="en-US" dirty="0" smtClean="0"/>
              <a:t>Initial Network Delays:</a:t>
            </a:r>
          </a:p>
          <a:p>
            <a:pPr lvl="1"/>
            <a:r>
              <a:rPr lang="en-US" dirty="0" smtClean="0"/>
              <a:t>the median delay between sending/receiving</a:t>
            </a:r>
            <a:br>
              <a:rPr lang="en-US" dirty="0" smtClean="0"/>
            </a:br>
            <a:r>
              <a:rPr lang="en-US" dirty="0" smtClean="0"/>
              <a:t>the first response byte was 50ms, with mean of 151.17ms and standard deviation of 403.77ms  </a:t>
            </a:r>
          </a:p>
        </p:txBody>
      </p:sp>
    </p:spTree>
    <p:extLst>
      <p:ext uri="{BB962C8B-B14F-4D97-AF65-F5344CB8AC3E}">
        <p14:creationId xmlns:p14="http://schemas.microsoft.com/office/powerpoint/2010/main" val="43765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caching doesn’t significantly reduce</a:t>
            </a:r>
            <a:br>
              <a:rPr lang="en-US" u="none" dirty="0" smtClean="0"/>
            </a:br>
            <a:r>
              <a:rPr lang="en-US" u="none" dirty="0" smtClean="0"/>
              <a:t>mobile PLT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64903"/>
            <a:ext cx="6840759" cy="41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4728" y="2780928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>
                <a:solidFill>
                  <a:srgbClr val="3366FF"/>
                </a:solidFill>
              </a:rPr>
              <a:t>topic</a:t>
            </a:r>
            <a:endParaRPr lang="en-US" altLang="ko-KR" u="sng" dirty="0">
              <a:solidFill>
                <a:srgbClr val="3366FF"/>
              </a:solidFill>
            </a:endParaRPr>
          </a:p>
          <a:p>
            <a:pPr lvl="1"/>
            <a:r>
              <a:rPr lang="en-US" altLang="ko-KR" dirty="0"/>
              <a:t>Understand the effects of caching on mobile web </a:t>
            </a:r>
            <a:r>
              <a:rPr lang="en-US" altLang="ko-KR" dirty="0" smtClean="0"/>
              <a:t>performance</a:t>
            </a:r>
          </a:p>
          <a:p>
            <a:r>
              <a:rPr lang="en-US" altLang="ko-KR" u="sng" dirty="0" smtClean="0">
                <a:solidFill>
                  <a:srgbClr val="3366FF"/>
                </a:solidFill>
              </a:rPr>
              <a:t>problem</a:t>
            </a:r>
          </a:p>
          <a:p>
            <a:pPr lvl="1"/>
            <a:r>
              <a:rPr lang="en-US" altLang="ko-KR" dirty="0" smtClean="0"/>
              <a:t>recent paper reported that increasing the cache hit ratio for an HTTP proxy from 22% to 32% improved</a:t>
            </a:r>
          </a:p>
          <a:p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argue and prove that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18FFF-8E28-45C3-AF01-EF7DF0EE5DF1}" type="datetime1">
              <a:rPr lang="ko-KR" altLang="en-US" smtClean="0"/>
              <a:pPr>
                <a:defRPr/>
              </a:pPr>
              <a:t>2017-06-05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61CBA-B201-449E-8BDF-42E5ABF1C48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4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caching doesn’t significantly reduce</a:t>
            </a:r>
            <a:br>
              <a:rPr lang="en-US" u="none" dirty="0" smtClean="0"/>
            </a:br>
            <a:r>
              <a:rPr lang="en-US" u="none" dirty="0" smtClean="0"/>
              <a:t>mobile PLT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4728" y="2780928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7401272" cy="4134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6543" y="3546971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Limited RAM doesn’t affect computational delays: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4728" y="2780928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/>
          <a:stretch/>
        </p:blipFill>
        <p:spPr>
          <a:xfrm>
            <a:off x="1496616" y="2348880"/>
            <a:ext cx="6984776" cy="441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2524" y="2708920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6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/>
              <a:t>Slow CPU Speeds increase</a:t>
            </a:r>
            <a:r>
              <a:rPr lang="en-US" u="none" dirty="0" smtClean="0"/>
              <a:t> computational delays: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4728" y="2780928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2524" y="2708920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2896"/>
            <a:ext cx="6624736" cy="42807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7601" y="2817939"/>
            <a:ext cx="504056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none" dirty="0" smtClean="0"/>
              <a:t>Slower </a:t>
            </a:r>
            <a:r>
              <a:rPr lang="en-US" u="none" dirty="0"/>
              <a:t>CPUs increase </a:t>
            </a:r>
            <a:r>
              <a:rPr lang="en-US" u="none" dirty="0" smtClean="0"/>
              <a:t>computational</a:t>
            </a:r>
            <a:br>
              <a:rPr lang="en-US" u="none" dirty="0" smtClean="0"/>
            </a:br>
            <a:r>
              <a:rPr lang="en-US" u="none" dirty="0" smtClean="0"/>
              <a:t>delays </a:t>
            </a:r>
            <a:r>
              <a:rPr lang="en-US" u="none" dirty="0"/>
              <a:t>(</a:t>
            </a:r>
            <a:r>
              <a:rPr lang="en-US" b="1" u="none" dirty="0">
                <a:solidFill>
                  <a:srgbClr val="FF0000"/>
                </a:solidFill>
              </a:rPr>
              <a:t>C</a:t>
            </a:r>
            <a:r>
              <a:rPr lang="en-US" u="none" dirty="0" smtClean="0"/>
              <a:t>)</a:t>
            </a:r>
          </a:p>
          <a:p>
            <a:r>
              <a:rPr lang="en-US" u="none" dirty="0" smtClean="0"/>
              <a:t>For </a:t>
            </a:r>
            <a:r>
              <a:rPr lang="en-US" u="none" dirty="0"/>
              <a:t>desktop, network delay </a:t>
            </a:r>
            <a:r>
              <a:rPr lang="en-US" u="none" dirty="0" smtClean="0"/>
              <a:t>(</a:t>
            </a:r>
            <a:r>
              <a:rPr lang="en-US" b="1" u="none" dirty="0" smtClean="0">
                <a:solidFill>
                  <a:srgbClr val="FF0000"/>
                </a:solidFill>
              </a:rPr>
              <a:t>N</a:t>
            </a:r>
            <a:r>
              <a:rPr lang="en-US" u="none" dirty="0" smtClean="0"/>
              <a:t>) dominates (</a:t>
            </a:r>
            <a:r>
              <a:rPr lang="en-US" b="1" u="none" dirty="0" smtClean="0">
                <a:solidFill>
                  <a:srgbClr val="FF0000"/>
                </a:solidFill>
              </a:rPr>
              <a:t>C</a:t>
            </a:r>
            <a:r>
              <a:rPr lang="en-US" u="none" dirty="0" smtClean="0"/>
              <a:t>)</a:t>
            </a:r>
          </a:p>
          <a:p>
            <a:r>
              <a:rPr lang="en-US" u="none" dirty="0" smtClean="0"/>
              <a:t>For mobile, network delay (</a:t>
            </a:r>
            <a:r>
              <a:rPr lang="en-US" b="1" u="none" dirty="0" smtClean="0">
                <a:solidFill>
                  <a:srgbClr val="FF0000"/>
                </a:solidFill>
              </a:rPr>
              <a:t>N</a:t>
            </a:r>
            <a:r>
              <a:rPr lang="en-US" u="none" dirty="0" smtClean="0"/>
              <a:t>) is</a:t>
            </a:r>
            <a:br>
              <a:rPr lang="en-US" u="none" dirty="0" smtClean="0"/>
            </a:br>
            <a:r>
              <a:rPr lang="en-US" u="none" dirty="0" smtClean="0"/>
              <a:t>comparable to (</a:t>
            </a:r>
            <a:r>
              <a:rPr lang="en-US" b="1" u="none" dirty="0" smtClean="0">
                <a:solidFill>
                  <a:srgbClr val="FF0000"/>
                </a:solidFill>
              </a:rPr>
              <a:t>C</a:t>
            </a:r>
            <a:r>
              <a:rPr lang="en-US" u="none" dirty="0" smtClean="0"/>
              <a:t>) (3:2)</a:t>
            </a:r>
            <a:endParaRPr lang="en-US" u="none" dirty="0"/>
          </a:p>
          <a:p>
            <a:r>
              <a:rPr lang="en-US" u="none" dirty="0" smtClean="0"/>
              <a:t>Caching only reduces (</a:t>
            </a:r>
            <a:r>
              <a:rPr lang="en-US" b="1" u="none" dirty="0" smtClean="0">
                <a:solidFill>
                  <a:srgbClr val="FF0000"/>
                </a:solidFill>
              </a:rPr>
              <a:t>N</a:t>
            </a:r>
            <a:r>
              <a:rPr lang="en-US" u="none" dirty="0" smtClean="0"/>
              <a:t>)</a:t>
            </a:r>
          </a:p>
          <a:p>
            <a:r>
              <a:rPr lang="en-US" u="none" dirty="0" smtClean="0"/>
              <a:t>Mobile </a:t>
            </a:r>
            <a:r>
              <a:rPr lang="en-US" u="none" dirty="0"/>
              <a:t>devices benefit less from </a:t>
            </a:r>
            <a:r>
              <a:rPr lang="en-US" u="none" dirty="0" smtClean="0"/>
              <a:t>web</a:t>
            </a:r>
            <a:br>
              <a:rPr lang="en-US" u="none" dirty="0" smtClean="0"/>
            </a:br>
            <a:r>
              <a:rPr lang="en-US" u="none" dirty="0" smtClean="0"/>
              <a:t>caching </a:t>
            </a:r>
            <a:r>
              <a:rPr lang="en-US" u="none" dirty="0"/>
              <a:t/>
            </a:r>
            <a:br>
              <a:rPr lang="en-US" u="none" dirty="0"/>
            </a:b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406321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providers:</a:t>
            </a:r>
          </a:p>
          <a:p>
            <a:pPr lvl="1"/>
            <a:r>
              <a:rPr lang="en-US" dirty="0" smtClean="0"/>
              <a:t>Stop paying for CDN’s (for mobile users)</a:t>
            </a:r>
          </a:p>
          <a:p>
            <a:r>
              <a:rPr lang="en-US" dirty="0" smtClean="0"/>
              <a:t>Analyze what’s on the critical path:</a:t>
            </a:r>
          </a:p>
          <a:p>
            <a:pPr lvl="1"/>
            <a:r>
              <a:rPr lang="en-US" dirty="0" smtClean="0"/>
              <a:t>Cache critical path items</a:t>
            </a:r>
          </a:p>
          <a:p>
            <a:pPr lvl="1"/>
            <a:r>
              <a:rPr lang="en-US" dirty="0" smtClean="0"/>
              <a:t>Make use of SPDY* or HTTP/2 prioritization</a:t>
            </a:r>
            <a:br>
              <a:rPr lang="en-US" dirty="0" smtClean="0"/>
            </a:b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6696" y="635687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*SPDY - Open-specification </a:t>
            </a:r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networking protocol that was developed primarily at Google for transporting web content.</a:t>
            </a:r>
            <a:endParaRPr 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8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ewleaf-associates.com/wp-content/uploads/2015/09/HowToAnswerAudience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894329"/>
            <a:ext cx="7488832" cy="496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none" dirty="0" smtClean="0"/>
              <a:t>Thank you for you attention.</a:t>
            </a:r>
          </a:p>
          <a:p>
            <a:pPr marL="0" indent="0" algn="ctr">
              <a:buNone/>
            </a:pPr>
            <a:r>
              <a:rPr lang="en-US" b="1" dirty="0" smtClean="0"/>
              <a:t>Any questions?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Flywheel NSDI’15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88" y="1556792"/>
            <a:ext cx="7643991" cy="4248472"/>
          </a:xfrm>
        </p:spPr>
      </p:pic>
    </p:spTree>
    <p:extLst>
      <p:ext uri="{BB962C8B-B14F-4D97-AF65-F5344CB8AC3E}">
        <p14:creationId xmlns:p14="http://schemas.microsoft.com/office/powerpoint/2010/main" val="38442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Loading web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3" y="1844824"/>
            <a:ext cx="8686852" cy="4032448"/>
          </a:xfrm>
        </p:spPr>
      </p:pic>
    </p:spTree>
    <p:extLst>
      <p:ext uri="{BB962C8B-B14F-4D97-AF65-F5344CB8AC3E}">
        <p14:creationId xmlns:p14="http://schemas.microsoft.com/office/powerpoint/2010/main" val="33701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Critical 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1" y="1648889"/>
            <a:ext cx="8532089" cy="4084367"/>
          </a:xfrm>
        </p:spPr>
      </p:pic>
    </p:spTree>
    <p:extLst>
      <p:ext uri="{BB962C8B-B14F-4D97-AF65-F5344CB8AC3E}">
        <p14:creationId xmlns:p14="http://schemas.microsoft.com/office/powerpoint/2010/main" val="426630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Page Load Time (PLT)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2" y="1641063"/>
            <a:ext cx="8374269" cy="4092194"/>
          </a:xfrm>
        </p:spPr>
      </p:pic>
    </p:spTree>
    <p:extLst>
      <p:ext uri="{BB962C8B-B14F-4D97-AF65-F5344CB8AC3E}">
        <p14:creationId xmlns:p14="http://schemas.microsoft.com/office/powerpoint/2010/main" val="100045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 - Estimating PLT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3" y="1727515"/>
            <a:ext cx="8684525" cy="3933733"/>
          </a:xfrm>
        </p:spPr>
      </p:pic>
    </p:spTree>
    <p:extLst>
      <p:ext uri="{BB962C8B-B14F-4D97-AF65-F5344CB8AC3E}">
        <p14:creationId xmlns:p14="http://schemas.microsoft.com/office/powerpoint/2010/main" val="200353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 - Building</a:t>
            </a:r>
            <a:br>
              <a:rPr lang="en-US" dirty="0" smtClean="0"/>
            </a:br>
            <a:r>
              <a:rPr lang="en-US" dirty="0" smtClean="0"/>
              <a:t>an Intuition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6" y="1746865"/>
            <a:ext cx="8454449" cy="4058399"/>
          </a:xfrm>
        </p:spPr>
      </p:pic>
    </p:spTree>
    <p:extLst>
      <p:ext uri="{BB962C8B-B14F-4D97-AF65-F5344CB8AC3E}">
        <p14:creationId xmlns:p14="http://schemas.microsoft.com/office/powerpoint/2010/main" val="73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 - Fitting 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5" y="1628800"/>
            <a:ext cx="8669567" cy="4378568"/>
          </a:xfrm>
        </p:spPr>
      </p:pic>
    </p:spTree>
    <p:extLst>
      <p:ext uri="{BB962C8B-B14F-4D97-AF65-F5344CB8AC3E}">
        <p14:creationId xmlns:p14="http://schemas.microsoft.com/office/powerpoint/2010/main" val="664622291"/>
      </p:ext>
    </p:extLst>
  </p:cSld>
  <p:clrMapOvr>
    <a:masterClrMapping/>
  </p:clrMapOvr>
</p:sld>
</file>

<file path=ppt/theme/theme1.xml><?xml version="1.0" encoding="utf-8"?>
<a:theme xmlns:a="http://schemas.openxmlformats.org/drawingml/2006/main" name="LN(1103)_DataRace">
  <a:themeElements>
    <a:clrScheme name="Jun's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B2B2B2"/>
      </a:accent2>
      <a:accent3>
        <a:srgbClr val="FFFFFF"/>
      </a:accent3>
      <a:accent4>
        <a:srgbClr val="000000"/>
      </a:accent4>
      <a:accent5>
        <a:srgbClr val="C9C9C9"/>
      </a:accent5>
      <a:accent6>
        <a:srgbClr val="A1A1A1"/>
      </a:accent6>
      <a:hlink>
        <a:srgbClr val="CC6600"/>
      </a:hlink>
      <a:folHlink>
        <a:srgbClr val="3366FF"/>
      </a:folHlink>
    </a:clrScheme>
    <a:fontScheme name="Tatami.pot">
      <a:majorFont>
        <a:latin typeface="Comic Sans MS"/>
        <a:ea typeface="돋움체"/>
        <a:cs typeface=""/>
      </a:majorFont>
      <a:minorFont>
        <a:latin typeface="Comic Sans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돋움체" pitchFamily="49" charset="-127"/>
          </a:defRPr>
        </a:defPPr>
      </a:lstStyle>
    </a:lnDef>
  </a:objectDefaults>
  <a:extraClrSchemeLst>
    <a:extraClrScheme>
      <a:clrScheme name="Tatami.pot 1">
        <a:dk1>
          <a:srgbClr val="000000"/>
        </a:dk1>
        <a:lt1>
          <a:srgbClr val="CC9900"/>
        </a:lt1>
        <a:dk2>
          <a:srgbClr val="663300"/>
        </a:dk2>
        <a:lt2>
          <a:srgbClr val="996600"/>
        </a:lt2>
        <a:accent1>
          <a:srgbClr val="FF6633"/>
        </a:accent1>
        <a:accent2>
          <a:srgbClr val="999933"/>
        </a:accent2>
        <a:accent3>
          <a:srgbClr val="E2CAAA"/>
        </a:accent3>
        <a:accent4>
          <a:srgbClr val="000000"/>
        </a:accent4>
        <a:accent5>
          <a:srgbClr val="FFB8AD"/>
        </a:accent5>
        <a:accent6>
          <a:srgbClr val="8A8A2D"/>
        </a:accent6>
        <a:hlink>
          <a:srgbClr val="CC33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tami.pot 2">
        <a:dk1>
          <a:srgbClr val="000000"/>
        </a:dk1>
        <a:lt1>
          <a:srgbClr val="FFFFFF"/>
        </a:lt1>
        <a:dk2>
          <a:srgbClr val="663300"/>
        </a:dk2>
        <a:lt2>
          <a:srgbClr val="996600"/>
        </a:lt2>
        <a:accent1>
          <a:srgbClr val="FF6633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8A8A2D"/>
        </a:accent6>
        <a:hlink>
          <a:srgbClr val="CC33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tami.po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1A1A1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LN(1103)_DataRace</Template>
  <TotalTime>2044</TotalTime>
  <Words>371</Words>
  <Application>Microsoft Office PowerPoint</Application>
  <PresentationFormat>A4 Paper (210x297 mm)</PresentationFormat>
  <Paragraphs>87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돋움</vt:lpstr>
      <vt:lpstr>돋움체</vt:lpstr>
      <vt:lpstr>Malgun Gothic</vt:lpstr>
      <vt:lpstr>Arial</vt:lpstr>
      <vt:lpstr>Comic Sans MS</vt:lpstr>
      <vt:lpstr>Times New Roman</vt:lpstr>
      <vt:lpstr>Wingdings</vt:lpstr>
      <vt:lpstr>LN(1103)_DataRace</vt:lpstr>
      <vt:lpstr>Caching Doesn’t Improve Mobile Web Performance (Much)</vt:lpstr>
      <vt:lpstr>Summary</vt:lpstr>
      <vt:lpstr>Flywheel NSDI’15 results</vt:lpstr>
      <vt:lpstr>Background - Loading web pages</vt:lpstr>
      <vt:lpstr>Background - Critical Path</vt:lpstr>
      <vt:lpstr>Background - Page Load Time (PLT)</vt:lpstr>
      <vt:lpstr>Performance Model - Estimating PLT</vt:lpstr>
      <vt:lpstr>Performance Model - Building an Intuition</vt:lpstr>
      <vt:lpstr>Performance Model - Fitting K</vt:lpstr>
      <vt:lpstr>PowerPoint Presentation</vt:lpstr>
      <vt:lpstr>PowerPoint Presentation</vt:lpstr>
      <vt:lpstr>Experimental Apparatus</vt:lpstr>
      <vt:lpstr>Experimental Apparatus Workflow</vt:lpstr>
      <vt:lpstr>Measurement Methodology</vt:lpstr>
      <vt:lpstr>Measurement Methodology</vt:lpstr>
      <vt:lpstr>Measurement Methodology</vt:lpstr>
      <vt:lpstr>Specifications:</vt:lpstr>
      <vt:lpstr>Workload Characteristics:</vt:lpstr>
      <vt:lpstr>Performance Result:</vt:lpstr>
      <vt:lpstr>Performance Result:</vt:lpstr>
      <vt:lpstr>Performance Result:</vt:lpstr>
      <vt:lpstr>Performance Result:</vt:lpstr>
      <vt:lpstr>What we learnt: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20170530_SW_Certification_of_Airborne_CPS_under_DO178C</dc:title>
  <dc:creator>TSogbayr Jargalsaikhan</dc:creator>
  <cp:lastModifiedBy>TSogbayr Jargalsaikhan</cp:lastModifiedBy>
  <cp:revision>345</cp:revision>
  <cp:lastPrinted>2015-05-15T08:43:01Z</cp:lastPrinted>
  <dcterms:created xsi:type="dcterms:W3CDTF">2012-02-17T06:29:45Z</dcterms:created>
  <dcterms:modified xsi:type="dcterms:W3CDTF">2017-06-05T08:04:58Z</dcterms:modified>
</cp:coreProperties>
</file>