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7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7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4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1DB0-AB63-44DB-A344-C5F407A09EB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2083-44DD-4354-B9FF-FA87DA09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534" y="683289"/>
            <a:ext cx="9144000" cy="150193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Fast, Lean, and Accurate: Modeling Password</a:t>
            </a:r>
            <a:br>
              <a:rPr lang="en-US" sz="4000" b="1" dirty="0"/>
            </a:br>
            <a:r>
              <a:rPr lang="en-US" sz="4000" b="1" dirty="0" err="1"/>
              <a:t>Guessability</a:t>
            </a:r>
            <a:r>
              <a:rPr lang="en-US" sz="4000" b="1" dirty="0"/>
              <a:t> Using Neural Networks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718" y="3476433"/>
            <a:ext cx="7375490" cy="939817"/>
          </a:xfrm>
        </p:spPr>
        <p:txBody>
          <a:bodyPr>
            <a:normAutofit/>
          </a:bodyPr>
          <a:lstStyle/>
          <a:p>
            <a:r>
              <a:rPr lang="en-US" sz="1800" dirty="0"/>
              <a:t>William </a:t>
            </a:r>
            <a:r>
              <a:rPr lang="en-US" sz="1800" dirty="0" err="1"/>
              <a:t>Melicher</a:t>
            </a:r>
            <a:r>
              <a:rPr lang="en-US" sz="1800" dirty="0"/>
              <a:t>, </a:t>
            </a:r>
            <a:r>
              <a:rPr lang="en-US" sz="1800" dirty="0" err="1"/>
              <a:t>Blase</a:t>
            </a:r>
            <a:r>
              <a:rPr lang="en-US" sz="1800" dirty="0"/>
              <a:t> Ur, Sean M. </a:t>
            </a:r>
            <a:r>
              <a:rPr lang="en-US" sz="1800" dirty="0" err="1"/>
              <a:t>Segreti</a:t>
            </a:r>
            <a:r>
              <a:rPr lang="en-US" sz="1800" dirty="0"/>
              <a:t>, </a:t>
            </a:r>
            <a:r>
              <a:rPr lang="en-US" sz="1800" dirty="0" err="1"/>
              <a:t>Saranga</a:t>
            </a:r>
            <a:r>
              <a:rPr lang="en-US" sz="1800" dirty="0"/>
              <a:t> </a:t>
            </a:r>
            <a:r>
              <a:rPr lang="en-US" sz="1800" dirty="0" err="1"/>
              <a:t>Komanduri</a:t>
            </a:r>
            <a:r>
              <a:rPr lang="en-US" sz="1800" dirty="0"/>
              <a:t>, </a:t>
            </a:r>
            <a:r>
              <a:rPr lang="en-US" sz="1800" dirty="0" err="1"/>
              <a:t>Lujo</a:t>
            </a:r>
            <a:r>
              <a:rPr lang="en-US" sz="1800" dirty="0"/>
              <a:t> Bauer,</a:t>
            </a:r>
          </a:p>
          <a:p>
            <a:r>
              <a:rPr lang="en-US" sz="1800" dirty="0"/>
              <a:t>Nicolas Christin, and Lorrie Faith </a:t>
            </a:r>
            <a:r>
              <a:rPr lang="en-US" sz="1800" dirty="0" err="1"/>
              <a:t>Cranor</a:t>
            </a:r>
            <a:r>
              <a:rPr lang="en-US" sz="1800" dirty="0"/>
              <a:t>, </a:t>
            </a:r>
            <a:r>
              <a:rPr lang="en-US" sz="1800" i="1" dirty="0"/>
              <a:t>Carnegie Mellon University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948435" y="5707464"/>
            <a:ext cx="489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Presenter: Ihtisham Ali</a:t>
            </a:r>
          </a:p>
        </p:txBody>
      </p:sp>
    </p:spTree>
    <p:extLst>
      <p:ext uri="{BB962C8B-B14F-4D97-AF65-F5344CB8AC3E}">
        <p14:creationId xmlns:p14="http://schemas.microsoft.com/office/powerpoint/2010/main" val="247834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System Design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36430" cy="46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010"/>
            <a:ext cx="10515600" cy="961257"/>
          </a:xfrm>
        </p:spPr>
        <p:txBody>
          <a:bodyPr>
            <a:noAutofit/>
          </a:bodyPr>
          <a:lstStyle/>
          <a:p>
            <a:r>
              <a:rPr lang="en-US" dirty="0"/>
              <a:t>3.1	Measuring Password Strength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059"/>
            <a:ext cx="10515600" cy="470990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We use </a:t>
            </a:r>
            <a:r>
              <a:rPr lang="en-US" sz="2000" dirty="0">
                <a:solidFill>
                  <a:srgbClr val="FF0000"/>
                </a:solidFill>
              </a:rPr>
              <a:t>beam-search</a:t>
            </a:r>
            <a:r>
              <a:rPr lang="en-US" sz="2000" dirty="0"/>
              <a:t> because </a:t>
            </a:r>
            <a:r>
              <a:rPr lang="en-US" sz="2000" dirty="0">
                <a:solidFill>
                  <a:srgbClr val="FF0000"/>
                </a:solidFill>
              </a:rPr>
              <a:t>breadth-first’s</a:t>
            </a:r>
            <a:r>
              <a:rPr lang="en-US" sz="2000" dirty="0"/>
              <a:t> memory requirements do not scale, and because it allows us to take better advantage of GPU parallel processing power than depth-first search.</a:t>
            </a:r>
          </a:p>
          <a:p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Major Advantage </a:t>
            </a:r>
            <a:r>
              <a:rPr lang="en-US" sz="2000" dirty="0"/>
              <a:t>over Markov model is that neural network model can be efficiently implemented on the </a:t>
            </a:r>
            <a:r>
              <a:rPr lang="en-US" sz="2000" dirty="0">
                <a:solidFill>
                  <a:srgbClr val="FF0000"/>
                </a:solidFill>
              </a:rPr>
              <a:t>GPU</a:t>
            </a:r>
            <a:r>
              <a:rPr lang="en-US" sz="2000" dirty="0"/>
              <a:t>.</a:t>
            </a:r>
          </a:p>
          <a:p>
            <a:r>
              <a:rPr lang="en-US" sz="2000" b="1" dirty="0"/>
              <a:t>Calculating Guess Numbers</a:t>
            </a:r>
          </a:p>
          <a:p>
            <a:r>
              <a:rPr lang="en-US" sz="2000" dirty="0"/>
              <a:t>In evaluating password strength by modeling a guessing attack, we calculate a password’s </a:t>
            </a:r>
            <a:r>
              <a:rPr lang="en-US" sz="2000" i="1" dirty="0"/>
              <a:t>guess number</a:t>
            </a:r>
            <a:r>
              <a:rPr lang="en-US" sz="2000" dirty="0"/>
              <a:t>, or how many guesses it would take an attacker to arrive at that password if guessing passwords in descending order of likelihood.</a:t>
            </a:r>
          </a:p>
          <a:p>
            <a:r>
              <a:rPr lang="en-US" sz="2000" dirty="0"/>
              <a:t>The Traditional method of calculating guess numbers by enumeration is computationally intensive.</a:t>
            </a:r>
          </a:p>
          <a:p>
            <a:r>
              <a:rPr lang="en-US" sz="2000" dirty="0"/>
              <a:t>For example enumerating more than </a:t>
            </a:r>
            <a:r>
              <a:rPr lang="en-US" sz="3000" baseline="-25000" dirty="0"/>
              <a:t>10</a:t>
            </a:r>
            <a:r>
              <a:rPr lang="en-US" sz="3000" baseline="30000" dirty="0"/>
              <a:t>10</a:t>
            </a:r>
            <a:r>
              <a:rPr lang="en-US" sz="3000" dirty="0"/>
              <a:t> </a:t>
            </a:r>
            <a:r>
              <a:rPr lang="en-US" sz="2000" dirty="0"/>
              <a:t>passwords would take roughly </a:t>
            </a:r>
            <a:r>
              <a:rPr lang="en-US" sz="2000" dirty="0">
                <a:solidFill>
                  <a:srgbClr val="FF0000"/>
                </a:solidFill>
              </a:rPr>
              <a:t>16 days </a:t>
            </a:r>
            <a:r>
              <a:rPr lang="en-US" sz="2000" dirty="0"/>
              <a:t>in our unoptimized implementation on an </a:t>
            </a:r>
            <a:r>
              <a:rPr lang="en-US" sz="2000" dirty="0" err="1"/>
              <a:t>Nvidia</a:t>
            </a:r>
            <a:r>
              <a:rPr lang="en-US" sz="2000" dirty="0"/>
              <a:t> GeForce GTX 980 </a:t>
            </a:r>
            <a:r>
              <a:rPr lang="en-US" sz="2000" dirty="0" err="1"/>
              <a:t>Ti</a:t>
            </a:r>
            <a:r>
              <a:rPr lang="en-US" sz="2000" dirty="0"/>
              <a:t>.</a:t>
            </a:r>
          </a:p>
          <a:p>
            <a:r>
              <a:rPr lang="en-US" sz="2000" dirty="0"/>
              <a:t>However, in addition to guess number enumeration, we can also estimate guess numbers accurately and efficiently using </a:t>
            </a:r>
            <a:r>
              <a:rPr lang="en-US" sz="2000" dirty="0">
                <a:solidFill>
                  <a:srgbClr val="FF0000"/>
                </a:solidFill>
              </a:rPr>
              <a:t>Monte Carlo simulations</a:t>
            </a:r>
            <a:r>
              <a:rPr lang="en-US" sz="2000" dirty="0"/>
              <a:t>, as proposed by </a:t>
            </a:r>
            <a:r>
              <a:rPr lang="en-US" sz="2000" dirty="0" err="1"/>
              <a:t>Dell’Amico</a:t>
            </a:r>
            <a:r>
              <a:rPr lang="en-US" sz="2000" dirty="0"/>
              <a:t> and </a:t>
            </a:r>
            <a:r>
              <a:rPr lang="en-US" sz="2000" dirty="0" err="1"/>
              <a:t>Filippone</a:t>
            </a:r>
            <a:r>
              <a:rPr lang="en-US" sz="2000" dirty="0"/>
              <a:t>.</a:t>
            </a:r>
          </a:p>
          <a:p>
            <a:r>
              <a:rPr lang="en-US" sz="2000" dirty="0"/>
              <a:t>Monte Carlo simulation is a computerized mathematical technique that allows people to account for risk in quantitative analysis and decision making.</a:t>
            </a:r>
          </a:p>
          <a:p>
            <a:r>
              <a:rPr lang="en-US" sz="2000" dirty="0"/>
              <a:t>Monte Carlo simulation furnishes the decision-maker with a range of possible outcomes and the probabilities they will occur for any choice of action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705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86" y="2160396"/>
            <a:ext cx="7174522" cy="36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9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330" y="180870"/>
            <a:ext cx="10515600" cy="1097835"/>
          </a:xfrm>
        </p:spPr>
        <p:txBody>
          <a:bodyPr/>
          <a:lstStyle/>
          <a:p>
            <a:r>
              <a:rPr lang="en-US" dirty="0"/>
              <a:t>3.2 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624"/>
            <a:ext cx="10515600" cy="5167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3.2.1 Model Architectures</a:t>
            </a:r>
          </a:p>
          <a:p>
            <a:r>
              <a:rPr lang="en-US" sz="2400" dirty="0"/>
              <a:t>Use of Recurrent Neural Networks (RNN) because they have been shown to be useful for generating text in the context of character-level natural language.</a:t>
            </a:r>
          </a:p>
          <a:p>
            <a:r>
              <a:rPr lang="en-US" sz="2400" dirty="0"/>
              <a:t>RNN are a specific type of neural network where connections in the network can process elements in sequences and use an internal memory to remember information about previous elements in the sequence.</a:t>
            </a:r>
          </a:p>
          <a:p>
            <a:pPr marL="0" indent="0">
              <a:buNone/>
            </a:pPr>
            <a:r>
              <a:rPr lang="en-US" sz="2400" b="1" dirty="0"/>
              <a:t>3.2.2 Alphabet Size</a:t>
            </a:r>
          </a:p>
          <a:p>
            <a:r>
              <a:rPr lang="en-US" sz="2400" dirty="0"/>
              <a:t>We focus on character-level models, rather than more common word-level models, because there is no established dictionary of words for password generation.</a:t>
            </a:r>
          </a:p>
          <a:p>
            <a:r>
              <a:rPr lang="en-US" sz="2400" dirty="0"/>
              <a:t>They decided to explore hybrid models based on prior work in machine learning.</a:t>
            </a:r>
          </a:p>
          <a:p>
            <a:r>
              <a:rPr lang="en-US" sz="2400" dirty="0"/>
              <a:t>In the hybrid construction, in addition to characters, the neural network is allowed to model sub-word units, such as syllables or tokens.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289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3.2.3 Model Size</a:t>
            </a:r>
          </a:p>
          <a:p>
            <a:r>
              <a:rPr lang="en-US" sz="2400" dirty="0"/>
              <a:t>We must also decide how many parameters to include in models. To gauge the effect of changing the model size on guessing success.</a:t>
            </a:r>
          </a:p>
          <a:p>
            <a:r>
              <a:rPr lang="en-US" sz="2400" dirty="0"/>
              <a:t>we test a large neural network with 15,700,675 parameters and a smaller network with 682,851 parameters. </a:t>
            </a:r>
          </a:p>
          <a:p>
            <a:r>
              <a:rPr lang="en-US" sz="2400" dirty="0"/>
              <a:t>The larger size was chosen to </a:t>
            </a:r>
            <a:r>
              <a:rPr lang="en-US" sz="2400" dirty="0">
                <a:solidFill>
                  <a:srgbClr val="FF0000"/>
                </a:solidFill>
              </a:rPr>
              <a:t>limit </a:t>
            </a:r>
            <a:r>
              <a:rPr lang="en-US" sz="2400" dirty="0"/>
              <a:t>the amount of </a:t>
            </a:r>
            <a:r>
              <a:rPr lang="en-US" sz="2400" dirty="0">
                <a:solidFill>
                  <a:srgbClr val="FF0000"/>
                </a:solidFill>
              </a:rPr>
              <a:t>time and GPU </a:t>
            </a:r>
            <a:r>
              <a:rPr lang="en-US" sz="2400" dirty="0"/>
              <a:t>memory used by the model, which required one and a half weeks to fully train on our larger training set. </a:t>
            </a:r>
          </a:p>
          <a:p>
            <a:r>
              <a:rPr lang="en-US" sz="2400" dirty="0"/>
              <a:t>The smaller size was chosen for use in our browser implementation because it could realistically be sent over the Internet; compressed, this network is a few hundred kilobytes.</a:t>
            </a:r>
          </a:p>
        </p:txBody>
      </p:sp>
    </p:spTree>
    <p:extLst>
      <p:ext uri="{BB962C8B-B14F-4D97-AF65-F5344CB8AC3E}">
        <p14:creationId xmlns:p14="http://schemas.microsoft.com/office/powerpoint/2010/main" val="209859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3.2.4 Transference Learning</a:t>
            </a:r>
          </a:p>
          <a:p>
            <a:r>
              <a:rPr lang="en-US" sz="2400" dirty="0"/>
              <a:t>We experimented with a specialized method of training neural networks that takes advantage of </a:t>
            </a:r>
            <a:r>
              <a:rPr lang="en-US" sz="2400" i="1" dirty="0"/>
              <a:t>transference learning</a:t>
            </a:r>
            <a:r>
              <a:rPr lang="en-US" sz="2400" dirty="0"/>
              <a:t>, in which different parts of a neural network learn to recognize different phenomena during training.</a:t>
            </a:r>
          </a:p>
          <a:p>
            <a:r>
              <a:rPr lang="en-US" sz="2400" dirty="0"/>
              <a:t>One of the key problems with targeting non-traditional password policies is that there is little training data.</a:t>
            </a:r>
          </a:p>
          <a:p>
            <a:r>
              <a:rPr lang="en-US" sz="2400" dirty="0"/>
              <a:t>For example, in our larger training set, there are 105 million passwords, but only 2.6 million satisfy a password policy that requires a minimum of 16 characters.</a:t>
            </a:r>
          </a:p>
          <a:p>
            <a:r>
              <a:rPr lang="en-US" sz="2400" dirty="0"/>
              <a:t>Transference learning lets us train a model on all passwords, yet tailor its guessing to only longer passwords.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38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</a:t>
            </a:r>
            <a:r>
              <a:rPr lang="en-US" dirty="0"/>
              <a:t>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401"/>
            <a:ext cx="10515600" cy="5298656"/>
          </a:xfrm>
        </p:spPr>
        <p:txBody>
          <a:bodyPr>
            <a:noAutofit/>
          </a:bodyPr>
          <a:lstStyle/>
          <a:p>
            <a:r>
              <a:rPr lang="en-US" sz="2400" dirty="0"/>
              <a:t>When using transference learning, the model is first trained on all passwords in the training set. </a:t>
            </a:r>
          </a:p>
          <a:p>
            <a:r>
              <a:rPr lang="en-US" sz="2400" dirty="0"/>
              <a:t>Then, the lower layers of the model are frozen. Finally, the model is retrained only on passwords in the training set that fit the policy.</a:t>
            </a:r>
          </a:p>
          <a:p>
            <a:r>
              <a:rPr lang="en-US" sz="2400" dirty="0"/>
              <a:t>The intuition is that the lower layers in the model learn low-level features about the data (e.g., that ‘a’ is a vowel), and the higher layers learn higher-level features about the data (e.g., that vowels often follow consonants).</a:t>
            </a:r>
          </a:p>
          <a:p>
            <a:pPr marL="0" indent="0">
              <a:buNone/>
            </a:pPr>
            <a:r>
              <a:rPr lang="en-US" sz="2400" b="1" dirty="0"/>
              <a:t>3.2.5 Training Data</a:t>
            </a:r>
          </a:p>
          <a:p>
            <a:r>
              <a:rPr lang="en-US" sz="2400" dirty="0"/>
              <a:t>We experimented with different sets of training data.</a:t>
            </a:r>
          </a:p>
          <a:p>
            <a:r>
              <a:rPr lang="en-US" sz="2400" dirty="0"/>
              <a:t>First set was termed Password </a:t>
            </a:r>
            <a:r>
              <a:rPr lang="en-US" sz="2400" dirty="0" err="1"/>
              <a:t>Guessability</a:t>
            </a:r>
            <a:r>
              <a:rPr lang="en-US" sz="2400" dirty="0"/>
              <a:t> Service (PGS) (contains yahoo and </a:t>
            </a:r>
            <a:r>
              <a:rPr lang="en-US" sz="2400" dirty="0" err="1"/>
              <a:t>Rockyou</a:t>
            </a:r>
            <a:r>
              <a:rPr lang="en-US" sz="2400" dirty="0"/>
              <a:t> leaked passwords)</a:t>
            </a:r>
          </a:p>
          <a:p>
            <a:r>
              <a:rPr lang="en-US" sz="2400" dirty="0"/>
              <a:t>Second set, PGS ++ ( additional Leaked and cracked passwords) </a:t>
            </a:r>
          </a:p>
          <a:p>
            <a:r>
              <a:rPr lang="en-US" sz="2400" dirty="0"/>
              <a:t>Total set 105 millions and 5.9 millions of natural language words.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164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451"/>
          </a:xfrm>
        </p:spPr>
        <p:txBody>
          <a:bodyPr/>
          <a:lstStyle/>
          <a:p>
            <a:r>
              <a:rPr lang="en-US" dirty="0"/>
              <a:t>3.3 Client Side Models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204"/>
            <a:ext cx="10757598" cy="4679759"/>
          </a:xfrm>
        </p:spPr>
        <p:txBody>
          <a:bodyPr>
            <a:noAutofit/>
          </a:bodyPr>
          <a:lstStyle/>
          <a:p>
            <a:r>
              <a:rPr lang="en-US" sz="2400" dirty="0"/>
              <a:t>Deploying client-side (e.g., browser-based) password strength-measuring tools presents severe challenges.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  <a:p>
            <a:r>
              <a:rPr lang="en-US" sz="2400" dirty="0"/>
              <a:t>To minimize latency experienced by users, these tools should execute quickly and transfer as </a:t>
            </a:r>
            <a:r>
              <a:rPr lang="en-US" sz="2400" dirty="0">
                <a:solidFill>
                  <a:srgbClr val="FF0000"/>
                </a:solidFill>
              </a:rPr>
              <a:t>little</a:t>
            </a:r>
            <a:r>
              <a:rPr lang="en-US" sz="2400" dirty="0"/>
              <a:t> data as much possible over the network.</a:t>
            </a:r>
          </a:p>
          <a:p>
            <a:r>
              <a:rPr lang="en-US" sz="2400" dirty="0"/>
              <a:t>By combining a number of optimizations with the use of neural networks, we can build accurate password-strength measuring tools that are sufficiently fast for </a:t>
            </a:r>
            <a:r>
              <a:rPr lang="en-US" sz="2400" dirty="0">
                <a:solidFill>
                  <a:srgbClr val="FF0000"/>
                </a:solidFill>
              </a:rPr>
              <a:t>real-time feedback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small enough </a:t>
            </a:r>
            <a:r>
              <a:rPr lang="en-US" sz="2400" dirty="0"/>
              <a:t>to be included in a web page.</a:t>
            </a:r>
          </a:p>
          <a:p>
            <a:pPr marL="0" indent="0">
              <a:buNone/>
            </a:pPr>
            <a:r>
              <a:rPr lang="en-US" sz="2400" b="1" dirty="0"/>
              <a:t>3.3.1 Optimizing for Model Size</a:t>
            </a:r>
          </a:p>
          <a:p>
            <a:r>
              <a:rPr lang="en-US" sz="2400" dirty="0"/>
              <a:t>To deploy our prototype implementation in a browser, we developed methods for succinctly encoding it. </a:t>
            </a:r>
          </a:p>
          <a:p>
            <a:r>
              <a:rPr lang="en-US" sz="2400" dirty="0"/>
              <a:t>We leveraged techniques from graphics for encoding 3D models for browser-based games and visualizations. </a:t>
            </a:r>
          </a:p>
        </p:txBody>
      </p:sp>
    </p:spTree>
    <p:extLst>
      <p:ext uri="{BB962C8B-B14F-4D97-AF65-F5344CB8AC3E}">
        <p14:creationId xmlns:p14="http://schemas.microsoft.com/office/powerpoint/2010/main" val="2301828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encoding pipeline contains four different steps: weight quantization, fixed-point encoding, </a:t>
            </a:r>
            <a:r>
              <a:rPr lang="en-US" sz="2400" dirty="0" err="1"/>
              <a:t>ZigZag</a:t>
            </a:r>
            <a:r>
              <a:rPr lang="en-US" sz="2400" dirty="0"/>
              <a:t> encoding, and lossless compression.</a:t>
            </a:r>
          </a:p>
          <a:p>
            <a:r>
              <a:rPr lang="en-US" sz="2400" dirty="0"/>
              <a:t>Our overall strategy is </a:t>
            </a:r>
            <a:r>
              <a:rPr lang="en-US" sz="2400" dirty="0">
                <a:solidFill>
                  <a:srgbClr val="FF0000"/>
                </a:solidFill>
              </a:rPr>
              <a:t>to send fewer bits </a:t>
            </a:r>
            <a:r>
              <a:rPr lang="en-US" sz="2400" dirty="0"/>
              <a:t>and leverage existing </a:t>
            </a:r>
            <a:r>
              <a:rPr lang="en-US" sz="2400" dirty="0">
                <a:solidFill>
                  <a:srgbClr val="FF0000"/>
                </a:solidFill>
              </a:rPr>
              <a:t>lossless compression</a:t>
            </a:r>
            <a:r>
              <a:rPr lang="en-US" sz="2400" dirty="0"/>
              <a:t> methods that are natively supported by browser implementations, such as </a:t>
            </a:r>
            <a:r>
              <a:rPr lang="en-US" sz="2400" dirty="0" err="1"/>
              <a:t>gzip</a:t>
            </a:r>
            <a:r>
              <a:rPr lang="en-US" sz="2400" dirty="0"/>
              <a:t> compression</a:t>
            </a:r>
            <a:endParaRPr lang="en-US" sz="2400" b="1" dirty="0"/>
          </a:p>
          <a:p>
            <a:r>
              <a:rPr lang="en-US" sz="2400" b="1" dirty="0"/>
              <a:t>Weight Quantization </a:t>
            </a:r>
          </a:p>
          <a:p>
            <a:r>
              <a:rPr lang="en-US" sz="2400" dirty="0"/>
              <a:t>First, we quantized the weights of the neural network to represent them with fewer digits.</a:t>
            </a:r>
          </a:p>
          <a:p>
            <a:r>
              <a:rPr lang="en-US" sz="2400" dirty="0"/>
              <a:t>Rather than sending all digits of the 32-bit floating-point numbers that describe weights, we only send the most significant digits. Weight quantization is routinely used for decreasing model size, but can increase error.</a:t>
            </a:r>
          </a:p>
        </p:txBody>
      </p:sp>
    </p:spTree>
    <p:extLst>
      <p:ext uri="{BB962C8B-B14F-4D97-AF65-F5344CB8AC3E}">
        <p14:creationId xmlns:p14="http://schemas.microsoft.com/office/powerpoint/2010/main" val="204206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Fixed-point Encoding</a:t>
            </a:r>
          </a:p>
          <a:p>
            <a:r>
              <a:rPr lang="en-US" sz="2400" dirty="0"/>
              <a:t>Second, instead of representing weights using floating-point encoding, we used fixed point encoding.</a:t>
            </a:r>
          </a:p>
          <a:p>
            <a:r>
              <a:rPr lang="en-US" sz="2400" dirty="0"/>
              <a:t>Fixed-point encoding allows us to more succinctly describe the quantized values using unsigned integers rather than floating point numbers on the wire.</a:t>
            </a:r>
          </a:p>
          <a:p>
            <a:r>
              <a:rPr lang="en-US" sz="2400" b="1" dirty="0" err="1"/>
              <a:t>ZigZag</a:t>
            </a:r>
            <a:r>
              <a:rPr lang="en-US" sz="2400" b="1" dirty="0"/>
              <a:t> Encoding </a:t>
            </a:r>
          </a:p>
          <a:p>
            <a:r>
              <a:rPr lang="en-US" sz="2400" dirty="0"/>
              <a:t>Third, negative values are generally more expensive to send on the wire. </a:t>
            </a:r>
          </a:p>
          <a:p>
            <a:r>
              <a:rPr lang="en-US" sz="2400" dirty="0"/>
              <a:t>To avoid sending negative values, we use </a:t>
            </a:r>
            <a:r>
              <a:rPr lang="en-US" sz="2400" dirty="0" err="1"/>
              <a:t>ZigZag</a:t>
            </a:r>
            <a:r>
              <a:rPr lang="en-US" sz="2400" dirty="0"/>
              <a:t> encoding.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ZigZag</a:t>
            </a:r>
            <a:r>
              <a:rPr lang="en-US" sz="2400" dirty="0"/>
              <a:t> encoding, signed values are encoded by using the last bit as the sign bit. So, the value of 0 is encoded as 0, but the value of -1 is encoded as 1, 1 is encoded as 2, -2 is encoded as 3, and so 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430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88" y="2220687"/>
            <a:ext cx="5285432" cy="3364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1" y="2726278"/>
            <a:ext cx="4772967" cy="28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675" y="1825624"/>
            <a:ext cx="10590125" cy="4856529"/>
          </a:xfrm>
        </p:spPr>
        <p:txBody>
          <a:bodyPr>
            <a:noAutofit/>
          </a:bodyPr>
          <a:lstStyle/>
          <a:p>
            <a:r>
              <a:rPr lang="en-US" sz="2400" b="1" dirty="0"/>
              <a:t>Lossless Compression </a:t>
            </a:r>
          </a:p>
          <a:p>
            <a:r>
              <a:rPr lang="en-US" sz="2400" dirty="0"/>
              <a:t>We use regular </a:t>
            </a:r>
            <a:r>
              <a:rPr lang="en-US" sz="2400" dirty="0" err="1"/>
              <a:t>gzip</a:t>
            </a:r>
            <a:r>
              <a:rPr lang="en-US" sz="2400" dirty="0"/>
              <a:t> or deflate encoding as the final stage of the compression pipeline. </a:t>
            </a:r>
          </a:p>
          <a:p>
            <a:r>
              <a:rPr lang="en-US" sz="2400" dirty="0"/>
              <a:t>Both </a:t>
            </a:r>
            <a:r>
              <a:rPr lang="en-US" sz="2400" dirty="0" err="1">
                <a:solidFill>
                  <a:srgbClr val="FF0000"/>
                </a:solidFill>
              </a:rPr>
              <a:t>gzip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deflate</a:t>
            </a:r>
            <a:r>
              <a:rPr lang="en-US" sz="2400" dirty="0"/>
              <a:t> produce similar results in terms of model size and both are widely supported natively by browsers and servers.</a:t>
            </a:r>
          </a:p>
          <a:p>
            <a:r>
              <a:rPr lang="en-US" sz="2400" b="1" dirty="0"/>
              <a:t>Bloom Filter Word List </a:t>
            </a:r>
          </a:p>
          <a:p>
            <a:r>
              <a:rPr lang="en-US" sz="2400" dirty="0"/>
              <a:t>To increase the success of client-side guessing, we also store a word list of frequently guessed passwords. </a:t>
            </a:r>
          </a:p>
          <a:p>
            <a:r>
              <a:rPr lang="en-US" sz="2400" dirty="0"/>
              <a:t>We stored the first two million most frequently occurring passwords in our training set in a series of compressed Bloom filters.</a:t>
            </a:r>
          </a:p>
          <a:p>
            <a:r>
              <a:rPr lang="en-US" sz="2400" dirty="0"/>
              <a:t>Because Bloom filters cannot map passwords to the number of guesses required to crack, and only compute existence in a set.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09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use multiple Bloom filters in different groups: in one Bloom filter, we include passwords that require fewer than 10 guesses; in another, all passwords that require fewer than 100 guesses; and so on.</a:t>
            </a:r>
          </a:p>
          <a:p>
            <a:r>
              <a:rPr lang="en-US" sz="2400" dirty="0"/>
              <a:t>On the client, a password is looked up in each filter and assigned a guess number corresponding to the filter with the smallest set of passwords.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521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3.3.2 Optimizing for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rely on precomputation and caching to make our prototype sufficiently fast for real-time feedback. </a:t>
            </a:r>
          </a:p>
          <a:p>
            <a:r>
              <a:rPr lang="en-US" sz="2400" dirty="0"/>
              <a:t>The target latency is near </a:t>
            </a:r>
            <a:r>
              <a:rPr lang="en-US" sz="2400" dirty="0">
                <a:solidFill>
                  <a:srgbClr val="FF0000"/>
                </a:solidFill>
              </a:rPr>
              <a:t>100 </a:t>
            </a:r>
            <a:r>
              <a:rPr lang="en-US" sz="2400" dirty="0" err="1">
                <a:solidFill>
                  <a:srgbClr val="FF0000"/>
                </a:solidFill>
              </a:rPr>
              <a:t>ms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because that is the threshold below which updates appear instantaneous.</a:t>
            </a:r>
          </a:p>
          <a:p>
            <a:pPr marL="0" indent="0">
              <a:buNone/>
            </a:pPr>
            <a:r>
              <a:rPr lang="en-US" sz="2400" b="1" dirty="0"/>
              <a:t>Precomputation</a:t>
            </a:r>
          </a:p>
          <a:p>
            <a:r>
              <a:rPr lang="en-US" sz="2400" dirty="0"/>
              <a:t>We precompute guess numbers instead of calculating guess numbers on demand because all methods of computing guess numbers on demand are too slow to give real-time feedback.</a:t>
            </a:r>
          </a:p>
          <a:p>
            <a:r>
              <a:rPr lang="en-US" sz="2400" dirty="0"/>
              <a:t>Precomputation decreases the latency of converting a password probability to a guess number: it becomes a quick lookup in a table on the client</a:t>
            </a:r>
            <a:r>
              <a:rPr lang="en-US" dirty="0"/>
              <a:t>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6079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Caching Intermediate Results </a:t>
            </a:r>
          </a:p>
          <a:p>
            <a:r>
              <a:rPr lang="en-US" sz="2400" dirty="0"/>
              <a:t>We also cache results from intermediate computations. Calculating the probability of a 10-character password requires 11 full computations of the neural network, one for each character and one for the end symbol.</a:t>
            </a:r>
          </a:p>
          <a:p>
            <a:r>
              <a:rPr lang="en-US" sz="2400" dirty="0"/>
              <a:t>By caching probabilities of each substring, we significantly speed up the common case in which a candidate password changes by having a character added to or deleted from its end.</a:t>
            </a:r>
          </a:p>
          <a:p>
            <a:pPr marL="0" indent="0">
              <a:buNone/>
            </a:pPr>
            <a:r>
              <a:rPr lang="en-US" sz="2400" b="1" dirty="0"/>
              <a:t>Multiple Threads </a:t>
            </a:r>
          </a:p>
          <a:p>
            <a:r>
              <a:rPr lang="en-US" sz="2400" dirty="0"/>
              <a:t>On the client side, we run the neural network computation in a separate thread from the user interface for better responsiveness of the user interface.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54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makes it possible to build client-side password meters that provide a good measure of password strength.</a:t>
            </a:r>
          </a:p>
          <a:p>
            <a:r>
              <a:rPr lang="en-US" sz="2400" dirty="0"/>
              <a:t>Tuning neural networks for password guessing and developing accurate client-side password-strength metrics both remain fertile research grounds.</a:t>
            </a:r>
          </a:p>
          <a:p>
            <a:r>
              <a:rPr lang="en-US" sz="2400" dirty="0"/>
              <a:t>While we measured client-side strength metrics based on guessing effectiveness, a remaining </a:t>
            </a:r>
            <a:r>
              <a:rPr lang="en-US" sz="2400" dirty="0">
                <a:solidFill>
                  <a:srgbClr val="FF0000"/>
                </a:solidFill>
              </a:rPr>
              <a:t>challenge</a:t>
            </a:r>
            <a:r>
              <a:rPr lang="en-US" sz="2400" dirty="0"/>
              <a:t> is giving </a:t>
            </a:r>
            <a:r>
              <a:rPr lang="en-US" sz="2400" dirty="0">
                <a:solidFill>
                  <a:srgbClr val="FF0000"/>
                </a:solidFill>
              </a:rPr>
              <a:t>user-interpretable</a:t>
            </a:r>
            <a:r>
              <a:rPr lang="en-US" sz="2400" dirty="0"/>
              <a:t> advice to improve passwords during password creation.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86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298130"/>
          </a:xfrm>
        </p:spPr>
        <p:txBody>
          <a:bodyPr>
            <a:normAutofit/>
          </a:bodyPr>
          <a:lstStyle/>
          <a:p>
            <a:r>
              <a:rPr lang="en-US" sz="2400" dirty="0"/>
              <a:t>Human-chosen text passwords, today’s dominant form of  authentication, are vulnerable to </a:t>
            </a:r>
            <a:r>
              <a:rPr lang="en-US" sz="2400" dirty="0">
                <a:solidFill>
                  <a:srgbClr val="FF0000"/>
                </a:solidFill>
              </a:rPr>
              <a:t>guessing attacks </a:t>
            </a:r>
            <a:r>
              <a:rPr lang="en-US" sz="2400" dirty="0"/>
              <a:t>(Brute force and Dictionary attack). </a:t>
            </a:r>
          </a:p>
          <a:p>
            <a:r>
              <a:rPr lang="en-US" sz="2400" dirty="0"/>
              <a:t>Unfortunately, existing approaches for evaluating password strength by modeling adversarial password guessing are either </a:t>
            </a:r>
            <a:r>
              <a:rPr lang="en-US" sz="2400" dirty="0">
                <a:solidFill>
                  <a:srgbClr val="FF0000"/>
                </a:solidFill>
              </a:rPr>
              <a:t>inaccurate</a:t>
            </a:r>
            <a:r>
              <a:rPr lang="en-US" sz="2400" dirty="0"/>
              <a:t> or orders of magnitude too </a:t>
            </a:r>
            <a:r>
              <a:rPr lang="en-US" sz="2400" dirty="0">
                <a:solidFill>
                  <a:srgbClr val="FF0000"/>
                </a:solidFill>
              </a:rPr>
              <a:t>large and too slow </a:t>
            </a:r>
            <a:r>
              <a:rPr lang="en-US" sz="2400" dirty="0"/>
              <a:t>for real-time, client-side password checking.</a:t>
            </a:r>
          </a:p>
          <a:p>
            <a:r>
              <a:rPr lang="en-US" sz="2400" dirty="0"/>
              <a:t>We propose using </a:t>
            </a:r>
            <a:r>
              <a:rPr lang="en-US" sz="2400" dirty="0">
                <a:solidFill>
                  <a:srgbClr val="FF0000"/>
                </a:solidFill>
              </a:rPr>
              <a:t>artificial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neural networks </a:t>
            </a:r>
            <a:r>
              <a:rPr lang="en-US" sz="2400" dirty="0"/>
              <a:t>to model text passwords’ resistance to guessing attacks and explore how different </a:t>
            </a:r>
            <a:r>
              <a:rPr lang="en-US" sz="2400" dirty="0">
                <a:solidFill>
                  <a:srgbClr val="FF0000"/>
                </a:solidFill>
              </a:rPr>
              <a:t>architectures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training methods </a:t>
            </a:r>
            <a:r>
              <a:rPr lang="en-US" sz="2400" dirty="0"/>
              <a:t>impact neural networks’ guessing </a:t>
            </a:r>
            <a:r>
              <a:rPr lang="en-US" sz="2400" dirty="0">
                <a:solidFill>
                  <a:srgbClr val="FF0000"/>
                </a:solidFill>
              </a:rPr>
              <a:t>effectiveness</a:t>
            </a:r>
            <a:r>
              <a:rPr lang="en-US" sz="2400" dirty="0"/>
              <a:t>.</a:t>
            </a:r>
          </a:p>
          <a:p>
            <a:r>
              <a:rPr lang="en-US" sz="2400" dirty="0"/>
              <a:t>With the goal of </a:t>
            </a:r>
            <a:r>
              <a:rPr lang="en-US" sz="2400" dirty="0">
                <a:solidFill>
                  <a:srgbClr val="FF0000"/>
                </a:solidFill>
              </a:rPr>
              <a:t>gauging the strength </a:t>
            </a:r>
            <a:r>
              <a:rPr lang="en-US" sz="2400" dirty="0"/>
              <a:t>of human-chosen text passwords both </a:t>
            </a:r>
            <a:r>
              <a:rPr lang="en-US" sz="2400" dirty="0">
                <a:solidFill>
                  <a:srgbClr val="FF0000"/>
                </a:solidFill>
              </a:rPr>
              <a:t>more accurately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more practically</a:t>
            </a:r>
            <a:r>
              <a:rPr lang="en-US" sz="2400" dirty="0"/>
              <a:t>, we propose using artificial neural networks to guess passwords.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992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0574"/>
            <a:ext cx="10558670" cy="1240114"/>
          </a:xfrm>
        </p:spPr>
        <p:txBody>
          <a:bodyPr/>
          <a:lstStyle/>
          <a:p>
            <a:r>
              <a:rPr lang="en-US" dirty="0"/>
              <a:t>Existing Guessing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7035" cy="4961818"/>
          </a:xfrm>
        </p:spPr>
        <p:txBody>
          <a:bodyPr>
            <a:normAutofit/>
          </a:bodyPr>
          <a:lstStyle/>
          <a:p>
            <a:r>
              <a:rPr lang="en-US" sz="2400" dirty="0"/>
              <a:t>John the Ripper (Dictionary word + Rules)</a:t>
            </a:r>
          </a:p>
          <a:p>
            <a:r>
              <a:rPr lang="en-US" sz="2400" dirty="0"/>
              <a:t>Hashcat (Password + Append 2 digits) e.g. password11</a:t>
            </a:r>
          </a:p>
          <a:p>
            <a:endParaRPr lang="en-US" sz="2400" dirty="0"/>
          </a:p>
          <a:p>
            <a:r>
              <a:rPr lang="en-US" sz="2400" dirty="0"/>
              <a:t>Markov Models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PCFGs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31" y="2917637"/>
            <a:ext cx="4850296" cy="1853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731" y="4770697"/>
            <a:ext cx="4850296" cy="18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979" y="2451653"/>
            <a:ext cx="9133953" cy="21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1153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we guess more accurately?</a:t>
            </a:r>
          </a:p>
          <a:p>
            <a:r>
              <a:rPr lang="en-US" dirty="0"/>
              <a:t>Quicker?</a:t>
            </a:r>
          </a:p>
          <a:p>
            <a:r>
              <a:rPr lang="en-US" sz="2400" dirty="0"/>
              <a:t>With fewer resources?</a:t>
            </a:r>
          </a:p>
        </p:txBody>
      </p:sp>
    </p:spTree>
    <p:extLst>
      <p:ext uri="{BB962C8B-B14F-4D97-AF65-F5344CB8AC3E}">
        <p14:creationId xmlns:p14="http://schemas.microsoft.com/office/powerpoint/2010/main" val="136596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53626"/>
            <a:ext cx="9910155" cy="51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1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Neural networks guess passwords more successfully than other password-guessing methods in general.</a:t>
            </a:r>
          </a:p>
          <a:p>
            <a:r>
              <a:rPr lang="en-US" sz="2400" dirty="0"/>
              <a:t>The neural networks we use can be highly compressed with </a:t>
            </a:r>
            <a:r>
              <a:rPr lang="en-US" sz="2400" dirty="0">
                <a:solidFill>
                  <a:srgbClr val="FF0000"/>
                </a:solidFill>
              </a:rPr>
              <a:t>minimal loss </a:t>
            </a:r>
            <a:r>
              <a:rPr lang="en-US" sz="2400" dirty="0"/>
              <a:t>of guessing effectiveness.</a:t>
            </a:r>
          </a:p>
          <a:p>
            <a:r>
              <a:rPr lang="en-US" sz="2400" dirty="0"/>
              <a:t>This approach is thus far more suitable than existing password-guessing methods for </a:t>
            </a:r>
            <a:r>
              <a:rPr lang="en-US" sz="2400" dirty="0">
                <a:solidFill>
                  <a:srgbClr val="FF0000"/>
                </a:solidFill>
              </a:rPr>
              <a:t>client-side</a:t>
            </a:r>
            <a:r>
              <a:rPr lang="en-US" sz="2400" dirty="0"/>
              <a:t> password checking.</a:t>
            </a:r>
          </a:p>
          <a:p>
            <a:r>
              <a:rPr lang="en-US" sz="2400" dirty="0"/>
              <a:t>We can compress such a neural network into </a:t>
            </a:r>
            <a:r>
              <a:rPr lang="en-US" sz="2400" dirty="0">
                <a:solidFill>
                  <a:srgbClr val="FF0000"/>
                </a:solidFill>
              </a:rPr>
              <a:t>hundreds of kilobytes</a:t>
            </a:r>
            <a:r>
              <a:rPr lang="en-US" sz="2400" dirty="0"/>
              <a:t>, which is small enough to be included in an </a:t>
            </a:r>
            <a:r>
              <a:rPr lang="en-US" sz="2400" dirty="0">
                <a:solidFill>
                  <a:srgbClr val="FF0000"/>
                </a:solidFill>
              </a:rPr>
              <a:t>app</a:t>
            </a:r>
            <a:r>
              <a:rPr lang="en-US" sz="2400" dirty="0"/>
              <a:t> for mobile devices, bundled with encryption software, or used in a web page password meter.</a:t>
            </a:r>
          </a:p>
          <a:p>
            <a:r>
              <a:rPr lang="en-US" sz="2400" dirty="0"/>
              <a:t>Our implementation gives </a:t>
            </a:r>
            <a:r>
              <a:rPr lang="en-US" sz="2400" dirty="0">
                <a:solidFill>
                  <a:srgbClr val="FF0000"/>
                </a:solidFill>
              </a:rPr>
              <a:t>real-time feedback </a:t>
            </a:r>
            <a:r>
              <a:rPr lang="en-US" sz="2400" dirty="0"/>
              <a:t>on password strength in </a:t>
            </a:r>
            <a:r>
              <a:rPr lang="en-US" sz="2400" dirty="0">
                <a:solidFill>
                  <a:srgbClr val="FF0000"/>
                </a:solidFill>
              </a:rPr>
              <a:t>fractions of a second</a:t>
            </a:r>
            <a:r>
              <a:rPr lang="en-US" sz="2400" dirty="0"/>
              <a:t>, and it more </a:t>
            </a:r>
            <a:r>
              <a:rPr lang="en-US" sz="2400" dirty="0">
                <a:solidFill>
                  <a:srgbClr val="FF0000"/>
                </a:solidFill>
              </a:rPr>
              <a:t>accurately measures resistance </a:t>
            </a:r>
            <a:r>
              <a:rPr lang="en-US" sz="2400" dirty="0"/>
              <a:t>to guessing than existing client-side methods.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65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First, we propose neural networks as a model for guessing human chosen passwords and comprehensively evaluate how varying their training, parameters, and compression impacts guessing effectiveness</a:t>
            </a:r>
          </a:p>
          <a:p>
            <a:r>
              <a:rPr lang="en-US" sz="2400" dirty="0"/>
              <a:t>Second, leveraging neural networks, we create a password-guessing model sufficiently </a:t>
            </a:r>
            <a:r>
              <a:rPr lang="en-US" sz="2400" dirty="0">
                <a:solidFill>
                  <a:srgbClr val="FF0000"/>
                </a:solidFill>
              </a:rPr>
              <a:t>compressible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efficient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FF0000"/>
                </a:solidFill>
              </a:rPr>
              <a:t>client-side proactive password checking</a:t>
            </a:r>
            <a:r>
              <a:rPr lang="en-US" sz="2400" dirty="0"/>
              <a:t>.</a:t>
            </a:r>
          </a:p>
          <a:p>
            <a:r>
              <a:rPr lang="en-US" sz="2400" dirty="0"/>
              <a:t>Third, they build and benchmark a JavaScript implementation of such a checker.</a:t>
            </a:r>
          </a:p>
        </p:txBody>
      </p:sp>
    </p:spTree>
    <p:extLst>
      <p:ext uri="{BB962C8B-B14F-4D97-AF65-F5344CB8AC3E}">
        <p14:creationId xmlns:p14="http://schemas.microsoft.com/office/powerpoint/2010/main" val="206719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1876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Fast, Lean, and Accurate: Modeling Password Guessability Using Neural Networks</vt:lpstr>
      <vt:lpstr>Neural Network</vt:lpstr>
      <vt:lpstr>Problem Statement</vt:lpstr>
      <vt:lpstr>Existing Guessing Methods</vt:lpstr>
      <vt:lpstr>PowerPoint Presentation</vt:lpstr>
      <vt:lpstr>Research Questions</vt:lpstr>
      <vt:lpstr>PowerPoint Presentation</vt:lpstr>
      <vt:lpstr>Benefits of using Neural Networks</vt:lpstr>
      <vt:lpstr>Contribution </vt:lpstr>
      <vt:lpstr>3 System Design</vt:lpstr>
      <vt:lpstr>3.1 Measuring Password Strength  </vt:lpstr>
      <vt:lpstr>CPU VS GPU</vt:lpstr>
      <vt:lpstr>3.2 Our Approach</vt:lpstr>
      <vt:lpstr>PowerPoint Presentation</vt:lpstr>
      <vt:lpstr>PowerPoint Presentation</vt:lpstr>
      <vt:lpstr>Contin……..</vt:lpstr>
      <vt:lpstr>3.3 Client Side Models </vt:lpstr>
      <vt:lpstr>Contin….</vt:lpstr>
      <vt:lpstr>PowerPoint Presentation</vt:lpstr>
      <vt:lpstr>PowerPoint Presentation</vt:lpstr>
      <vt:lpstr>PowerPoint Presentation</vt:lpstr>
      <vt:lpstr>3.3.2 Optimizing for Latency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Fast, Lean, and Accurate: Modeling Password Guessability Using Neural Networks</dc:title>
  <dc:creator>sec-user</dc:creator>
  <cp:lastModifiedBy>sec-user</cp:lastModifiedBy>
  <cp:revision>49</cp:revision>
  <dcterms:created xsi:type="dcterms:W3CDTF">2017-05-06T02:53:31Z</dcterms:created>
  <dcterms:modified xsi:type="dcterms:W3CDTF">2017-05-08T06:06:47Z</dcterms:modified>
</cp:coreProperties>
</file>