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handoutMasterIdLst>
    <p:handoutMasterId r:id="rId21"/>
  </p:handoutMasterIdLst>
  <p:sldIdLst>
    <p:sldId id="256" r:id="rId2"/>
    <p:sldId id="273" r:id="rId3"/>
    <p:sldId id="276" r:id="rId4"/>
    <p:sldId id="274" r:id="rId5"/>
    <p:sldId id="275" r:id="rId6"/>
    <p:sldId id="277" r:id="rId7"/>
    <p:sldId id="260" r:id="rId8"/>
    <p:sldId id="261" r:id="rId9"/>
    <p:sldId id="262" r:id="rId10"/>
    <p:sldId id="263" r:id="rId11"/>
    <p:sldId id="265" r:id="rId12"/>
    <p:sldId id="266" r:id="rId13"/>
    <p:sldId id="267" r:id="rId14"/>
    <p:sldId id="272" r:id="rId15"/>
    <p:sldId id="268" r:id="rId16"/>
    <p:sldId id="269" r:id="rId17"/>
    <p:sldId id="270" r:id="rId18"/>
    <p:sldId id="271" r:id="rId19"/>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67927CC6-AF01-4603-89BB-AE3ED6E62C63}">
          <p14:sldIdLst>
            <p14:sldId id="256"/>
            <p14:sldId id="273"/>
            <p14:sldId id="276"/>
            <p14:sldId id="274"/>
            <p14:sldId id="275"/>
            <p14:sldId id="277"/>
            <p14:sldId id="260"/>
            <p14:sldId id="261"/>
            <p14:sldId id="262"/>
            <p14:sldId id="263"/>
            <p14:sldId id="265"/>
            <p14:sldId id="266"/>
            <p14:sldId id="267"/>
            <p14:sldId id="272"/>
            <p14:sldId id="268"/>
            <p14:sldId id="269"/>
            <p14:sldId id="270"/>
            <p14:sldId id="271"/>
          </p14:sldIdLst>
        </p14:section>
        <p14:section name="Untitled Section" id="{91B3A537-B1D0-4C06-8AD9-1C9D3D53880A}">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697" autoAdjust="0"/>
    <p:restoredTop sz="86925" autoAdjust="0"/>
  </p:normalViewPr>
  <p:slideViewPr>
    <p:cSldViewPr snapToGrid="0">
      <p:cViewPr varScale="1">
        <p:scale>
          <a:sx n="77" d="100"/>
          <a:sy n="77" d="100"/>
        </p:scale>
        <p:origin x="1018" y="67"/>
      </p:cViewPr>
      <p:guideLst/>
    </p:cSldViewPr>
  </p:slideViewPr>
  <p:notesTextViewPr>
    <p:cViewPr>
      <p:scale>
        <a:sx n="50" d="100"/>
        <a:sy n="5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sz="quarter" idx="1"/>
          </p:nvPr>
        </p:nvSpPr>
        <p:spPr>
          <a:xfrm>
            <a:off x="3970938" y="0"/>
            <a:ext cx="3037840" cy="466434"/>
          </a:xfrm>
          <a:prstGeom prst="rect">
            <a:avLst/>
          </a:prstGeom>
        </p:spPr>
        <p:txBody>
          <a:bodyPr vert="horz" lIns="93177" tIns="46589" rIns="93177" bIns="46589" rtlCol="0"/>
          <a:lstStyle>
            <a:lvl1pPr algn="r">
              <a:defRPr sz="1200"/>
            </a:lvl1pPr>
          </a:lstStyle>
          <a:p>
            <a:fld id="{B9376F37-3F92-457C-9D85-65707D7E0807}" type="datetimeFigureOut">
              <a:rPr lang="en-US" smtClean="0"/>
              <a:t>5/15/2017</a:t>
            </a:fld>
            <a:endParaRPr lang="en-US"/>
          </a:p>
        </p:txBody>
      </p:sp>
      <p:sp>
        <p:nvSpPr>
          <p:cNvPr id="4" name="Footer Placeholder 3"/>
          <p:cNvSpPr>
            <a:spLocks noGrp="1"/>
          </p:cNvSpPr>
          <p:nvPr>
            <p:ph type="ftr" sz="quarter" idx="2"/>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5" name="Slide Number Placeholder 4"/>
          <p:cNvSpPr>
            <a:spLocks noGrp="1"/>
          </p:cNvSpPr>
          <p:nvPr>
            <p:ph type="sldNum" sz="quarter" idx="3"/>
          </p:nvPr>
        </p:nvSpPr>
        <p:spPr>
          <a:xfrm>
            <a:off x="3970938" y="8829967"/>
            <a:ext cx="3037840" cy="466433"/>
          </a:xfrm>
          <a:prstGeom prst="rect">
            <a:avLst/>
          </a:prstGeom>
        </p:spPr>
        <p:txBody>
          <a:bodyPr vert="horz" lIns="93177" tIns="46589" rIns="93177" bIns="46589" rtlCol="0" anchor="b"/>
          <a:lstStyle>
            <a:lvl1pPr algn="r">
              <a:defRPr sz="1200"/>
            </a:lvl1pPr>
          </a:lstStyle>
          <a:p>
            <a:fld id="{D4AD6A0B-150B-4675-BB48-21DAD199D624}" type="slidenum">
              <a:rPr lang="en-US" smtClean="0"/>
              <a:t>‹#›</a:t>
            </a:fld>
            <a:endParaRPr lang="en-US"/>
          </a:p>
        </p:txBody>
      </p:sp>
    </p:spTree>
    <p:extLst>
      <p:ext uri="{BB962C8B-B14F-4D97-AF65-F5344CB8AC3E}">
        <p14:creationId xmlns:p14="http://schemas.microsoft.com/office/powerpoint/2010/main" val="201694636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44E60D9A-25C1-4C6D-BDFD-F87370BD59C1}" type="datetimeFigureOut">
              <a:rPr lang="en-US" smtClean="0"/>
              <a:t>5/15/2017</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D23076D6-DE25-4996-836E-C9CAA3A96C05}" type="slidenum">
              <a:rPr lang="en-US" smtClean="0"/>
              <a:t>‹#›</a:t>
            </a:fld>
            <a:endParaRPr lang="en-US"/>
          </a:p>
        </p:txBody>
      </p:sp>
    </p:spTree>
    <p:extLst>
      <p:ext uri="{BB962C8B-B14F-4D97-AF65-F5344CB8AC3E}">
        <p14:creationId xmlns:p14="http://schemas.microsoft.com/office/powerpoint/2010/main" val="40567406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r>
              <a:rPr lang="en-US" sz="2000" b="1" dirty="0">
                <a:latin typeface="Times New Roman" panose="02020603050405020304" pitchFamily="18" charset="0"/>
                <a:cs typeface="Times New Roman" panose="02020603050405020304" pitchFamily="18" charset="0"/>
              </a:rPr>
              <a:t>Periodic</a:t>
            </a:r>
            <a:r>
              <a:rPr lang="en-US" sz="2000" dirty="0">
                <a:latin typeface="Times New Roman" panose="02020603050405020304" pitchFamily="18" charset="0"/>
                <a:cs typeface="Times New Roman" panose="02020603050405020304" pitchFamily="18" charset="0"/>
              </a:rPr>
              <a:t> :recurring at intervals of time  </a:t>
            </a:r>
            <a:r>
              <a:rPr lang="en-US" sz="2000" b="1" dirty="0">
                <a:latin typeface="Times New Roman" panose="02020603050405020304" pitchFamily="18" charset="0"/>
                <a:cs typeface="Times New Roman" panose="02020603050405020304" pitchFamily="18" charset="0"/>
              </a:rPr>
              <a:t>or</a:t>
            </a:r>
            <a:r>
              <a:rPr lang="en-US" sz="2000" dirty="0">
                <a:latin typeface="Times New Roman" panose="02020603050405020304" pitchFamily="18" charset="0"/>
                <a:cs typeface="Times New Roman" panose="02020603050405020304" pitchFamily="18" charset="0"/>
              </a:rPr>
              <a:t> occurring or appearing at regular intervals:</a:t>
            </a:r>
          </a:p>
          <a:p>
            <a:endParaRPr lang="en-US" dirty="0"/>
          </a:p>
        </p:txBody>
      </p:sp>
      <p:sp>
        <p:nvSpPr>
          <p:cNvPr id="4" name="Slide Number Placeholder 3"/>
          <p:cNvSpPr>
            <a:spLocks noGrp="1"/>
          </p:cNvSpPr>
          <p:nvPr>
            <p:ph type="sldNum" sz="quarter" idx="10"/>
          </p:nvPr>
        </p:nvSpPr>
        <p:spPr/>
        <p:txBody>
          <a:bodyPr/>
          <a:lstStyle/>
          <a:p>
            <a:fld id="{D23076D6-DE25-4996-836E-C9CAA3A96C05}" type="slidenum">
              <a:rPr lang="en-US" smtClean="0"/>
              <a:t>3</a:t>
            </a:fld>
            <a:endParaRPr lang="en-US"/>
          </a:p>
        </p:txBody>
      </p:sp>
    </p:spTree>
    <p:extLst>
      <p:ext uri="{BB962C8B-B14F-4D97-AF65-F5344CB8AC3E}">
        <p14:creationId xmlns:p14="http://schemas.microsoft.com/office/powerpoint/2010/main" val="4199286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2400" b="1" dirty="0"/>
          </a:p>
        </p:txBody>
      </p:sp>
      <p:sp>
        <p:nvSpPr>
          <p:cNvPr id="4" name="Slide Number Placeholder 3"/>
          <p:cNvSpPr>
            <a:spLocks noGrp="1"/>
          </p:cNvSpPr>
          <p:nvPr>
            <p:ph type="sldNum" sz="quarter" idx="10"/>
          </p:nvPr>
        </p:nvSpPr>
        <p:spPr/>
        <p:txBody>
          <a:bodyPr/>
          <a:lstStyle/>
          <a:p>
            <a:fld id="{D23076D6-DE25-4996-836E-C9CAA3A96C05}" type="slidenum">
              <a:rPr lang="en-US" smtClean="0"/>
              <a:t>5</a:t>
            </a:fld>
            <a:endParaRPr lang="en-US"/>
          </a:p>
        </p:txBody>
      </p:sp>
    </p:spTree>
    <p:extLst>
      <p:ext uri="{BB962C8B-B14F-4D97-AF65-F5344CB8AC3E}">
        <p14:creationId xmlns:p14="http://schemas.microsoft.com/office/powerpoint/2010/main" val="41902429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perid</a:t>
            </a:r>
            <a:endParaRPr lang="en-US" dirty="0"/>
          </a:p>
        </p:txBody>
      </p:sp>
      <p:sp>
        <p:nvSpPr>
          <p:cNvPr id="4" name="Slide Number Placeholder 3"/>
          <p:cNvSpPr>
            <a:spLocks noGrp="1"/>
          </p:cNvSpPr>
          <p:nvPr>
            <p:ph type="sldNum" sz="quarter" idx="10"/>
          </p:nvPr>
        </p:nvSpPr>
        <p:spPr/>
        <p:txBody>
          <a:bodyPr/>
          <a:lstStyle/>
          <a:p>
            <a:fld id="{D23076D6-DE25-4996-836E-C9CAA3A96C05}" type="slidenum">
              <a:rPr lang="en-US" smtClean="0"/>
              <a:t>6</a:t>
            </a:fld>
            <a:endParaRPr lang="en-US"/>
          </a:p>
        </p:txBody>
      </p:sp>
    </p:spTree>
    <p:extLst>
      <p:ext uri="{BB962C8B-B14F-4D97-AF65-F5344CB8AC3E}">
        <p14:creationId xmlns:p14="http://schemas.microsoft.com/office/powerpoint/2010/main" val="17882824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Periodic</a:t>
            </a:r>
            <a:r>
              <a:rPr lang="en-US" dirty="0"/>
              <a:t> :recurring at intervals of time  </a:t>
            </a:r>
            <a:r>
              <a:rPr lang="en-US" b="1" dirty="0"/>
              <a:t>or</a:t>
            </a:r>
            <a:r>
              <a:rPr lang="en-US" dirty="0"/>
              <a:t> occurring or appearing at regular intervals:</a:t>
            </a:r>
            <a:endParaRPr lang="en-US" b="0" dirty="0"/>
          </a:p>
        </p:txBody>
      </p:sp>
      <p:sp>
        <p:nvSpPr>
          <p:cNvPr id="4" name="Slide Number Placeholder 3"/>
          <p:cNvSpPr>
            <a:spLocks noGrp="1"/>
          </p:cNvSpPr>
          <p:nvPr>
            <p:ph type="sldNum" sz="quarter" idx="10"/>
          </p:nvPr>
        </p:nvSpPr>
        <p:spPr/>
        <p:txBody>
          <a:bodyPr/>
          <a:lstStyle/>
          <a:p>
            <a:fld id="{D23076D6-DE25-4996-836E-C9CAA3A96C05}" type="slidenum">
              <a:rPr lang="en-US" smtClean="0"/>
              <a:t>7</a:t>
            </a:fld>
            <a:endParaRPr lang="en-US"/>
          </a:p>
        </p:txBody>
      </p:sp>
    </p:spTree>
    <p:extLst>
      <p:ext uri="{BB962C8B-B14F-4D97-AF65-F5344CB8AC3E}">
        <p14:creationId xmlns:p14="http://schemas.microsoft.com/office/powerpoint/2010/main" val="1897820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3076D6-DE25-4996-836E-C9CAA3A96C05}" type="slidenum">
              <a:rPr lang="en-US" smtClean="0"/>
              <a:t>11</a:t>
            </a:fld>
            <a:endParaRPr lang="en-US"/>
          </a:p>
        </p:txBody>
      </p:sp>
    </p:spTree>
    <p:extLst>
      <p:ext uri="{BB962C8B-B14F-4D97-AF65-F5344CB8AC3E}">
        <p14:creationId xmlns:p14="http://schemas.microsoft.com/office/powerpoint/2010/main" val="11532592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6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D23076D6-DE25-4996-836E-C9CAA3A96C05}" type="slidenum">
              <a:rPr lang="en-US" smtClean="0"/>
              <a:t>12</a:t>
            </a:fld>
            <a:endParaRPr lang="en-US"/>
          </a:p>
        </p:txBody>
      </p:sp>
    </p:spTree>
    <p:extLst>
      <p:ext uri="{BB962C8B-B14F-4D97-AF65-F5344CB8AC3E}">
        <p14:creationId xmlns:p14="http://schemas.microsoft.com/office/powerpoint/2010/main" val="33927381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3076D6-DE25-4996-836E-C9CAA3A96C05}" type="slidenum">
              <a:rPr lang="en-US" smtClean="0"/>
              <a:t>13</a:t>
            </a:fld>
            <a:endParaRPr lang="en-US"/>
          </a:p>
        </p:txBody>
      </p:sp>
    </p:spTree>
    <p:extLst>
      <p:ext uri="{BB962C8B-B14F-4D97-AF65-F5344CB8AC3E}">
        <p14:creationId xmlns:p14="http://schemas.microsoft.com/office/powerpoint/2010/main" val="32625164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3076D6-DE25-4996-836E-C9CAA3A96C05}" type="slidenum">
              <a:rPr lang="en-US" smtClean="0"/>
              <a:t>15</a:t>
            </a:fld>
            <a:endParaRPr lang="en-US"/>
          </a:p>
        </p:txBody>
      </p:sp>
    </p:spTree>
    <p:extLst>
      <p:ext uri="{BB962C8B-B14F-4D97-AF65-F5344CB8AC3E}">
        <p14:creationId xmlns:p14="http://schemas.microsoft.com/office/powerpoint/2010/main" val="28498423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0E25204-B18F-4C62-B8CE-2D214A5AD97C}" type="datetimeFigureOut">
              <a:rPr lang="en-US" smtClean="0"/>
              <a:t>5/15/2017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6E2CD2-8DAF-423C-8A5C-49A27B4580CC}" type="slidenum">
              <a:rPr lang="en-US" smtClean="0"/>
              <a:t>‹#›</a:t>
            </a:fld>
            <a:endParaRPr lang="en-US"/>
          </a:p>
        </p:txBody>
      </p:sp>
    </p:spTree>
    <p:extLst>
      <p:ext uri="{BB962C8B-B14F-4D97-AF65-F5344CB8AC3E}">
        <p14:creationId xmlns:p14="http://schemas.microsoft.com/office/powerpoint/2010/main" val="14452041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0E25204-B18F-4C62-B8CE-2D214A5AD97C}" type="datetimeFigureOut">
              <a:rPr lang="en-US" smtClean="0"/>
              <a:t>5/15/2017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6E2CD2-8DAF-423C-8A5C-49A27B4580CC}" type="slidenum">
              <a:rPr lang="en-US" smtClean="0"/>
              <a:t>‹#›</a:t>
            </a:fld>
            <a:endParaRPr lang="en-US"/>
          </a:p>
        </p:txBody>
      </p:sp>
    </p:spTree>
    <p:extLst>
      <p:ext uri="{BB962C8B-B14F-4D97-AF65-F5344CB8AC3E}">
        <p14:creationId xmlns:p14="http://schemas.microsoft.com/office/powerpoint/2010/main" val="9680693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0E25204-B18F-4C62-B8CE-2D214A5AD97C}" type="datetimeFigureOut">
              <a:rPr lang="en-US" smtClean="0"/>
              <a:t>5/15/2017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6E2CD2-8DAF-423C-8A5C-49A27B4580CC}" type="slidenum">
              <a:rPr lang="en-US" smtClean="0"/>
              <a:t>‹#›</a:t>
            </a:fld>
            <a:endParaRPr lang="en-US"/>
          </a:p>
        </p:txBody>
      </p:sp>
    </p:spTree>
    <p:extLst>
      <p:ext uri="{BB962C8B-B14F-4D97-AF65-F5344CB8AC3E}">
        <p14:creationId xmlns:p14="http://schemas.microsoft.com/office/powerpoint/2010/main" val="2151826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0E25204-B18F-4C62-B8CE-2D214A5AD97C}" type="datetimeFigureOut">
              <a:rPr lang="en-US" smtClean="0"/>
              <a:t>5/15/2017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6E2CD2-8DAF-423C-8A5C-49A27B4580CC}" type="slidenum">
              <a:rPr lang="en-US" smtClean="0"/>
              <a:t>‹#›</a:t>
            </a:fld>
            <a:endParaRPr lang="en-US"/>
          </a:p>
        </p:txBody>
      </p:sp>
    </p:spTree>
    <p:extLst>
      <p:ext uri="{BB962C8B-B14F-4D97-AF65-F5344CB8AC3E}">
        <p14:creationId xmlns:p14="http://schemas.microsoft.com/office/powerpoint/2010/main" val="38495244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0E25204-B18F-4C62-B8CE-2D214A5AD97C}" type="datetimeFigureOut">
              <a:rPr lang="en-US" smtClean="0"/>
              <a:t>5/15/2017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6E2CD2-8DAF-423C-8A5C-49A27B4580CC}" type="slidenum">
              <a:rPr lang="en-US" smtClean="0"/>
              <a:t>‹#›</a:t>
            </a:fld>
            <a:endParaRPr lang="en-US"/>
          </a:p>
        </p:txBody>
      </p:sp>
    </p:spTree>
    <p:extLst>
      <p:ext uri="{BB962C8B-B14F-4D97-AF65-F5344CB8AC3E}">
        <p14:creationId xmlns:p14="http://schemas.microsoft.com/office/powerpoint/2010/main" val="38831994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0E25204-B18F-4C62-B8CE-2D214A5AD97C}" type="datetimeFigureOut">
              <a:rPr lang="en-US" smtClean="0"/>
              <a:t>5/15/2017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6E2CD2-8DAF-423C-8A5C-49A27B4580CC}" type="slidenum">
              <a:rPr lang="en-US" smtClean="0"/>
              <a:t>‹#›</a:t>
            </a:fld>
            <a:endParaRPr lang="en-US"/>
          </a:p>
        </p:txBody>
      </p:sp>
    </p:spTree>
    <p:extLst>
      <p:ext uri="{BB962C8B-B14F-4D97-AF65-F5344CB8AC3E}">
        <p14:creationId xmlns:p14="http://schemas.microsoft.com/office/powerpoint/2010/main" val="24204336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0E25204-B18F-4C62-B8CE-2D214A5AD97C}" type="datetimeFigureOut">
              <a:rPr lang="en-US" smtClean="0"/>
              <a:t>5/15/2017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36E2CD2-8DAF-423C-8A5C-49A27B4580CC}" type="slidenum">
              <a:rPr lang="en-US" smtClean="0"/>
              <a:t>‹#›</a:t>
            </a:fld>
            <a:endParaRPr lang="en-US"/>
          </a:p>
        </p:txBody>
      </p:sp>
    </p:spTree>
    <p:extLst>
      <p:ext uri="{BB962C8B-B14F-4D97-AF65-F5344CB8AC3E}">
        <p14:creationId xmlns:p14="http://schemas.microsoft.com/office/powerpoint/2010/main" val="2508723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0E25204-B18F-4C62-B8CE-2D214A5AD97C}" type="datetimeFigureOut">
              <a:rPr lang="en-US" smtClean="0"/>
              <a:t>5/15/2017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36E2CD2-8DAF-423C-8A5C-49A27B4580CC}" type="slidenum">
              <a:rPr lang="en-US" smtClean="0"/>
              <a:t>‹#›</a:t>
            </a:fld>
            <a:endParaRPr lang="en-US"/>
          </a:p>
        </p:txBody>
      </p:sp>
    </p:spTree>
    <p:extLst>
      <p:ext uri="{BB962C8B-B14F-4D97-AF65-F5344CB8AC3E}">
        <p14:creationId xmlns:p14="http://schemas.microsoft.com/office/powerpoint/2010/main" val="1177928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0E25204-B18F-4C62-B8CE-2D214A5AD97C}" type="datetimeFigureOut">
              <a:rPr lang="en-US" smtClean="0"/>
              <a:t>5/15/2017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36E2CD2-8DAF-423C-8A5C-49A27B4580CC}" type="slidenum">
              <a:rPr lang="en-US" smtClean="0"/>
              <a:t>‹#›</a:t>
            </a:fld>
            <a:endParaRPr lang="en-US"/>
          </a:p>
        </p:txBody>
      </p:sp>
    </p:spTree>
    <p:extLst>
      <p:ext uri="{BB962C8B-B14F-4D97-AF65-F5344CB8AC3E}">
        <p14:creationId xmlns:p14="http://schemas.microsoft.com/office/powerpoint/2010/main" val="38217071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0E25204-B18F-4C62-B8CE-2D214A5AD97C}" type="datetimeFigureOut">
              <a:rPr lang="en-US" smtClean="0"/>
              <a:t>5/15/2017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6E2CD2-8DAF-423C-8A5C-49A27B4580CC}" type="slidenum">
              <a:rPr lang="en-US" smtClean="0"/>
              <a:t>‹#›</a:t>
            </a:fld>
            <a:endParaRPr lang="en-US"/>
          </a:p>
        </p:txBody>
      </p:sp>
    </p:spTree>
    <p:extLst>
      <p:ext uri="{BB962C8B-B14F-4D97-AF65-F5344CB8AC3E}">
        <p14:creationId xmlns:p14="http://schemas.microsoft.com/office/powerpoint/2010/main" val="37953163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0E25204-B18F-4C62-B8CE-2D214A5AD97C}" type="datetimeFigureOut">
              <a:rPr lang="en-US" smtClean="0"/>
              <a:t>5/15/2017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6E2CD2-8DAF-423C-8A5C-49A27B4580CC}" type="slidenum">
              <a:rPr lang="en-US" smtClean="0"/>
              <a:t>‹#›</a:t>
            </a:fld>
            <a:endParaRPr lang="en-US"/>
          </a:p>
        </p:txBody>
      </p:sp>
    </p:spTree>
    <p:extLst>
      <p:ext uri="{BB962C8B-B14F-4D97-AF65-F5344CB8AC3E}">
        <p14:creationId xmlns:p14="http://schemas.microsoft.com/office/powerpoint/2010/main" val="20400695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0E25204-B18F-4C62-B8CE-2D214A5AD97C}" type="datetimeFigureOut">
              <a:rPr lang="en-US" smtClean="0"/>
              <a:t>5/15/2017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36E2CD2-8DAF-423C-8A5C-49A27B4580CC}" type="slidenum">
              <a:rPr lang="en-US" smtClean="0"/>
              <a:t>‹#›</a:t>
            </a:fld>
            <a:endParaRPr lang="en-US"/>
          </a:p>
        </p:txBody>
      </p:sp>
    </p:spTree>
    <p:extLst>
      <p:ext uri="{BB962C8B-B14F-4D97-AF65-F5344CB8AC3E}">
        <p14:creationId xmlns:p14="http://schemas.microsoft.com/office/powerpoint/2010/main" val="17275556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786384" y="77632"/>
            <a:ext cx="7644384" cy="6780367"/>
          </a:xfrm>
          <a:prstGeom prst="rect">
            <a:avLst/>
          </a:prstGeom>
        </p:spPr>
      </p:pic>
      <p:sp>
        <p:nvSpPr>
          <p:cNvPr id="2" name="TextBox 1"/>
          <p:cNvSpPr txBox="1"/>
          <p:nvPr/>
        </p:nvSpPr>
        <p:spPr>
          <a:xfrm>
            <a:off x="10605052" y="5784574"/>
            <a:ext cx="1341784" cy="923330"/>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IJAZ ALI </a:t>
            </a:r>
          </a:p>
          <a:p>
            <a:r>
              <a:rPr lang="en-US" dirty="0" smtClean="0">
                <a:latin typeface="Times New Roman" panose="02020603050405020304" pitchFamily="18" charset="0"/>
                <a:cs typeface="Times New Roman" panose="02020603050405020304" pitchFamily="18" charset="0"/>
              </a:rPr>
              <a:t>RTS LAB </a:t>
            </a:r>
          </a:p>
          <a:p>
            <a:r>
              <a:rPr lang="en-US" dirty="0" smtClean="0">
                <a:latin typeface="Times New Roman" panose="02020603050405020304" pitchFamily="18" charset="0"/>
                <a:cs typeface="Times New Roman" panose="02020603050405020304" pitchFamily="18" charset="0"/>
              </a:rPr>
              <a:t>2017/05/15</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817949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9665"/>
            <a:ext cx="10515600" cy="1325563"/>
          </a:xfrm>
        </p:spPr>
        <p:txBody>
          <a:bodyPr>
            <a:normAutofit/>
          </a:bodyPr>
          <a:lstStyle/>
          <a:p>
            <a:r>
              <a:rPr lang="en-US" sz="3600" b="1" dirty="0" smtClean="0">
                <a:solidFill>
                  <a:schemeClr val="accent5"/>
                </a:solidFill>
                <a:latin typeface="Times New Roman" panose="02020603050405020304" pitchFamily="18" charset="0"/>
                <a:cs typeface="Times New Roman" panose="02020603050405020304" pitchFamily="18" charset="0"/>
              </a:rPr>
              <a:t>Agreeing on SLOs…</a:t>
            </a:r>
            <a:endParaRPr lang="en-US" sz="3600" b="1" dirty="0">
              <a:solidFill>
                <a:schemeClr val="accent5"/>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0" y="1271016"/>
            <a:ext cx="12192000" cy="4905947"/>
          </a:xfrm>
        </p:spPr>
        <p:txBody>
          <a:bodyPr/>
          <a:lstStyle/>
          <a:p>
            <a:r>
              <a:rPr lang="en-US" dirty="0">
                <a:latin typeface="Times New Roman" panose="02020603050405020304" pitchFamily="18" charset="0"/>
                <a:cs typeface="Times New Roman" panose="02020603050405020304" pitchFamily="18" charset="0"/>
              </a:rPr>
              <a:t>Petabytes of logs gathered daily across the production environments are processed to create </a:t>
            </a:r>
            <a:r>
              <a:rPr lang="en-US" dirty="0" smtClean="0">
                <a:latin typeface="Times New Roman" panose="02020603050405020304" pitchFamily="18" charset="0"/>
                <a:cs typeface="Times New Roman" panose="02020603050405020304" pitchFamily="18" charset="0"/>
              </a:rPr>
              <a:t>a “semantically </a:t>
            </a:r>
            <a:r>
              <a:rPr lang="en-US" dirty="0">
                <a:latin typeface="Times New Roman" panose="02020603050405020304" pitchFamily="18" charset="0"/>
                <a:cs typeface="Times New Roman" panose="02020603050405020304" pitchFamily="18" charset="0"/>
              </a:rPr>
              <a:t>rich and compact (few </a:t>
            </a:r>
            <a:r>
              <a:rPr lang="en-US" dirty="0" smtClean="0">
                <a:latin typeface="Times New Roman" panose="02020603050405020304" pitchFamily="18" charset="0"/>
                <a:cs typeface="Times New Roman" panose="02020603050405020304" pitchFamily="18" charset="0"/>
              </a:rPr>
              <a:t>TBs) </a:t>
            </a:r>
            <a:r>
              <a:rPr lang="en-US" dirty="0" smtClean="0">
                <a:latin typeface="Times New Roman" panose="02020603050405020304" pitchFamily="18" charset="0"/>
                <a:cs typeface="Times New Roman" panose="02020603050405020304" pitchFamily="18" charset="0"/>
              </a:rPr>
              <a:t>graph </a:t>
            </a:r>
            <a:r>
              <a:rPr lang="en-US" dirty="0">
                <a:latin typeface="Times New Roman" panose="02020603050405020304" pitchFamily="18" charset="0"/>
                <a:cs typeface="Times New Roman" panose="02020603050405020304" pitchFamily="18" charset="0"/>
              </a:rPr>
              <a:t>representation of the raw logs</a:t>
            </a:r>
            <a:r>
              <a:rPr lang="en-US" dirty="0" smtClean="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This representation gives us a unique vantage point with nearly perfect close‑world </a:t>
            </a:r>
            <a:r>
              <a:rPr lang="en-US" dirty="0" smtClean="0">
                <a:latin typeface="Times New Roman" panose="02020603050405020304" pitchFamily="18" charset="0"/>
                <a:cs typeface="Times New Roman" panose="02020603050405020304" pitchFamily="18" charset="0"/>
              </a:rPr>
              <a:t>knowledge </a:t>
            </a:r>
            <a:r>
              <a:rPr lang="en-US" dirty="0">
                <a:latin typeface="Times New Roman" panose="02020603050405020304" pitchFamily="18" charset="0"/>
                <a:cs typeface="Times New Roman" panose="02020603050405020304" pitchFamily="18" charset="0"/>
              </a:rPr>
              <a:t>of </a:t>
            </a:r>
            <a:r>
              <a:rPr lang="en-US" dirty="0" smtClean="0">
                <a:latin typeface="Times New Roman" panose="02020603050405020304" pitchFamily="18" charset="0"/>
                <a:cs typeface="Times New Roman" panose="02020603050405020304" pitchFamily="18" charset="0"/>
              </a:rPr>
              <a:t>the meaningful </a:t>
            </a:r>
            <a:r>
              <a:rPr lang="en-US" dirty="0">
                <a:latin typeface="Times New Roman" panose="02020603050405020304" pitchFamily="18" charset="0"/>
                <a:cs typeface="Times New Roman" panose="02020603050405020304" pitchFamily="18" charset="0"/>
              </a:rPr>
              <a:t>events in the </a:t>
            </a:r>
            <a:r>
              <a:rPr lang="en-US" dirty="0" smtClean="0">
                <a:latin typeface="Times New Roman" panose="02020603050405020304" pitchFamily="18" charset="0"/>
                <a:cs typeface="Times New Roman" panose="02020603050405020304" pitchFamily="18" charset="0"/>
              </a:rPr>
              <a:t>cluster</a:t>
            </a:r>
          </a:p>
          <a:p>
            <a:r>
              <a:rPr lang="en-US" dirty="0" smtClean="0">
                <a:latin typeface="Times New Roman" panose="02020603050405020304" pitchFamily="18" charset="0"/>
                <a:cs typeface="Times New Roman" panose="02020603050405020304" pitchFamily="18" charset="0"/>
              </a:rPr>
              <a:t>They say that a job has an actionable deadline if its output is consumed at an approximately fixed </a:t>
            </a:r>
            <a:r>
              <a:rPr lang="en-US" dirty="0" smtClean="0">
                <a:latin typeface="Times New Roman" panose="02020603050405020304" pitchFamily="18" charset="0"/>
                <a:cs typeface="Times New Roman" panose="02020603050405020304" pitchFamily="18" charset="0"/>
              </a:rPr>
              <a:t>time  relative </a:t>
            </a:r>
            <a:r>
              <a:rPr lang="en-US" dirty="0" smtClean="0">
                <a:latin typeface="Times New Roman" panose="02020603050405020304" pitchFamily="18" charset="0"/>
                <a:cs typeface="Times New Roman" panose="02020603050405020304" pitchFamily="18" charset="0"/>
              </a:rPr>
              <a:t>to the start of the period (e.g., everyday at 4pm), and if there is a non‑trivial amount of slack between the job end and the deadline.</a:t>
            </a:r>
          </a:p>
          <a:p>
            <a:pPr marL="0" indent="0">
              <a:buNone/>
            </a:pPr>
            <a:endParaRPr lang="en-US"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8616351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 y="-2349"/>
            <a:ext cx="10032836" cy="873278"/>
          </a:xfrm>
        </p:spPr>
        <p:txBody>
          <a:bodyPr>
            <a:normAutofit/>
          </a:bodyPr>
          <a:lstStyle/>
          <a:p>
            <a:r>
              <a:rPr lang="en-US" sz="3600" b="1" dirty="0">
                <a:solidFill>
                  <a:schemeClr val="accent5"/>
                </a:solidFill>
                <a:latin typeface="Times New Roman" panose="02020603050405020304" pitchFamily="18" charset="0"/>
                <a:cs typeface="Times New Roman" panose="02020603050405020304" pitchFamily="18" charset="0"/>
              </a:rPr>
              <a:t>Job Resource Demand</a:t>
            </a:r>
          </a:p>
        </p:txBody>
      </p:sp>
      <p:sp>
        <p:nvSpPr>
          <p:cNvPr id="3" name="Content Placeholder 2"/>
          <p:cNvSpPr>
            <a:spLocks noGrp="1"/>
          </p:cNvSpPr>
          <p:nvPr>
            <p:ph idx="1"/>
          </p:nvPr>
        </p:nvSpPr>
        <p:spPr>
          <a:xfrm>
            <a:off x="0" y="3771294"/>
            <a:ext cx="12191999" cy="3086706"/>
          </a:xfrm>
        </p:spPr>
        <p:txBody>
          <a:bodyPr>
            <a:normAutofit fontScale="92500"/>
          </a:bodyPr>
          <a:lstStyle/>
          <a:p>
            <a:r>
              <a:rPr lang="en-US" sz="2400" dirty="0" smtClean="0">
                <a:latin typeface="Times New Roman" panose="02020603050405020304" pitchFamily="18" charset="0"/>
                <a:cs typeface="Times New Roman" panose="02020603050405020304" pitchFamily="18" charset="0"/>
              </a:rPr>
              <a:t>In a nutshell Morpheus collects resources that have run in the past and solves an LP that “best fits” all patterns fig show 4 runs </a:t>
            </a:r>
            <a:r>
              <a:rPr lang="en-US" sz="2400" dirty="0">
                <a:latin typeface="Times New Roman" panose="02020603050405020304" pitchFamily="18" charset="0"/>
                <a:cs typeface="Times New Roman" panose="02020603050405020304" pitchFamily="18" charset="0"/>
              </a:rPr>
              <a:t>(R1-R4</a:t>
            </a:r>
            <a:r>
              <a:rPr lang="en-US" sz="2400" dirty="0" smtClean="0">
                <a:latin typeface="Times New Roman" panose="02020603050405020304" pitchFamily="18" charset="0"/>
                <a:cs typeface="Times New Roman" panose="02020603050405020304" pitchFamily="18" charset="0"/>
              </a:rPr>
              <a:t>) of a TPC-H query that were used, along with other runs</a:t>
            </a:r>
          </a:p>
          <a:p>
            <a:r>
              <a:rPr lang="en-US" sz="2400" dirty="0">
                <a:latin typeface="Times New Roman" panose="02020603050405020304" pitchFamily="18" charset="0"/>
                <a:cs typeface="Times New Roman" panose="02020603050405020304" pitchFamily="18" charset="0"/>
              </a:rPr>
              <a:t>The underlying optimization </a:t>
            </a:r>
            <a:r>
              <a:rPr lang="en-US" sz="2400" dirty="0" smtClean="0">
                <a:latin typeface="Times New Roman" panose="02020603050405020304" pitchFamily="18" charset="0"/>
                <a:cs typeface="Times New Roman" panose="02020603050405020304" pitchFamily="18" charset="0"/>
              </a:rPr>
              <a:t>is governed </a:t>
            </a:r>
            <a:r>
              <a:rPr lang="en-US" sz="2400" dirty="0">
                <a:latin typeface="Times New Roman" panose="02020603050405020304" pitchFamily="18" charset="0"/>
                <a:cs typeface="Times New Roman" panose="02020603050405020304" pitchFamily="18" charset="0"/>
              </a:rPr>
              <a:t>by a parameter a 2 [0;1] which determines </a:t>
            </a:r>
            <a:r>
              <a:rPr lang="en-US" sz="2400" dirty="0" smtClean="0">
                <a:latin typeface="Times New Roman" panose="02020603050405020304" pitchFamily="18" charset="0"/>
                <a:cs typeface="Times New Roman" panose="02020603050405020304" pitchFamily="18" charset="0"/>
              </a:rPr>
              <a:t>the extent </a:t>
            </a:r>
            <a:r>
              <a:rPr lang="en-US" sz="2400" dirty="0">
                <a:latin typeface="Times New Roman" panose="02020603050405020304" pitchFamily="18" charset="0"/>
                <a:cs typeface="Times New Roman" panose="02020603050405020304" pitchFamily="18" charset="0"/>
              </a:rPr>
              <a:t>to which one wishes to reduce over-allocation </a:t>
            </a:r>
            <a:r>
              <a:rPr lang="en-US" sz="2400" dirty="0" smtClean="0">
                <a:latin typeface="Times New Roman" panose="02020603050405020304" pitchFamily="18" charset="0"/>
                <a:cs typeface="Times New Roman" panose="02020603050405020304" pitchFamily="18" charset="0"/>
              </a:rPr>
              <a:t>of resources</a:t>
            </a:r>
          </a:p>
          <a:p>
            <a:r>
              <a:rPr lang="en-US" sz="2400" b="1" dirty="0" smtClean="0">
                <a:solidFill>
                  <a:schemeClr val="accent5"/>
                </a:solidFill>
                <a:latin typeface="Times New Roman" panose="02020603050405020304" pitchFamily="18" charset="0"/>
                <a:cs typeface="Times New Roman" panose="02020603050405020304" pitchFamily="18" charset="0"/>
              </a:rPr>
              <a:t>Over-allocation penalty</a:t>
            </a:r>
            <a:r>
              <a:rPr lang="en-US" sz="2400" b="1" dirty="0" smtClean="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 The over-allocation penalty </a:t>
            </a:r>
            <a:r>
              <a:rPr lang="en-US" sz="2400" dirty="0" smtClean="0">
                <a:latin typeface="Times New Roman" panose="02020603050405020304" pitchFamily="18" charset="0"/>
                <a:cs typeface="Times New Roman" panose="02020603050405020304" pitchFamily="18" charset="0"/>
              </a:rPr>
              <a:t>is defined </a:t>
            </a:r>
            <a:r>
              <a:rPr lang="en-US" sz="2400" dirty="0">
                <a:latin typeface="Times New Roman" panose="02020603050405020304" pitchFamily="18" charset="0"/>
                <a:cs typeface="Times New Roman" panose="02020603050405020304" pitchFamily="18" charset="0"/>
              </a:rPr>
              <a:t>as the average over-allocation of containers. </a:t>
            </a:r>
            <a:endParaRPr lang="en-US" sz="2400" dirty="0" smtClean="0">
              <a:latin typeface="Times New Roman" panose="02020603050405020304" pitchFamily="18" charset="0"/>
              <a:cs typeface="Times New Roman" panose="02020603050405020304" pitchFamily="18" charset="0"/>
            </a:endParaRPr>
          </a:p>
          <a:p>
            <a:r>
              <a:rPr lang="en-US" sz="2400" b="1" dirty="0" smtClean="0">
                <a:solidFill>
                  <a:schemeClr val="accent5"/>
                </a:solidFill>
                <a:latin typeface="Times New Roman" panose="02020603050405020304" pitchFamily="18" charset="0"/>
                <a:cs typeface="Times New Roman" panose="02020603050405020304" pitchFamily="18" charset="0"/>
              </a:rPr>
              <a:t>Under-allocation penalty</a:t>
            </a:r>
            <a:r>
              <a:rPr lang="en-US" sz="2400" b="1" dirty="0" smtClean="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T</a:t>
            </a:r>
            <a:r>
              <a:rPr lang="en-US" sz="2400" dirty="0" smtClean="0">
                <a:latin typeface="Times New Roman" panose="02020603050405020304" pitchFamily="18" charset="0"/>
                <a:cs typeface="Times New Roman" panose="02020603050405020304" pitchFamily="18" charset="0"/>
              </a:rPr>
              <a:t>hey </a:t>
            </a:r>
            <a:r>
              <a:rPr lang="en-US" sz="2400" dirty="0">
                <a:latin typeface="Times New Roman" panose="02020603050405020304" pitchFamily="18" charset="0"/>
                <a:cs typeface="Times New Roman" panose="02020603050405020304" pitchFamily="18" charset="0"/>
              </a:rPr>
              <a:t>define a penalty </a:t>
            </a:r>
            <a:r>
              <a:rPr lang="en-US" sz="2400" dirty="0" smtClean="0">
                <a:latin typeface="Times New Roman" panose="02020603050405020304" pitchFamily="18" charset="0"/>
                <a:cs typeface="Times New Roman" panose="02020603050405020304" pitchFamily="18" charset="0"/>
              </a:rPr>
              <a:t>which captures </a:t>
            </a:r>
            <a:r>
              <a:rPr lang="en-US" sz="2400" dirty="0">
                <a:latin typeface="Times New Roman" panose="02020603050405020304" pitchFamily="18" charset="0"/>
                <a:cs typeface="Times New Roman" panose="02020603050405020304" pitchFamily="18" charset="0"/>
              </a:rPr>
              <a:t>the eventual under-allocation </a:t>
            </a:r>
            <a:r>
              <a:rPr lang="en-US" sz="2400" dirty="0" smtClean="0">
                <a:latin typeface="Times New Roman" panose="02020603050405020304" pitchFamily="18" charset="0"/>
                <a:cs typeface="Times New Roman" panose="02020603050405020304" pitchFamily="18" charset="0"/>
              </a:rPr>
              <a:t>of resources</a:t>
            </a:r>
            <a:r>
              <a:rPr lang="en-US" sz="2400" dirty="0" smtClean="0"/>
              <a:t>.</a:t>
            </a:r>
            <a:endParaRPr lang="en-US" sz="2400" b="1"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3"/>
          <a:stretch>
            <a:fillRect/>
          </a:stretch>
        </p:blipFill>
        <p:spPr>
          <a:xfrm>
            <a:off x="3250250" y="870928"/>
            <a:ext cx="5445336" cy="2531033"/>
          </a:xfrm>
          <a:prstGeom prst="rect">
            <a:avLst/>
          </a:prstGeom>
        </p:spPr>
      </p:pic>
      <p:sp>
        <p:nvSpPr>
          <p:cNvPr id="4" name="TextBox 3"/>
          <p:cNvSpPr txBox="1"/>
          <p:nvPr/>
        </p:nvSpPr>
        <p:spPr>
          <a:xfrm>
            <a:off x="1936955" y="3401962"/>
            <a:ext cx="8976851"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LP deriving a provisioned skyline R, from </a:t>
            </a:r>
            <a:r>
              <a:rPr lang="en-US" dirty="0" smtClean="0">
                <a:latin typeface="Times New Roman" panose="02020603050405020304" pitchFamily="18" charset="0"/>
                <a:cs typeface="Times New Roman" panose="02020603050405020304" pitchFamily="18" charset="0"/>
              </a:rPr>
              <a:t>four </a:t>
            </a:r>
            <a:r>
              <a:rPr lang="pt-BR" dirty="0" smtClean="0">
                <a:latin typeface="Times New Roman" panose="02020603050405020304" pitchFamily="18" charset="0"/>
                <a:cs typeface="Times New Roman" panose="02020603050405020304" pitchFamily="18" charset="0"/>
              </a:rPr>
              <a:t>runs </a:t>
            </a:r>
            <a:r>
              <a:rPr lang="pt-BR" dirty="0">
                <a:latin typeface="Times New Roman" panose="02020603050405020304" pitchFamily="18" charset="0"/>
                <a:cs typeface="Times New Roman" panose="02020603050405020304" pitchFamily="18" charset="0"/>
              </a:rPr>
              <a:t>(R1-R4) of TPC-H Query12 (10TB scale).</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7270511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7305261" cy="664175"/>
          </a:xfrm>
        </p:spPr>
        <p:txBody>
          <a:bodyPr>
            <a:normAutofit/>
          </a:bodyPr>
          <a:lstStyle/>
          <a:p>
            <a:r>
              <a:rPr lang="en-US" sz="3600" b="1" dirty="0">
                <a:solidFill>
                  <a:schemeClr val="accent5"/>
                </a:solidFill>
                <a:latin typeface="Times New Roman" panose="02020603050405020304" pitchFamily="18" charset="0"/>
                <a:cs typeface="Times New Roman" panose="02020603050405020304" pitchFamily="18" charset="0"/>
              </a:rPr>
              <a:t>LCM Representation</a:t>
            </a:r>
          </a:p>
        </p:txBody>
      </p:sp>
      <p:sp>
        <p:nvSpPr>
          <p:cNvPr id="3" name="Content Placeholder 2"/>
          <p:cNvSpPr>
            <a:spLocks noGrp="1"/>
          </p:cNvSpPr>
          <p:nvPr>
            <p:ph idx="1"/>
          </p:nvPr>
        </p:nvSpPr>
        <p:spPr>
          <a:xfrm>
            <a:off x="0" y="3630565"/>
            <a:ext cx="12115800" cy="2051303"/>
          </a:xfrm>
        </p:spPr>
        <p:txBody>
          <a:bodyPr>
            <a:normAutofit fontScale="92500" lnSpcReduction="20000"/>
          </a:bodyPr>
          <a:lstStyle/>
          <a:p>
            <a:r>
              <a:rPr lang="en-US" sz="2400" dirty="0">
                <a:latin typeface="Times New Roman" panose="02020603050405020304" pitchFamily="18" charset="0"/>
                <a:cs typeface="Times New Roman" panose="02020603050405020304" pitchFamily="18" charset="0"/>
              </a:rPr>
              <a:t>T</a:t>
            </a:r>
            <a:r>
              <a:rPr lang="en-US" sz="2400" dirty="0" smtClean="0">
                <a:latin typeface="Times New Roman" panose="02020603050405020304" pitchFamily="18" charset="0"/>
                <a:cs typeface="Times New Roman" panose="02020603050405020304" pitchFamily="18" charset="0"/>
              </a:rPr>
              <a:t>hey </a:t>
            </a:r>
            <a:r>
              <a:rPr lang="en-US" sz="2400" dirty="0">
                <a:latin typeface="Times New Roman" panose="02020603050405020304" pitchFamily="18" charset="0"/>
                <a:cs typeface="Times New Roman" panose="02020603050405020304" pitchFamily="18" charset="0"/>
              </a:rPr>
              <a:t>identify and store the smallest </a:t>
            </a:r>
            <a:r>
              <a:rPr lang="en-US" sz="2400" dirty="0" smtClean="0">
                <a:latin typeface="Times New Roman" panose="02020603050405020304" pitchFamily="18" charset="0"/>
                <a:cs typeface="Times New Roman" panose="02020603050405020304" pitchFamily="18" charset="0"/>
              </a:rPr>
              <a:t>repeating unit </a:t>
            </a:r>
            <a:r>
              <a:rPr lang="en-US" sz="2400" dirty="0">
                <a:latin typeface="Times New Roman" panose="02020603050405020304" pitchFamily="18" charset="0"/>
                <a:cs typeface="Times New Roman" panose="02020603050405020304" pitchFamily="18" charset="0"/>
              </a:rPr>
              <a:t>which can accurately capture this recurring </a:t>
            </a:r>
            <a:r>
              <a:rPr lang="en-US" sz="2400" dirty="0" smtClean="0">
                <a:latin typeface="Times New Roman" panose="02020603050405020304" pitchFamily="18" charset="0"/>
                <a:cs typeface="Times New Roman" panose="02020603050405020304" pitchFamily="18" charset="0"/>
              </a:rPr>
              <a:t>pattern in </a:t>
            </a:r>
            <a:r>
              <a:rPr lang="en-US" sz="2400" dirty="0">
                <a:latin typeface="Times New Roman" panose="02020603050405020304" pitchFamily="18" charset="0"/>
                <a:cs typeface="Times New Roman" panose="02020603050405020304" pitchFamily="18" charset="0"/>
              </a:rPr>
              <a:t>the set of all periodic </a:t>
            </a:r>
            <a:r>
              <a:rPr lang="en-US" sz="2400" dirty="0" smtClean="0">
                <a:latin typeface="Times New Roman" panose="02020603050405020304" pitchFamily="18" charset="0"/>
                <a:cs typeface="Times New Roman" panose="02020603050405020304" pitchFamily="18" charset="0"/>
              </a:rPr>
              <a:t>jobs .They use the Least </a:t>
            </a:r>
            <a:r>
              <a:rPr lang="en-US" sz="2400" dirty="0">
                <a:latin typeface="Times New Roman" panose="02020603050405020304" pitchFamily="18" charset="0"/>
                <a:cs typeface="Times New Roman" panose="02020603050405020304" pitchFamily="18" charset="0"/>
              </a:rPr>
              <a:t>Common Multiple (LCM) of the time periods </a:t>
            </a:r>
            <a:r>
              <a:rPr lang="en-US" sz="2400" dirty="0" smtClean="0">
                <a:latin typeface="Times New Roman" panose="02020603050405020304" pitchFamily="18" charset="0"/>
                <a:cs typeface="Times New Roman" panose="02020603050405020304" pitchFamily="18" charset="0"/>
              </a:rPr>
              <a:t>as the </a:t>
            </a:r>
            <a:r>
              <a:rPr lang="en-US" sz="2400" dirty="0">
                <a:latin typeface="Times New Roman" panose="02020603050405020304" pitchFamily="18" charset="0"/>
                <a:cs typeface="Times New Roman" panose="02020603050405020304" pitchFamily="18" charset="0"/>
              </a:rPr>
              <a:t>length of the internal storage unit.</a:t>
            </a:r>
            <a:endParaRPr lang="en-US" sz="2400" dirty="0" smtClean="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This </a:t>
            </a:r>
            <a:r>
              <a:rPr lang="en-US" sz="2400" dirty="0" smtClean="0">
                <a:latin typeface="Times New Roman" panose="02020603050405020304" pitchFamily="18" charset="0"/>
                <a:cs typeface="Times New Roman" panose="02020603050405020304" pitchFamily="18" charset="0"/>
              </a:rPr>
              <a:t>ensures that all periodic jobs align with the boundaries of the storage unit</a:t>
            </a:r>
          </a:p>
          <a:p>
            <a:r>
              <a:rPr lang="en-US" sz="2400" dirty="0" smtClean="0">
                <a:latin typeface="Times New Roman" panose="02020603050405020304" pitchFamily="18" charset="0"/>
                <a:cs typeface="Times New Roman" panose="02020603050405020304" pitchFamily="18" charset="0"/>
              </a:rPr>
              <a:t> one may argue that the LCM can get very large due to slightly “off-kilter periods of few jobs  </a:t>
            </a:r>
          </a:p>
          <a:p>
            <a:r>
              <a:rPr lang="en-US" sz="2600" dirty="0">
                <a:latin typeface="Times New Roman" panose="02020603050405020304" pitchFamily="18" charset="0"/>
                <a:cs typeface="Times New Roman" panose="02020603050405020304" pitchFamily="18" charset="0"/>
              </a:rPr>
              <a:t>the distribution </a:t>
            </a:r>
            <a:r>
              <a:rPr lang="en-US" sz="2600" dirty="0" smtClean="0">
                <a:latin typeface="Times New Roman" panose="02020603050405020304" pitchFamily="18" charset="0"/>
                <a:cs typeface="Times New Roman" panose="02020603050405020304" pitchFamily="18" charset="0"/>
              </a:rPr>
              <a:t>of periods </a:t>
            </a:r>
            <a:r>
              <a:rPr lang="en-US" sz="2600" dirty="0">
                <a:latin typeface="Times New Roman" panose="02020603050405020304" pitchFamily="18" charset="0"/>
                <a:cs typeface="Times New Roman" panose="02020603050405020304" pitchFamily="18" charset="0"/>
              </a:rPr>
              <a:t>in our clusters shows that most period values </a:t>
            </a:r>
            <a:r>
              <a:rPr lang="en-US" sz="2600" dirty="0" smtClean="0">
                <a:latin typeface="Times New Roman" panose="02020603050405020304" pitchFamily="18" charset="0"/>
                <a:cs typeface="Times New Roman" panose="02020603050405020304" pitchFamily="18" charset="0"/>
              </a:rPr>
              <a:t>are divisors </a:t>
            </a:r>
            <a:r>
              <a:rPr lang="en-US" sz="2600" dirty="0">
                <a:latin typeface="Times New Roman" panose="02020603050405020304" pitchFamily="18" charset="0"/>
                <a:cs typeface="Times New Roman" panose="02020603050405020304" pitchFamily="18" charset="0"/>
              </a:rPr>
              <a:t>of one day.</a:t>
            </a:r>
          </a:p>
        </p:txBody>
      </p:sp>
      <p:pic>
        <p:nvPicPr>
          <p:cNvPr id="4" name="Picture 3"/>
          <p:cNvPicPr>
            <a:picLocks noChangeAspect="1"/>
          </p:cNvPicPr>
          <p:nvPr/>
        </p:nvPicPr>
        <p:blipFill>
          <a:blip r:embed="rId3"/>
          <a:stretch>
            <a:fillRect/>
          </a:stretch>
        </p:blipFill>
        <p:spPr>
          <a:xfrm>
            <a:off x="0" y="776289"/>
            <a:ext cx="11668539" cy="2632833"/>
          </a:xfrm>
          <a:prstGeom prst="rect">
            <a:avLst/>
          </a:prstGeom>
        </p:spPr>
      </p:pic>
    </p:spTree>
    <p:extLst>
      <p:ext uri="{BB962C8B-B14F-4D97-AF65-F5344CB8AC3E}">
        <p14:creationId xmlns:p14="http://schemas.microsoft.com/office/powerpoint/2010/main" val="223775719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normAutofit/>
          </a:bodyPr>
          <a:lstStyle/>
          <a:p>
            <a:r>
              <a:rPr lang="en-US" sz="3600" b="1" dirty="0" smtClean="0">
                <a:solidFill>
                  <a:schemeClr val="accent5"/>
                </a:solidFill>
                <a:latin typeface="Times New Roman" panose="02020603050405020304" pitchFamily="18" charset="0"/>
                <a:cs typeface="Times New Roman" panose="02020603050405020304" pitchFamily="18" charset="0"/>
              </a:rPr>
              <a:t>Other key techniques (in the paper)</a:t>
            </a:r>
            <a:endParaRPr lang="en-US" sz="3600" b="1" dirty="0">
              <a:solidFill>
                <a:schemeClr val="accent5"/>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marL="0" indent="0">
              <a:buNone/>
            </a:pPr>
            <a:r>
              <a:rPr lang="en-US" b="1" dirty="0" smtClean="0">
                <a:solidFill>
                  <a:schemeClr val="accent5"/>
                </a:solidFill>
                <a:latin typeface="Times New Roman" panose="02020603050405020304" pitchFamily="18" charset="0"/>
                <a:cs typeface="Times New Roman" panose="02020603050405020304" pitchFamily="18" charset="0"/>
              </a:rPr>
              <a:t>Low-cost </a:t>
            </a:r>
            <a:r>
              <a:rPr lang="en-US" b="1" dirty="0">
                <a:solidFill>
                  <a:schemeClr val="accent5"/>
                </a:solidFill>
                <a:latin typeface="Times New Roman" panose="02020603050405020304" pitchFamily="18" charset="0"/>
                <a:cs typeface="Times New Roman" panose="02020603050405020304" pitchFamily="18" charset="0"/>
              </a:rPr>
              <a:t>Packing </a:t>
            </a:r>
            <a:r>
              <a:rPr lang="en-US" b="1" dirty="0" smtClean="0">
                <a:solidFill>
                  <a:schemeClr val="accent5"/>
                </a:solidFill>
                <a:latin typeface="Times New Roman" panose="02020603050405020304" pitchFamily="18" charset="0"/>
                <a:cs typeface="Times New Roman" panose="02020603050405020304" pitchFamily="18" charset="0"/>
              </a:rPr>
              <a:t>Algorithm</a:t>
            </a:r>
          </a:p>
          <a:p>
            <a:r>
              <a:rPr lang="en-US" dirty="0">
                <a:latin typeface="Times New Roman" panose="02020603050405020304" pitchFamily="18" charset="0"/>
                <a:cs typeface="Times New Roman" panose="02020603050405020304" pitchFamily="18" charset="0"/>
              </a:rPr>
              <a:t>Heuristic for achieving a balanced allocation</a:t>
            </a:r>
          </a:p>
          <a:p>
            <a:r>
              <a:rPr lang="en-US" dirty="0" smtClean="0">
                <a:latin typeface="Times New Roman" panose="02020603050405020304" pitchFamily="18" charset="0"/>
                <a:cs typeface="Times New Roman" panose="02020603050405020304" pitchFamily="18" charset="0"/>
              </a:rPr>
              <a:t>Load-aware </a:t>
            </a:r>
            <a:r>
              <a:rPr lang="en-US" dirty="0">
                <a:latin typeface="Times New Roman" panose="02020603050405020304" pitchFamily="18" charset="0"/>
                <a:cs typeface="Times New Roman" panose="02020603050405020304" pitchFamily="18" charset="0"/>
              </a:rPr>
              <a:t>online </a:t>
            </a:r>
            <a:r>
              <a:rPr lang="en-US" dirty="0" smtClean="0">
                <a:latin typeface="Times New Roman" panose="02020603050405020304" pitchFamily="18" charset="0"/>
                <a:cs typeface="Times New Roman" panose="02020603050405020304" pitchFamily="18" charset="0"/>
              </a:rPr>
              <a:t>packing</a:t>
            </a:r>
          </a:p>
          <a:p>
            <a:pPr marL="0" indent="0">
              <a:buNone/>
            </a:pPr>
            <a:r>
              <a:rPr lang="en-US" b="1" dirty="0" smtClean="0">
                <a:solidFill>
                  <a:schemeClr val="accent5"/>
                </a:solidFill>
                <a:latin typeface="Times New Roman" panose="02020603050405020304" pitchFamily="18" charset="0"/>
                <a:cs typeface="Times New Roman" panose="02020603050405020304" pitchFamily="18" charset="0"/>
              </a:rPr>
              <a:t>Dynamic reprovisioning</a:t>
            </a:r>
          </a:p>
          <a:p>
            <a:r>
              <a:rPr lang="en-US" dirty="0">
                <a:latin typeface="Times New Roman" panose="02020603050405020304" pitchFamily="18" charset="0"/>
                <a:cs typeface="Times New Roman" panose="02020603050405020304" pitchFamily="18" charset="0"/>
              </a:rPr>
              <a:t>Continuous monitoring of jobs</a:t>
            </a:r>
          </a:p>
          <a:p>
            <a:r>
              <a:rPr lang="en-US" dirty="0">
                <a:latin typeface="Times New Roman" panose="02020603050405020304" pitchFamily="18" charset="0"/>
                <a:cs typeface="Times New Roman" panose="02020603050405020304" pitchFamily="18" charset="0"/>
              </a:rPr>
              <a:t>Allocate more resources when “progress” is slow</a:t>
            </a:r>
            <a:endParaRPr lang="en-US" b="1" dirty="0" smtClean="0">
              <a:solidFill>
                <a:schemeClr val="accent5"/>
              </a:solidFill>
              <a:latin typeface="Times New Roman" panose="02020603050405020304" pitchFamily="18" charset="0"/>
              <a:cs typeface="Times New Roman" panose="02020603050405020304" pitchFamily="18" charset="0"/>
            </a:endParaRPr>
          </a:p>
          <a:p>
            <a:pPr marL="0" indent="0">
              <a:buNone/>
            </a:pPr>
            <a:endParaRPr lang="en-US" b="1" dirty="0">
              <a:solidFill>
                <a:schemeClr val="accent5"/>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3"/>
          <a:stretch>
            <a:fillRect/>
          </a:stretch>
        </p:blipFill>
        <p:spPr>
          <a:xfrm>
            <a:off x="7967047" y="1270051"/>
            <a:ext cx="4143375" cy="3000375"/>
          </a:xfrm>
          <a:prstGeom prst="rect">
            <a:avLst/>
          </a:prstGeom>
        </p:spPr>
      </p:pic>
    </p:spTree>
    <p:extLst>
      <p:ext uri="{BB962C8B-B14F-4D97-AF65-F5344CB8AC3E}">
        <p14:creationId xmlns:p14="http://schemas.microsoft.com/office/powerpoint/2010/main" val="372973176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normAutofit/>
          </a:bodyPr>
          <a:lstStyle/>
          <a:p>
            <a:r>
              <a:rPr lang="en-US" sz="3600" b="1" dirty="0" smtClean="0">
                <a:solidFill>
                  <a:schemeClr val="accent5"/>
                </a:solidFill>
                <a:latin typeface="Times New Roman" panose="02020603050405020304" pitchFamily="18" charset="0"/>
                <a:cs typeface="Times New Roman" panose="02020603050405020304" pitchFamily="18" charset="0"/>
              </a:rPr>
              <a:t>Experiments</a:t>
            </a:r>
            <a:endParaRPr lang="en-US" sz="3600" b="1" dirty="0">
              <a:solidFill>
                <a:schemeClr val="accent5"/>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lnSpcReduction="10000"/>
          </a:bodyPr>
          <a:lstStyle/>
          <a:p>
            <a:pPr marL="0" indent="0">
              <a:buNone/>
            </a:pPr>
            <a:r>
              <a:rPr lang="en-US" b="1" dirty="0" smtClean="0">
                <a:solidFill>
                  <a:schemeClr val="accent5"/>
                </a:solidFill>
                <a:latin typeface="Times New Roman" panose="02020603050405020304" pitchFamily="18" charset="0"/>
                <a:cs typeface="Times New Roman" panose="02020603050405020304" pitchFamily="18" charset="0"/>
              </a:rPr>
              <a:t>Implementation:</a:t>
            </a:r>
          </a:p>
          <a:p>
            <a:r>
              <a:rPr lang="en-US" dirty="0">
                <a:latin typeface="Times New Roman" panose="02020603050405020304" pitchFamily="18" charset="0"/>
                <a:cs typeface="Times New Roman" panose="02020603050405020304" pitchFamily="18" charset="0"/>
              </a:rPr>
              <a:t>Recurrent reservation mechanism, packing algorithm, and dynamic reprovisioning in Apache </a:t>
            </a:r>
            <a:r>
              <a:rPr lang="en-US" dirty="0" smtClean="0">
                <a:latin typeface="Times New Roman" panose="02020603050405020304" pitchFamily="18" charset="0"/>
                <a:cs typeface="Times New Roman" panose="02020603050405020304" pitchFamily="18" charset="0"/>
              </a:rPr>
              <a:t>Hadoop/YARN Stand-alone </a:t>
            </a:r>
            <a:r>
              <a:rPr lang="en-US" dirty="0">
                <a:latin typeface="Times New Roman" panose="02020603050405020304" pitchFamily="18" charset="0"/>
                <a:cs typeface="Times New Roman" panose="02020603050405020304" pitchFamily="18" charset="0"/>
              </a:rPr>
              <a:t>inference </a:t>
            </a:r>
            <a:r>
              <a:rPr lang="en-US" dirty="0" smtClean="0">
                <a:latin typeface="Times New Roman" panose="02020603050405020304" pitchFamily="18" charset="0"/>
                <a:cs typeface="Times New Roman" panose="02020603050405020304" pitchFamily="18" charset="0"/>
              </a:rPr>
              <a:t>subsystem</a:t>
            </a:r>
          </a:p>
          <a:p>
            <a:endParaRPr lang="en-US" dirty="0">
              <a:latin typeface="Times New Roman" panose="02020603050405020304" pitchFamily="18" charset="0"/>
              <a:cs typeface="Times New Roman" panose="02020603050405020304" pitchFamily="18" charset="0"/>
            </a:endParaRPr>
          </a:p>
          <a:p>
            <a:pPr marL="0" indent="0">
              <a:buNone/>
            </a:pPr>
            <a:r>
              <a:rPr lang="en-US" b="1" dirty="0" smtClean="0">
                <a:solidFill>
                  <a:schemeClr val="accent5"/>
                </a:solidFill>
                <a:latin typeface="Times New Roman" panose="02020603050405020304" pitchFamily="18" charset="0"/>
                <a:cs typeface="Times New Roman" panose="02020603050405020304" pitchFamily="18" charset="0"/>
              </a:rPr>
              <a:t>Workload:</a:t>
            </a:r>
          </a:p>
          <a:p>
            <a:r>
              <a:rPr lang="en-US" b="1" dirty="0">
                <a:solidFill>
                  <a:schemeClr val="accent5"/>
                </a:solidFill>
                <a:latin typeface="Times New Roman" panose="02020603050405020304" pitchFamily="18" charset="0"/>
                <a:cs typeface="Times New Roman" panose="02020603050405020304" pitchFamily="18" charset="0"/>
              </a:rPr>
              <a:t>Enterprise-trace</a:t>
            </a:r>
            <a:r>
              <a:rPr lang="en-US" dirty="0">
                <a:latin typeface="Times New Roman" panose="02020603050405020304" pitchFamily="18" charset="0"/>
                <a:cs typeface="Times New Roman" panose="02020603050405020304" pitchFamily="18" charset="0"/>
              </a:rPr>
              <a:t>: Three-month trace from 50k-node COSMOS cluster</a:t>
            </a:r>
          </a:p>
          <a:p>
            <a:r>
              <a:rPr lang="en-US" b="1" dirty="0">
                <a:solidFill>
                  <a:schemeClr val="accent5"/>
                </a:solidFill>
                <a:latin typeface="Times New Roman" panose="02020603050405020304" pitchFamily="18" charset="0"/>
                <a:cs typeface="Times New Roman" panose="02020603050405020304" pitchFamily="18" charset="0"/>
              </a:rPr>
              <a:t>Hadoop-trace</a:t>
            </a:r>
            <a:r>
              <a:rPr lang="en-US" dirty="0">
                <a:latin typeface="Times New Roman" panose="02020603050405020304" pitchFamily="18" charset="0"/>
                <a:cs typeface="Times New Roman" panose="02020603050405020304" pitchFamily="18" charset="0"/>
              </a:rPr>
              <a:t>: One-month trace from 4k-node Hadoop cluster</a:t>
            </a:r>
          </a:p>
          <a:p>
            <a:r>
              <a:rPr lang="en-US" b="1" dirty="0">
                <a:solidFill>
                  <a:schemeClr val="accent5"/>
                </a:solidFill>
                <a:latin typeface="Times New Roman" panose="02020603050405020304" pitchFamily="18" charset="0"/>
                <a:cs typeface="Times New Roman" panose="02020603050405020304" pitchFamily="18" charset="0"/>
              </a:rPr>
              <a:t>TPC-H</a:t>
            </a:r>
            <a:r>
              <a:rPr lang="en-US" dirty="0">
                <a:latin typeface="Times New Roman" panose="02020603050405020304" pitchFamily="18" charset="0"/>
                <a:cs typeface="Times New Roman" panose="02020603050405020304" pitchFamily="18" charset="0"/>
              </a:rPr>
              <a:t>: Standard TPC-H benchmark</a:t>
            </a:r>
          </a:p>
        </p:txBody>
      </p:sp>
    </p:spTree>
    <p:extLst>
      <p:ext uri="{BB962C8B-B14F-4D97-AF65-F5344CB8AC3E}">
        <p14:creationId xmlns:p14="http://schemas.microsoft.com/office/powerpoint/2010/main" val="35834946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normAutofit/>
          </a:bodyPr>
          <a:lstStyle/>
          <a:p>
            <a:r>
              <a:rPr lang="en-US" sz="3600" b="1" dirty="0" smtClean="0">
                <a:solidFill>
                  <a:schemeClr val="accent5"/>
                </a:solidFill>
                <a:latin typeface="Times New Roman" panose="02020603050405020304" pitchFamily="18" charset="0"/>
                <a:cs typeface="Times New Roman" panose="02020603050405020304" pitchFamily="18" charset="0"/>
              </a:rPr>
              <a:t>Results </a:t>
            </a:r>
            <a:endParaRPr lang="en-US" sz="3600" b="1" dirty="0">
              <a:solidFill>
                <a:schemeClr val="accent5"/>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03123" y="1209368"/>
            <a:ext cx="11788877" cy="2723535"/>
          </a:xfrm>
        </p:spPr>
        <p:txBody>
          <a:bodyPr>
            <a:normAutofit/>
          </a:bodyPr>
          <a:lstStyle/>
          <a:p>
            <a:pPr marL="0" indent="0">
              <a:buNone/>
            </a:pPr>
            <a:r>
              <a:rPr lang="en-US" dirty="0">
                <a:latin typeface="Times New Roman" panose="02020603050405020304" pitchFamily="18" charset="0"/>
                <a:cs typeface="Times New Roman" panose="02020603050405020304" pitchFamily="18" charset="0"/>
              </a:rPr>
              <a:t>In a simulation run from the largest dataset available to the team, Morpheus was able </a:t>
            </a:r>
            <a:r>
              <a:rPr lang="en-US" dirty="0" smtClean="0">
                <a:latin typeface="Times New Roman" panose="02020603050405020304" pitchFamily="18" charset="0"/>
                <a:cs typeface="Times New Roman" panose="02020603050405020304" pitchFamily="18" charset="0"/>
              </a:rPr>
              <a:t>to automatically </a:t>
            </a:r>
            <a:r>
              <a:rPr lang="en-US" dirty="0">
                <a:latin typeface="Times New Roman" panose="02020603050405020304" pitchFamily="18" charset="0"/>
                <a:cs typeface="Times New Roman" panose="02020603050405020304" pitchFamily="18" charset="0"/>
              </a:rPr>
              <a:t>derive SLOs for over 70% of the millions of instances of periodic jobs in the trace. </a:t>
            </a:r>
            <a:endParaRPr lang="en-US" dirty="0" smtClean="0">
              <a:latin typeface="Times New Roman" panose="02020603050405020304" pitchFamily="18" charset="0"/>
              <a:cs typeface="Times New Roman" panose="02020603050405020304" pitchFamily="18" charset="0"/>
            </a:endParaRPr>
          </a:p>
          <a:p>
            <a:pPr marL="0" indent="0">
              <a:buNone/>
            </a:pPr>
            <a:r>
              <a:rPr lang="en-US" dirty="0" smtClean="0">
                <a:latin typeface="Times New Roman" panose="02020603050405020304" pitchFamily="18" charset="0"/>
                <a:cs typeface="Times New Roman" panose="02020603050405020304" pitchFamily="18" charset="0"/>
              </a:rPr>
              <a:t>Compared </a:t>
            </a:r>
            <a:r>
              <a:rPr lang="en-US" dirty="0">
                <a:latin typeface="Times New Roman" panose="02020603050405020304" pitchFamily="18" charset="0"/>
                <a:cs typeface="Times New Roman" panose="02020603050405020304" pitchFamily="18" charset="0"/>
              </a:rPr>
              <a:t>to the current manual provisioning, Morpheus reduces worst‑case </a:t>
            </a:r>
            <a:r>
              <a:rPr lang="en-US" dirty="0" smtClean="0">
                <a:latin typeface="Times New Roman" panose="02020603050405020304" pitchFamily="18" charset="0"/>
                <a:cs typeface="Times New Roman" panose="02020603050405020304" pitchFamily="18" charset="0"/>
              </a:rPr>
              <a:t>SLO misses </a:t>
            </a:r>
            <a:r>
              <a:rPr lang="en-US" dirty="0">
                <a:latin typeface="Times New Roman" panose="02020603050405020304" pitchFamily="18" charset="0"/>
                <a:cs typeface="Times New Roman" panose="02020603050405020304" pitchFamily="18" charset="0"/>
              </a:rPr>
              <a:t>by 13x! The packing algorithm does a good job of driving </a:t>
            </a:r>
            <a:r>
              <a:rPr lang="en-US" dirty="0" smtClean="0">
                <a:latin typeface="Times New Roman" panose="02020603050405020304" pitchFamily="18" charset="0"/>
                <a:cs typeface="Times New Roman" panose="02020603050405020304" pitchFamily="18" charset="0"/>
              </a:rPr>
              <a:t>utilization </a:t>
            </a:r>
            <a:r>
              <a:rPr lang="en-US" dirty="0">
                <a:latin typeface="Times New Roman" panose="02020603050405020304" pitchFamily="18" charset="0"/>
                <a:cs typeface="Times New Roman" panose="02020603050405020304" pitchFamily="18" charset="0"/>
              </a:rPr>
              <a:t>at the same </a:t>
            </a:r>
            <a:r>
              <a:rPr lang="en-US" dirty="0" smtClean="0">
                <a:latin typeface="Times New Roman" panose="02020603050405020304" pitchFamily="18" charset="0"/>
                <a:cs typeface="Times New Roman" panose="02020603050405020304" pitchFamily="18" charset="0"/>
              </a:rPr>
              <a:t>time,lowering </a:t>
            </a:r>
            <a:r>
              <a:rPr lang="en-US" dirty="0">
                <a:latin typeface="Times New Roman" panose="02020603050405020304" pitchFamily="18" charset="0"/>
                <a:cs typeface="Times New Roman" panose="02020603050405020304" pitchFamily="18" charset="0"/>
              </a:rPr>
              <a:t>the overall cluster </a:t>
            </a:r>
            <a:r>
              <a:rPr lang="en-US" dirty="0" smtClean="0">
                <a:latin typeface="Times New Roman" panose="02020603050405020304" pitchFamily="18" charset="0"/>
                <a:cs typeface="Times New Roman" panose="02020603050405020304" pitchFamily="18" charset="0"/>
              </a:rPr>
              <a:t>cost</a:t>
            </a:r>
          </a:p>
          <a:p>
            <a:pPr marL="0" indent="0">
              <a:buNone/>
            </a:pPr>
            <a:endParaRPr lang="en-US"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3"/>
          <a:stretch>
            <a:fillRect/>
          </a:stretch>
        </p:blipFill>
        <p:spPr>
          <a:xfrm>
            <a:off x="2369726" y="3932903"/>
            <a:ext cx="7019925" cy="2895600"/>
          </a:xfrm>
          <a:prstGeom prst="rect">
            <a:avLst/>
          </a:prstGeom>
        </p:spPr>
      </p:pic>
    </p:spTree>
    <p:extLst>
      <p:ext uri="{BB962C8B-B14F-4D97-AF65-F5344CB8AC3E}">
        <p14:creationId xmlns:p14="http://schemas.microsoft.com/office/powerpoint/2010/main" val="59811083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7873"/>
            <a:ext cx="10515600" cy="1325563"/>
          </a:xfrm>
        </p:spPr>
        <p:txBody>
          <a:bodyPr>
            <a:normAutofit/>
          </a:bodyPr>
          <a:lstStyle/>
          <a:p>
            <a:r>
              <a:rPr lang="en-US" sz="3600" b="1" dirty="0" smtClean="0">
                <a:solidFill>
                  <a:schemeClr val="accent5"/>
                </a:solidFill>
                <a:latin typeface="Times New Roman" panose="02020603050405020304" pitchFamily="18" charset="0"/>
                <a:cs typeface="Times New Roman" panose="02020603050405020304" pitchFamily="18" charset="0"/>
              </a:rPr>
              <a:t>Cont.…</a:t>
            </a:r>
            <a:endParaRPr lang="en-US" sz="3600" b="1" dirty="0">
              <a:solidFill>
                <a:schemeClr val="accent5"/>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71948" y="1307690"/>
            <a:ext cx="11493910" cy="4869273"/>
          </a:xfrm>
        </p:spPr>
        <p:txBody>
          <a:bodyPr/>
          <a:lstStyle/>
          <a:p>
            <a:r>
              <a:rPr lang="en-US" dirty="0">
                <a:latin typeface="Times New Roman" panose="02020603050405020304" pitchFamily="18" charset="0"/>
                <a:cs typeface="Times New Roman" panose="02020603050405020304" pitchFamily="18" charset="0"/>
              </a:rPr>
              <a:t>SLO extraction and packing contribute to lower the baseline cluster size by 6%. Job </a:t>
            </a:r>
            <a:r>
              <a:rPr lang="en-US" dirty="0" smtClean="0">
                <a:latin typeface="Times New Roman" panose="02020603050405020304" pitchFamily="18" charset="0"/>
                <a:cs typeface="Times New Roman" panose="02020603050405020304" pitchFamily="18" charset="0"/>
              </a:rPr>
              <a:t>resource </a:t>
            </a:r>
            <a:r>
              <a:rPr lang="en-US" dirty="0" smtClean="0">
                <a:latin typeface="Times New Roman" panose="02020603050405020304" pitchFamily="18" charset="0"/>
                <a:cs typeface="Times New Roman" panose="02020603050405020304" pitchFamily="18" charset="0"/>
              </a:rPr>
              <a:t>modeling</a:t>
            </a:r>
            <a:r>
              <a:rPr lang="en-US" dirty="0">
                <a:latin typeface="Times New Roman" panose="02020603050405020304" pitchFamily="18" charset="0"/>
                <a:cs typeface="Times New Roman" panose="02020603050405020304" pitchFamily="18" charset="0"/>
              </a:rPr>
              <a:t> (using the extracted skyline rather than user supplied provisioning)</a:t>
            </a:r>
            <a:endParaRPr lang="en-US" dirty="0" smtClean="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lowers cluster size by </a:t>
            </a:r>
            <a:r>
              <a:rPr lang="en-US" dirty="0" smtClean="0">
                <a:latin typeface="Times New Roman" panose="02020603050405020304" pitchFamily="18" charset="0"/>
                <a:cs typeface="Times New Roman" panose="02020603050405020304" pitchFamily="18" charset="0"/>
              </a:rPr>
              <a:t>a further </a:t>
            </a:r>
            <a:r>
              <a:rPr lang="en-US" dirty="0">
                <a:latin typeface="Times New Roman" panose="02020603050405020304" pitchFamily="18" charset="0"/>
                <a:cs typeface="Times New Roman" panose="02020603050405020304" pitchFamily="18" charset="0"/>
              </a:rPr>
              <a:t>16%. Combined they give a </a:t>
            </a:r>
            <a:r>
              <a:rPr lang="en-US" dirty="0" smtClean="0">
                <a:latin typeface="Times New Roman" panose="02020603050405020304" pitchFamily="18" charset="0"/>
                <a:cs typeface="Times New Roman" panose="02020603050405020304" pitchFamily="18" charset="0"/>
              </a:rPr>
              <a:t>19% reduction</a:t>
            </a:r>
            <a:r>
              <a:rPr lang="en-US"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2094601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normAutofit/>
          </a:bodyPr>
          <a:lstStyle/>
          <a:p>
            <a:r>
              <a:rPr lang="en-US" sz="3600" b="1" dirty="0">
                <a:solidFill>
                  <a:schemeClr val="accent5"/>
                </a:solidFill>
                <a:latin typeface="Times New Roman" panose="02020603050405020304" pitchFamily="18" charset="0"/>
                <a:cs typeface="Times New Roman" panose="02020603050405020304" pitchFamily="18" charset="0"/>
              </a:rPr>
              <a:t>C</a:t>
            </a:r>
            <a:r>
              <a:rPr lang="en-US" sz="3600" b="1" dirty="0" smtClean="0">
                <a:solidFill>
                  <a:schemeClr val="accent5"/>
                </a:solidFill>
                <a:latin typeface="Times New Roman" panose="02020603050405020304" pitchFamily="18" charset="0"/>
                <a:cs typeface="Times New Roman" panose="02020603050405020304" pitchFamily="18" charset="0"/>
              </a:rPr>
              <a:t>onclusion</a:t>
            </a:r>
            <a:endParaRPr lang="en-US" sz="3600" b="1" dirty="0">
              <a:solidFill>
                <a:schemeClr val="accent5"/>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Predictable performance with lesser resources and higher </a:t>
            </a:r>
            <a:r>
              <a:rPr lang="en-US" dirty="0" smtClean="0">
                <a:latin typeface="Times New Roman" panose="02020603050405020304" pitchFamily="18" charset="0"/>
                <a:cs typeface="Times New Roman" panose="02020603050405020304" pitchFamily="18" charset="0"/>
              </a:rPr>
              <a:t>utilization</a:t>
            </a:r>
          </a:p>
          <a:p>
            <a:r>
              <a:rPr lang="en-US" dirty="0">
                <a:latin typeface="Times New Roman" panose="02020603050405020304" pitchFamily="18" charset="0"/>
                <a:cs typeface="Times New Roman" panose="02020603050405020304" pitchFamily="18" charset="0"/>
              </a:rPr>
              <a:t>Three main ideas</a:t>
            </a:r>
          </a:p>
          <a:p>
            <a:pPr>
              <a:buFont typeface="Wingdings" panose="05000000000000000000" pitchFamily="2" charset="2"/>
              <a:buChar char="ü"/>
            </a:pP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Automatic inference</a:t>
            </a:r>
          </a:p>
          <a:p>
            <a:pPr>
              <a:buFont typeface="Wingdings" panose="05000000000000000000" pitchFamily="2" charset="2"/>
              <a:buChar char="ü"/>
            </a:pP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Recurrent reservations</a:t>
            </a:r>
          </a:p>
          <a:p>
            <a:pPr>
              <a:buFont typeface="Wingdings" panose="05000000000000000000" pitchFamily="2" charset="2"/>
              <a:buChar char="ü"/>
            </a:pP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Dynamic reprovisioning</a:t>
            </a:r>
          </a:p>
          <a:p>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5-13x reduction in SLO violations</a:t>
            </a:r>
          </a:p>
          <a:p>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14-28% reduction in cluster size</a:t>
            </a:r>
          </a:p>
        </p:txBody>
      </p:sp>
    </p:spTree>
    <p:extLst>
      <p:ext uri="{BB962C8B-B14F-4D97-AF65-F5344CB8AC3E}">
        <p14:creationId xmlns:p14="http://schemas.microsoft.com/office/powerpoint/2010/main" val="136790265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333135" y="2123768"/>
            <a:ext cx="6341807" cy="923330"/>
          </a:xfrm>
          <a:prstGeom prst="rect">
            <a:avLst/>
          </a:prstGeom>
          <a:noFill/>
        </p:spPr>
        <p:txBody>
          <a:bodyPr wrap="square" rtlCol="0">
            <a:spAutoFit/>
          </a:bodyPr>
          <a:lstStyle/>
          <a:p>
            <a:r>
              <a:rPr lang="en-US" sz="5400" b="1" dirty="0">
                <a:solidFill>
                  <a:schemeClr val="accent5"/>
                </a:solidFill>
                <a:latin typeface="Times New Roman" panose="02020603050405020304" pitchFamily="18" charset="0"/>
                <a:cs typeface="Times New Roman" panose="02020603050405020304" pitchFamily="18" charset="0"/>
              </a:rPr>
              <a:t>THANK YOU!</a:t>
            </a:r>
            <a:endParaRPr lang="en-US" sz="5400" dirty="0">
              <a:solidFill>
                <a:schemeClr val="accent5"/>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826032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solidFill>
                  <a:schemeClr val="accent5"/>
                </a:solidFill>
                <a:latin typeface="Times New Roman" panose="02020603050405020304" pitchFamily="18" charset="0"/>
                <a:cs typeface="Times New Roman" panose="02020603050405020304" pitchFamily="18" charset="0"/>
              </a:rPr>
              <a:t>I</a:t>
            </a:r>
            <a:r>
              <a:rPr lang="en-US" sz="3600" b="1" dirty="0" smtClean="0">
                <a:solidFill>
                  <a:schemeClr val="accent5"/>
                </a:solidFill>
                <a:latin typeface="Times New Roman" panose="02020603050405020304" pitchFamily="18" charset="0"/>
                <a:cs typeface="Times New Roman" panose="02020603050405020304" pitchFamily="18" charset="0"/>
              </a:rPr>
              <a:t>ntroduction</a:t>
            </a:r>
            <a:endParaRPr lang="en-US" sz="3600" b="1" dirty="0">
              <a:solidFill>
                <a:schemeClr val="accent5"/>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 y="1690688"/>
            <a:ext cx="12192000" cy="4955917"/>
          </a:xfrm>
        </p:spPr>
        <p:txBody>
          <a:bodyPr/>
          <a:lstStyle/>
          <a:p>
            <a:r>
              <a:rPr lang="en-US" dirty="0">
                <a:latin typeface="Times New Roman" panose="02020603050405020304" pitchFamily="18" charset="0"/>
                <a:cs typeface="Times New Roman" panose="02020603050405020304" pitchFamily="18" charset="0"/>
              </a:rPr>
              <a:t>In this paper, </a:t>
            </a:r>
            <a:r>
              <a:rPr lang="en-US" dirty="0" smtClean="0">
                <a:latin typeface="Times New Roman" panose="02020603050405020304" pitchFamily="18" charset="0"/>
                <a:cs typeface="Times New Roman" panose="02020603050405020304" pitchFamily="18" charset="0"/>
              </a:rPr>
              <a:t>they </a:t>
            </a:r>
            <a:r>
              <a:rPr lang="en-US" dirty="0">
                <a:latin typeface="Times New Roman" panose="02020603050405020304" pitchFamily="18" charset="0"/>
                <a:cs typeface="Times New Roman" panose="02020603050405020304" pitchFamily="18" charset="0"/>
              </a:rPr>
              <a:t>present Morpheus, a system designed to resolve the tension between </a:t>
            </a:r>
            <a:r>
              <a:rPr lang="en-US" dirty="0">
                <a:solidFill>
                  <a:srgbClr val="FF0000"/>
                </a:solidFill>
                <a:latin typeface="Times New Roman" panose="02020603050405020304" pitchFamily="18" charset="0"/>
                <a:cs typeface="Times New Roman" panose="02020603050405020304" pitchFamily="18" charset="0"/>
              </a:rPr>
              <a:t>predictability</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and </a:t>
            </a:r>
            <a:r>
              <a:rPr lang="en-US" dirty="0" smtClean="0">
                <a:solidFill>
                  <a:srgbClr val="FF0000"/>
                </a:solidFill>
                <a:latin typeface="Times New Roman" panose="02020603050405020304" pitchFamily="18" charset="0"/>
                <a:cs typeface="Times New Roman" panose="02020603050405020304" pitchFamily="18" charset="0"/>
              </a:rPr>
              <a:t>utilization</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that </a:t>
            </a:r>
            <a:r>
              <a:rPr lang="en-US" dirty="0" smtClean="0">
                <a:latin typeface="Times New Roman" panose="02020603050405020304" pitchFamily="18" charset="0"/>
                <a:cs typeface="Times New Roman" panose="02020603050405020304" pitchFamily="18" charset="0"/>
              </a:rPr>
              <a:t>they </a:t>
            </a:r>
            <a:r>
              <a:rPr lang="en-US" dirty="0">
                <a:latin typeface="Times New Roman" panose="02020603050405020304" pitchFamily="18" charset="0"/>
                <a:cs typeface="Times New Roman" panose="02020603050405020304" pitchFamily="18" charset="0"/>
              </a:rPr>
              <a:t>discovered thorough analysis of cluster workloads and operator/user </a:t>
            </a:r>
            <a:r>
              <a:rPr lang="en-US" dirty="0" smtClean="0">
                <a:latin typeface="Times New Roman" panose="02020603050405020304" pitchFamily="18" charset="0"/>
                <a:cs typeface="Times New Roman" panose="02020603050405020304" pitchFamily="18" charset="0"/>
              </a:rPr>
              <a:t>dynamics.Morpheus </a:t>
            </a:r>
            <a:r>
              <a:rPr lang="en-US" dirty="0">
                <a:latin typeface="Times New Roman" panose="02020603050405020304" pitchFamily="18" charset="0"/>
                <a:cs typeface="Times New Roman" panose="02020603050405020304" pitchFamily="18" charset="0"/>
              </a:rPr>
              <a:t>builds on three key </a:t>
            </a:r>
            <a:r>
              <a:rPr lang="en-US" dirty="0" smtClean="0">
                <a:latin typeface="Times New Roman" panose="02020603050405020304" pitchFamily="18" charset="0"/>
                <a:cs typeface="Times New Roman" panose="02020603050405020304" pitchFamily="18" charset="0"/>
              </a:rPr>
              <a:t>ideas</a:t>
            </a:r>
          </a:p>
          <a:p>
            <a:r>
              <a:rPr lang="en-US" dirty="0" smtClean="0">
                <a:latin typeface="Times New Roman" panose="02020603050405020304" pitchFamily="18" charset="0"/>
                <a:cs typeface="Times New Roman" panose="02020603050405020304" pitchFamily="18" charset="0"/>
              </a:rPr>
              <a:t>automatically deriving service Level Objectives (SLOs ) and </a:t>
            </a:r>
            <a:r>
              <a:rPr lang="en-US" dirty="0">
                <a:latin typeface="Times New Roman" panose="02020603050405020304" pitchFamily="18" charset="0"/>
                <a:cs typeface="Times New Roman" panose="02020603050405020304" pitchFamily="18" charset="0"/>
              </a:rPr>
              <a:t>job resource models from </a:t>
            </a:r>
            <a:r>
              <a:rPr lang="en-US" dirty="0" smtClean="0">
                <a:latin typeface="Times New Roman" panose="02020603050405020304" pitchFamily="18" charset="0"/>
                <a:cs typeface="Times New Roman" panose="02020603050405020304" pitchFamily="18" charset="0"/>
              </a:rPr>
              <a:t>historical data</a:t>
            </a:r>
          </a:p>
          <a:p>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relying on recurrent reservations and packing algorithms to enforce </a:t>
            </a:r>
            <a:r>
              <a:rPr lang="en-US" dirty="0" smtClean="0">
                <a:latin typeface="Times New Roman" panose="02020603050405020304" pitchFamily="18" charset="0"/>
                <a:cs typeface="Times New Roman" panose="02020603050405020304" pitchFamily="18" charset="0"/>
              </a:rPr>
              <a:t>SLOs</a:t>
            </a:r>
          </a:p>
          <a:p>
            <a:r>
              <a:rPr lang="en-US" dirty="0" smtClean="0">
                <a:latin typeface="Times New Roman" panose="02020603050405020304" pitchFamily="18" charset="0"/>
                <a:cs typeface="Times New Roman" panose="02020603050405020304" pitchFamily="18" charset="0"/>
              </a:rPr>
              <a:t>dynamic reprovisioning </a:t>
            </a:r>
            <a:r>
              <a:rPr lang="en-US" dirty="0">
                <a:latin typeface="Times New Roman" panose="02020603050405020304" pitchFamily="18" charset="0"/>
                <a:cs typeface="Times New Roman" panose="02020603050405020304" pitchFamily="18" charset="0"/>
              </a:rPr>
              <a:t>to mitigate inherent execution variance.</a:t>
            </a:r>
          </a:p>
        </p:txBody>
      </p:sp>
    </p:spTree>
    <p:extLst>
      <p:ext uri="{BB962C8B-B14F-4D97-AF65-F5344CB8AC3E}">
        <p14:creationId xmlns:p14="http://schemas.microsoft.com/office/powerpoint/2010/main" val="9988665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82373"/>
            <a:ext cx="10515600" cy="1611809"/>
          </a:xfrm>
        </p:spPr>
        <p:txBody>
          <a:bodyPr>
            <a:normAutofit fontScale="90000"/>
          </a:bodyPr>
          <a:lstStyle/>
          <a:p>
            <a:r>
              <a:rPr lang="en-US" sz="4000" b="1" dirty="0" smtClean="0">
                <a:solidFill>
                  <a:schemeClr val="accent5"/>
                </a:solidFill>
                <a:latin typeface="Times New Roman" panose="02020603050405020304" pitchFamily="18" charset="0"/>
                <a:cs typeface="Times New Roman" panose="02020603050405020304" pitchFamily="18" charset="0"/>
              </a:rPr>
              <a:t>Periodic Task</a:t>
            </a:r>
            <a:r>
              <a:rPr lang="en-US" sz="3200" b="1" dirty="0" smtClean="0">
                <a:solidFill>
                  <a:schemeClr val="accent5"/>
                </a:solidFill>
                <a:latin typeface="Times New Roman" panose="02020603050405020304" pitchFamily="18" charset="0"/>
                <a:cs typeface="Times New Roman" panose="02020603050405020304" pitchFamily="18" charset="0"/>
              </a:rPr>
              <a:t/>
            </a:r>
            <a:br>
              <a:rPr lang="en-US" sz="3200" b="1" dirty="0" smtClean="0">
                <a:solidFill>
                  <a:schemeClr val="accent5"/>
                </a:solidFill>
                <a:latin typeface="Times New Roman" panose="02020603050405020304" pitchFamily="18" charset="0"/>
                <a:cs typeface="Times New Roman" panose="02020603050405020304" pitchFamily="18" charset="0"/>
              </a:rPr>
            </a:br>
            <a:r>
              <a:rPr lang="en-US" sz="3100" dirty="0" smtClean="0">
                <a:latin typeface="Times New Roman" panose="02020603050405020304" pitchFamily="18" charset="0"/>
                <a:cs typeface="Times New Roman" panose="02020603050405020304" pitchFamily="18" charset="0"/>
              </a:rPr>
              <a:t>The interval between two consecutive activation is the periodic task </a:t>
            </a:r>
            <a:r>
              <a:rPr lang="en-US" sz="3200" dirty="0" smtClean="0">
                <a:latin typeface="Times New Roman" panose="02020603050405020304" pitchFamily="18" charset="0"/>
                <a:cs typeface="Times New Roman" panose="02020603050405020304" pitchFamily="18" charset="0"/>
              </a:rPr>
              <a:t/>
            </a:r>
            <a:br>
              <a:rPr lang="en-US" sz="3200" dirty="0" smtClean="0">
                <a:latin typeface="Times New Roman" panose="02020603050405020304" pitchFamily="18" charset="0"/>
                <a:cs typeface="Times New Roman" panose="02020603050405020304" pitchFamily="18" charset="0"/>
              </a:rPr>
            </a:br>
            <a:r>
              <a:rPr lang="en-US" sz="3200" b="1" dirty="0" smtClean="0">
                <a:solidFill>
                  <a:schemeClr val="accent5"/>
                </a:solidFill>
                <a:latin typeface="Times New Roman" panose="02020603050405020304" pitchFamily="18" charset="0"/>
                <a:cs typeface="Times New Roman" panose="02020603050405020304" pitchFamily="18" charset="0"/>
              </a:rPr>
              <a:t> </a:t>
            </a:r>
            <a:endParaRPr lang="en-US" sz="3200" b="1" dirty="0">
              <a:solidFill>
                <a:schemeClr val="accent5"/>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58219" y="3190767"/>
            <a:ext cx="10559717" cy="3667233"/>
          </a:xfrm>
        </p:spPr>
        <p:txBody>
          <a:bodyPr/>
          <a:lstStyle/>
          <a:p>
            <a:endParaRPr lang="en-US" dirty="0">
              <a:latin typeface="Times New Roman" panose="02020603050405020304" pitchFamily="18" charset="0"/>
              <a:cs typeface="Times New Roman" panose="02020603050405020304" pitchFamily="18" charset="0"/>
            </a:endParaRPr>
          </a:p>
          <a:p>
            <a:pPr marL="0" indent="0">
              <a:buNone/>
            </a:pPr>
            <a:r>
              <a:rPr lang="en-US" dirty="0" smtClean="0">
                <a:latin typeface="Times New Roman" panose="02020603050405020304" pitchFamily="18" charset="0"/>
                <a:cs typeface="Times New Roman" panose="02020603050405020304" pitchFamily="18" charset="0"/>
              </a:rPr>
              <a:t> </a:t>
            </a:r>
          </a:p>
          <a:p>
            <a:r>
              <a:rPr lang="en-US" sz="3600" b="1" dirty="0" smtClean="0">
                <a:solidFill>
                  <a:schemeClr val="accent5"/>
                </a:solidFill>
                <a:latin typeface="Times New Roman" panose="02020603050405020304" pitchFamily="18" charset="0"/>
                <a:cs typeface="Times New Roman" panose="02020603050405020304" pitchFamily="18" charset="0"/>
              </a:rPr>
              <a:t>Aperiodic </a:t>
            </a:r>
            <a:endParaRPr lang="en-US" sz="3600" dirty="0" smtClean="0"/>
          </a:p>
          <a:p>
            <a:pPr marL="0" indent="0">
              <a:buNone/>
            </a:pPr>
            <a:r>
              <a:rPr lang="en-US" dirty="0" smtClean="0"/>
              <a:t>  </a:t>
            </a:r>
            <a:r>
              <a:rPr lang="en-US" dirty="0" smtClean="0">
                <a:latin typeface="Times New Roman" panose="02020603050405020304" pitchFamily="18" charset="0"/>
                <a:cs typeface="Times New Roman" panose="02020603050405020304" pitchFamily="18" charset="0"/>
              </a:rPr>
              <a:t>The task that have irregular arrival time is a periodic task</a:t>
            </a:r>
          </a:p>
          <a:p>
            <a:endParaRPr lang="en-US" dirty="0">
              <a:latin typeface="Times New Roman" panose="02020603050405020304" pitchFamily="18" charset="0"/>
              <a:cs typeface="Times New Roman" panose="02020603050405020304" pitchFamily="18" charset="0"/>
            </a:endParaRPr>
          </a:p>
        </p:txBody>
      </p:sp>
      <p:sp>
        <p:nvSpPr>
          <p:cNvPr id="5" name="Content Placeholder 6"/>
          <p:cNvSpPr txBox="1">
            <a:spLocks/>
          </p:cNvSpPr>
          <p:nvPr/>
        </p:nvSpPr>
        <p:spPr>
          <a:xfrm>
            <a:off x="184404" y="3867911"/>
            <a:ext cx="10157460" cy="2798065"/>
          </a:xfrm>
          <a:prstGeom prst="rect">
            <a:avLst/>
          </a:prstGeom>
        </p:spPr>
        <p:txBody>
          <a:bodyPr vert="horz" lIns="91440" tIns="45720" rIns="91440" bIns="45720" rtlCol="0">
            <a:normAutofit fontScale="4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b="1" dirty="0" smtClean="0">
              <a:solidFill>
                <a:schemeClr val="accent5"/>
              </a:solidFill>
              <a:latin typeface="Times New Roman" panose="02020603050405020304" pitchFamily="18" charset="0"/>
              <a:cs typeface="Times New Roman" panose="02020603050405020304" pitchFamily="18" charset="0"/>
            </a:endParaRPr>
          </a:p>
          <a:p>
            <a:pPr marL="0" indent="0">
              <a:buNone/>
            </a:pPr>
            <a:endParaRPr lang="en-US" b="1" dirty="0">
              <a:solidFill>
                <a:schemeClr val="accent5"/>
              </a:solidFill>
              <a:latin typeface="Times New Roman" panose="02020603050405020304" pitchFamily="18" charset="0"/>
              <a:cs typeface="Times New Roman" panose="02020603050405020304" pitchFamily="18" charset="0"/>
            </a:endParaRPr>
          </a:p>
          <a:p>
            <a:pPr marL="0" indent="0">
              <a:buNone/>
            </a:pPr>
            <a:endParaRPr lang="en-US" b="1" dirty="0" smtClean="0">
              <a:solidFill>
                <a:schemeClr val="accent5"/>
              </a:solidFill>
              <a:latin typeface="Times New Roman" panose="02020603050405020304" pitchFamily="18" charset="0"/>
              <a:cs typeface="Times New Roman" panose="02020603050405020304" pitchFamily="18" charset="0"/>
            </a:endParaRPr>
          </a:p>
          <a:p>
            <a:endParaRPr lang="en-US" b="1" dirty="0">
              <a:solidFill>
                <a:schemeClr val="accent5"/>
              </a:solidFill>
              <a:latin typeface="Times New Roman" panose="02020603050405020304" pitchFamily="18" charset="0"/>
              <a:cs typeface="Times New Roman" panose="02020603050405020304" pitchFamily="18" charset="0"/>
            </a:endParaRPr>
          </a:p>
          <a:p>
            <a:endParaRPr lang="en-US" b="1" dirty="0" smtClean="0">
              <a:solidFill>
                <a:schemeClr val="accent5"/>
              </a:solidFill>
              <a:latin typeface="Times New Roman" panose="02020603050405020304" pitchFamily="18" charset="0"/>
              <a:cs typeface="Times New Roman" panose="02020603050405020304" pitchFamily="18" charset="0"/>
            </a:endParaRPr>
          </a:p>
          <a:p>
            <a:endParaRPr lang="en-US" dirty="0" smtClean="0"/>
          </a:p>
          <a:p>
            <a:pPr marL="0" indent="0">
              <a:buFont typeface="Arial" panose="020B0604020202020204" pitchFamily="34" charset="0"/>
              <a:buNone/>
            </a:pPr>
            <a:endParaRPr lang="en-US" dirty="0" smtClean="0"/>
          </a:p>
          <a:p>
            <a:endParaRPr lang="en-US" dirty="0" smtClean="0"/>
          </a:p>
          <a:p>
            <a:endParaRPr lang="en-US" dirty="0" smtClean="0"/>
          </a:p>
          <a:p>
            <a:pPr marL="0" indent="0">
              <a:buFont typeface="Arial" panose="020B0604020202020204" pitchFamily="34" charset="0"/>
              <a:buNone/>
            </a:pPr>
            <a:r>
              <a:rPr lang="en-US" dirty="0" smtClean="0"/>
              <a:t>              </a:t>
            </a:r>
            <a:endParaRPr lang="en-US"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608209" y="5546390"/>
            <a:ext cx="4110189" cy="10420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38110" y="1574276"/>
            <a:ext cx="7601247" cy="2808373"/>
          </a:xfrm>
          <a:prstGeom prst="rect">
            <a:avLst/>
          </a:prstGeom>
        </p:spPr>
      </p:pic>
    </p:spTree>
    <p:extLst>
      <p:ext uri="{BB962C8B-B14F-4D97-AF65-F5344CB8AC3E}">
        <p14:creationId xmlns:p14="http://schemas.microsoft.com/office/powerpoint/2010/main" val="239556020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2799"/>
            <a:ext cx="11157155" cy="1325563"/>
          </a:xfrm>
        </p:spPr>
        <p:txBody>
          <a:bodyPr>
            <a:normAutofit/>
          </a:bodyPr>
          <a:lstStyle/>
          <a:p>
            <a:r>
              <a:rPr lang="en-US" sz="3600" b="1" dirty="0">
                <a:solidFill>
                  <a:schemeClr val="accent5"/>
                </a:solidFill>
                <a:latin typeface="Times New Roman" panose="02020603050405020304" pitchFamily="18" charset="0"/>
                <a:cs typeface="Times New Roman" panose="02020603050405020304" pitchFamily="18" charset="0"/>
              </a:rPr>
              <a:t>What do users of big data clusters care about?</a:t>
            </a:r>
          </a:p>
        </p:txBody>
      </p:sp>
      <p:sp>
        <p:nvSpPr>
          <p:cNvPr id="3" name="Content Placeholder 2"/>
          <p:cNvSpPr>
            <a:spLocks noGrp="1"/>
          </p:cNvSpPr>
          <p:nvPr>
            <p:ph idx="1"/>
          </p:nvPr>
        </p:nvSpPr>
        <p:spPr>
          <a:xfrm>
            <a:off x="123293" y="1090005"/>
            <a:ext cx="10515600" cy="3273272"/>
          </a:xfrm>
        </p:spPr>
        <p:txBody>
          <a:bodyPr/>
          <a:lstStyle/>
          <a:p>
            <a:r>
              <a:rPr lang="en-US" dirty="0">
                <a:latin typeface="Times New Roman" panose="02020603050405020304" pitchFamily="18" charset="0"/>
                <a:cs typeface="Times New Roman" panose="02020603050405020304" pitchFamily="18" charset="0"/>
              </a:rPr>
              <a:t>Based on interviews with cluster operators and users, </a:t>
            </a:r>
            <a:r>
              <a:rPr lang="en-US" dirty="0" smtClean="0">
                <a:latin typeface="Times New Roman" panose="02020603050405020304" pitchFamily="18" charset="0"/>
                <a:cs typeface="Times New Roman" panose="02020603050405020304" pitchFamily="18" charset="0"/>
              </a:rPr>
              <a:t>they </a:t>
            </a:r>
            <a:r>
              <a:rPr lang="en-US" dirty="0">
                <a:latin typeface="Times New Roman" panose="02020603050405020304" pitchFamily="18" charset="0"/>
                <a:cs typeface="Times New Roman" panose="02020603050405020304" pitchFamily="18" charset="0"/>
              </a:rPr>
              <a:t>isolate one observable metric which users </a:t>
            </a:r>
            <a:r>
              <a:rPr lang="en-US" dirty="0" smtClean="0">
                <a:latin typeface="Times New Roman" panose="02020603050405020304" pitchFamily="18" charset="0"/>
                <a:cs typeface="Times New Roman" panose="02020603050405020304" pitchFamily="18" charset="0"/>
              </a:rPr>
              <a:t>care about </a:t>
            </a:r>
            <a:r>
              <a:rPr lang="en-US" dirty="0">
                <a:latin typeface="Times New Roman" panose="02020603050405020304" pitchFamily="18" charset="0"/>
                <a:cs typeface="Times New Roman" panose="02020603050405020304" pitchFamily="18" charset="0"/>
              </a:rPr>
              <a:t>job completion by a </a:t>
            </a:r>
            <a:r>
              <a:rPr lang="en-US" dirty="0" smtClean="0">
                <a:latin typeface="Times New Roman" panose="02020603050405020304" pitchFamily="18" charset="0"/>
                <a:cs typeface="Times New Roman" panose="02020603050405020304" pitchFamily="18" charset="0"/>
              </a:rPr>
              <a:t>deadline </a:t>
            </a:r>
            <a:r>
              <a:rPr lang="en-US" dirty="0">
                <a:latin typeface="Times New Roman" panose="02020603050405020304" pitchFamily="18" charset="0"/>
                <a:cs typeface="Times New Roman" panose="02020603050405020304" pitchFamily="18" charset="0"/>
              </a:rPr>
              <a:t>Specifically, from </a:t>
            </a:r>
            <a:r>
              <a:rPr lang="en-US" dirty="0" smtClean="0">
                <a:latin typeface="Times New Roman" panose="02020603050405020304" pitchFamily="18" charset="0"/>
                <a:cs typeface="Times New Roman" panose="02020603050405020304" pitchFamily="18" charset="0"/>
              </a:rPr>
              <a:t>analyzing </a:t>
            </a:r>
            <a:r>
              <a:rPr lang="en-US" dirty="0">
                <a:latin typeface="Times New Roman" panose="02020603050405020304" pitchFamily="18" charset="0"/>
                <a:cs typeface="Times New Roman" panose="02020603050405020304" pitchFamily="18" charset="0"/>
              </a:rPr>
              <a:t>the escalation tickets, some users seem </a:t>
            </a:r>
            <a:r>
              <a:rPr lang="en-US" dirty="0" smtClean="0">
                <a:latin typeface="Times New Roman" panose="02020603050405020304" pitchFamily="18" charset="0"/>
                <a:cs typeface="Times New Roman" panose="02020603050405020304" pitchFamily="18" charset="0"/>
              </a:rPr>
              <a:t>to form </a:t>
            </a:r>
            <a:r>
              <a:rPr lang="en-US" dirty="0">
                <a:latin typeface="Times New Roman" panose="02020603050405020304" pitchFamily="18" charset="0"/>
                <a:cs typeface="Times New Roman" panose="02020603050405020304" pitchFamily="18" charset="0"/>
              </a:rPr>
              <a:t>expectations such </a:t>
            </a:r>
            <a:r>
              <a:rPr lang="en-US" dirty="0" smtClean="0">
                <a:latin typeface="Times New Roman" panose="02020603050405020304" pitchFamily="18" charset="0"/>
                <a:cs typeface="Times New Roman" panose="02020603050405020304" pitchFamily="18" charset="0"/>
              </a:rPr>
              <a:t>as </a:t>
            </a:r>
            <a:r>
              <a:rPr lang="en-US" dirty="0">
                <a:latin typeface="Times New Roman" panose="02020603050405020304" pitchFamily="18" charset="0"/>
                <a:cs typeface="Times New Roman" panose="02020603050405020304" pitchFamily="18" charset="0"/>
              </a:rPr>
              <a:t>“95% of job X runs should complete by 5pm”. Other users are not able to </a:t>
            </a:r>
            <a:r>
              <a:rPr lang="en-US" dirty="0" smtClean="0">
                <a:latin typeface="Times New Roman" panose="02020603050405020304" pitchFamily="18" charset="0"/>
                <a:cs typeface="Times New Roman" panose="02020603050405020304" pitchFamily="18" charset="0"/>
              </a:rPr>
              <a:t>specify a </a:t>
            </a:r>
            <a:r>
              <a:rPr lang="en-US" dirty="0">
                <a:latin typeface="Times New Roman" panose="02020603050405020304" pitchFamily="18" charset="0"/>
                <a:cs typeface="Times New Roman" panose="02020603050405020304" pitchFamily="18" charset="0"/>
              </a:rPr>
              <a:t>concrete </a:t>
            </a:r>
            <a:r>
              <a:rPr lang="en-US" dirty="0" smtClean="0">
                <a:latin typeface="Times New Roman" panose="02020603050405020304" pitchFamily="18" charset="0"/>
                <a:cs typeface="Times New Roman" panose="02020603050405020304" pitchFamily="18" charset="0"/>
              </a:rPr>
              <a:t>deadline </a:t>
            </a:r>
            <a:r>
              <a:rPr lang="en-US" dirty="0">
                <a:latin typeface="Times New Roman" panose="02020603050405020304" pitchFamily="18" charset="0"/>
                <a:cs typeface="Times New Roman" panose="02020603050405020304" pitchFamily="18" charset="0"/>
              </a:rPr>
              <a:t>but do state that other teams rely on the output of their </a:t>
            </a:r>
            <a:r>
              <a:rPr lang="en-US" dirty="0" smtClean="0">
                <a:latin typeface="Times New Roman" panose="02020603050405020304" pitchFamily="18" charset="0"/>
                <a:cs typeface="Times New Roman" panose="02020603050405020304" pitchFamily="18" charset="0"/>
              </a:rPr>
              <a:t>job and </a:t>
            </a:r>
            <a:r>
              <a:rPr lang="en-US" dirty="0">
                <a:latin typeface="Times New Roman" panose="02020603050405020304" pitchFamily="18" charset="0"/>
                <a:cs typeface="Times New Roman" panose="02020603050405020304" pitchFamily="18" charset="0"/>
              </a:rPr>
              <a:t>may need it in a </a:t>
            </a:r>
            <a:r>
              <a:rPr lang="en-US" dirty="0" smtClean="0">
                <a:latin typeface="Times New Roman" panose="02020603050405020304" pitchFamily="18" charset="0"/>
                <a:cs typeface="Times New Roman" panose="02020603050405020304" pitchFamily="18" charset="0"/>
              </a:rPr>
              <a:t>timely manner</a:t>
            </a:r>
            <a:r>
              <a:rPr lang="en-US" dirty="0">
                <a:latin typeface="Times New Roman" panose="02020603050405020304" pitchFamily="18" charset="0"/>
                <a:cs typeface="Times New Roman" panose="02020603050405020304" pitchFamily="18" charset="0"/>
              </a:rPr>
              <a:t>.</a:t>
            </a:r>
          </a:p>
        </p:txBody>
      </p:sp>
      <p:pic>
        <p:nvPicPr>
          <p:cNvPr id="4" name="Picture 3"/>
          <p:cNvPicPr>
            <a:picLocks noChangeAspect="1"/>
          </p:cNvPicPr>
          <p:nvPr/>
        </p:nvPicPr>
        <p:blipFill>
          <a:blip r:embed="rId2"/>
          <a:stretch>
            <a:fillRect/>
          </a:stretch>
        </p:blipFill>
        <p:spPr>
          <a:xfrm>
            <a:off x="689319" y="4492488"/>
            <a:ext cx="10291135" cy="2295280"/>
          </a:xfrm>
          <a:prstGeom prst="rect">
            <a:avLst/>
          </a:prstGeom>
        </p:spPr>
      </p:pic>
    </p:spTree>
    <p:extLst>
      <p:ext uri="{BB962C8B-B14F-4D97-AF65-F5344CB8AC3E}">
        <p14:creationId xmlns:p14="http://schemas.microsoft.com/office/powerpoint/2010/main" val="28200836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397023" cy="943896"/>
          </a:xfrm>
        </p:spPr>
        <p:txBody>
          <a:bodyPr>
            <a:normAutofit/>
          </a:bodyPr>
          <a:lstStyle/>
          <a:p>
            <a:r>
              <a:rPr lang="en-US" sz="3600" b="1" dirty="0" smtClean="0">
                <a:solidFill>
                  <a:schemeClr val="accent5"/>
                </a:solidFill>
                <a:latin typeface="Times New Roman" panose="02020603050405020304" pitchFamily="18" charset="0"/>
                <a:cs typeface="Times New Roman" panose="02020603050405020304" pitchFamily="18" charset="0"/>
              </a:rPr>
              <a:t>Cont.…</a:t>
            </a:r>
            <a:endParaRPr lang="en-US" sz="3600" b="1" dirty="0">
              <a:solidFill>
                <a:schemeClr val="accent5"/>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 y="764164"/>
            <a:ext cx="12319819" cy="3906159"/>
          </a:xfrm>
        </p:spPr>
        <p:txBody>
          <a:bodyPr>
            <a:normAutofit/>
          </a:bodyPr>
          <a:lstStyle/>
          <a:p>
            <a:r>
              <a:rPr lang="en-US" dirty="0">
                <a:latin typeface="Times New Roman" panose="02020603050405020304" pitchFamily="18" charset="0"/>
                <a:cs typeface="Times New Roman" panose="02020603050405020304" pitchFamily="18" charset="0"/>
              </a:rPr>
              <a:t>Over 75% of the workload is production </a:t>
            </a:r>
            <a:r>
              <a:rPr lang="en-US" dirty="0" smtClean="0">
                <a:latin typeface="Times New Roman" panose="02020603050405020304" pitchFamily="18" charset="0"/>
                <a:cs typeface="Times New Roman" panose="02020603050405020304" pitchFamily="18" charset="0"/>
              </a:rPr>
              <a:t>jobs Users </a:t>
            </a:r>
            <a:r>
              <a:rPr lang="en-US" dirty="0">
                <a:latin typeface="Times New Roman" panose="02020603050405020304" pitchFamily="18" charset="0"/>
                <a:cs typeface="Times New Roman" panose="02020603050405020304" pitchFamily="18" charset="0"/>
              </a:rPr>
              <a:t>are 120x more likely to complain about performance (un)predictability than about fairness</a:t>
            </a:r>
          </a:p>
          <a:p>
            <a:r>
              <a:rPr lang="en-US" dirty="0">
                <a:latin typeface="Times New Roman" panose="02020603050405020304" pitchFamily="18" charset="0"/>
                <a:cs typeface="Times New Roman" panose="02020603050405020304" pitchFamily="18" charset="0"/>
              </a:rPr>
              <a:t>Over 60% of the jobs in the largest clusters are </a:t>
            </a:r>
            <a:r>
              <a:rPr lang="en-US" dirty="0" smtClean="0">
                <a:latin typeface="Times New Roman" panose="02020603050405020304" pitchFamily="18" charset="0"/>
                <a:cs typeface="Times New Roman" panose="02020603050405020304" pitchFamily="18" charset="0"/>
              </a:rPr>
              <a:t>recurrent Most </a:t>
            </a:r>
            <a:r>
              <a:rPr lang="en-US" dirty="0">
                <a:latin typeface="Times New Roman" panose="02020603050405020304" pitchFamily="18" charset="0"/>
                <a:cs typeface="Times New Roman" panose="02020603050405020304" pitchFamily="18" charset="0"/>
              </a:rPr>
              <a:t>of these recurring jobs are </a:t>
            </a:r>
            <a:r>
              <a:rPr lang="en-US" dirty="0" smtClean="0">
                <a:latin typeface="Times New Roman" panose="02020603050405020304" pitchFamily="18" charset="0"/>
                <a:cs typeface="Times New Roman" panose="02020603050405020304" pitchFamily="18" charset="0"/>
              </a:rPr>
              <a:t>production jobs </a:t>
            </a:r>
            <a:r>
              <a:rPr lang="en-US" dirty="0">
                <a:latin typeface="Times New Roman" panose="02020603050405020304" pitchFamily="18" charset="0"/>
                <a:cs typeface="Times New Roman" panose="02020603050405020304" pitchFamily="18" charset="0"/>
              </a:rPr>
              <a:t>operating on continuously arriving data, hence are periodic in </a:t>
            </a:r>
            <a:r>
              <a:rPr lang="en-US" dirty="0" smtClean="0">
                <a:latin typeface="Times New Roman" panose="02020603050405020304" pitchFamily="18" charset="0"/>
                <a:cs typeface="Times New Roman" panose="02020603050405020304" pitchFamily="18" charset="0"/>
              </a:rPr>
              <a:t>nature The </a:t>
            </a:r>
            <a:r>
              <a:rPr lang="en-US" dirty="0">
                <a:latin typeface="Times New Roman" panose="02020603050405020304" pitchFamily="18" charset="0"/>
                <a:cs typeface="Times New Roman" panose="02020603050405020304" pitchFamily="18" charset="0"/>
              </a:rPr>
              <a:t>periods tend to </a:t>
            </a:r>
            <a:r>
              <a:rPr lang="en-US" dirty="0" smtClean="0">
                <a:latin typeface="Times New Roman" panose="02020603050405020304" pitchFamily="18" charset="0"/>
                <a:cs typeface="Times New Roman" panose="02020603050405020304" pitchFamily="18" charset="0"/>
              </a:rPr>
              <a:t>be natural </a:t>
            </a:r>
            <a:r>
              <a:rPr lang="en-US" dirty="0">
                <a:latin typeface="Times New Roman" panose="02020603050405020304" pitchFamily="18" charset="0"/>
                <a:cs typeface="Times New Roman" panose="02020603050405020304" pitchFamily="18" charset="0"/>
              </a:rPr>
              <a:t>values </a:t>
            </a:r>
            <a:r>
              <a:rPr lang="en-US" dirty="0" smtClean="0">
                <a:latin typeface="Times New Roman" panose="02020603050405020304" pitchFamily="18" charset="0"/>
                <a:cs typeface="Times New Roman" panose="02020603050405020304" pitchFamily="18" charset="0"/>
              </a:rPr>
              <a:t>(once </a:t>
            </a:r>
            <a:r>
              <a:rPr lang="en-US" dirty="0">
                <a:latin typeface="Times New Roman" panose="02020603050405020304" pitchFamily="18" charset="0"/>
                <a:cs typeface="Times New Roman" panose="02020603050405020304" pitchFamily="18" charset="0"/>
              </a:rPr>
              <a:t>a </a:t>
            </a:r>
            <a:r>
              <a:rPr lang="en-US" dirty="0">
                <a:latin typeface="Times New Roman" panose="02020603050405020304" pitchFamily="18" charset="0"/>
                <a:cs typeface="Times New Roman" panose="02020603050405020304" pitchFamily="18" charset="0"/>
              </a:rPr>
              <a:t>day, once an hour </a:t>
            </a:r>
            <a:r>
              <a:rPr lang="en-US" dirty="0">
                <a:latin typeface="Times New Roman" panose="02020603050405020304" pitchFamily="18" charset="0"/>
                <a:cs typeface="Times New Roman" panose="02020603050405020304" pitchFamily="18" charset="0"/>
              </a:rPr>
              <a:t>etc</a:t>
            </a:r>
            <a:r>
              <a:rPr lang="en-US" dirty="0" smtClean="0">
                <a:latin typeface="Times New Roman" panose="02020603050405020304" pitchFamily="18" charset="0"/>
                <a:cs typeface="Times New Roman" panose="02020603050405020304" pitchFamily="18" charset="0"/>
              </a:rPr>
              <a:t>.)</a:t>
            </a:r>
            <a:endParaRPr lang="en-US" dirty="0" smtClean="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3"/>
          <a:stretch>
            <a:fillRect/>
          </a:stretch>
        </p:blipFill>
        <p:spPr>
          <a:xfrm>
            <a:off x="154884" y="3136490"/>
            <a:ext cx="11900246" cy="3342968"/>
          </a:xfrm>
          <a:prstGeom prst="rect">
            <a:avLst/>
          </a:prstGeom>
        </p:spPr>
      </p:pic>
    </p:spTree>
    <p:extLst>
      <p:ext uri="{BB962C8B-B14F-4D97-AF65-F5344CB8AC3E}">
        <p14:creationId xmlns:p14="http://schemas.microsoft.com/office/powerpoint/2010/main" val="341625250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353368" cy="862063"/>
          </a:xfrm>
        </p:spPr>
        <p:txBody>
          <a:bodyPr/>
          <a:lstStyle/>
          <a:p>
            <a:r>
              <a:rPr lang="en-US" dirty="0" smtClean="0">
                <a:solidFill>
                  <a:schemeClr val="accent5"/>
                </a:solidFill>
                <a:latin typeface="Times New Roman" panose="02020603050405020304" pitchFamily="18" charset="0"/>
                <a:cs typeface="Times New Roman" panose="02020603050405020304" pitchFamily="18" charset="0"/>
              </a:rPr>
              <a:t>Predictability challenges</a:t>
            </a:r>
            <a:endParaRPr lang="en-US" dirty="0">
              <a:solidFill>
                <a:schemeClr val="accent5"/>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0" y="696655"/>
            <a:ext cx="12192000" cy="4004905"/>
          </a:xfrm>
        </p:spPr>
        <p:txBody>
          <a:bodyPr>
            <a:normAutofit fontScale="92500" lnSpcReduction="10000"/>
          </a:bodyPr>
          <a:lstStyle/>
          <a:p>
            <a:r>
              <a:rPr lang="en-US" dirty="0">
                <a:latin typeface="Times New Roman" panose="02020603050405020304" pitchFamily="18" charset="0"/>
                <a:cs typeface="Times New Roman" panose="02020603050405020304" pitchFamily="18" charset="0"/>
              </a:rPr>
              <a:t>Manual tuning of jobs is hard 75% of jobs are over‑provisioned even at their peak. 20% of jobs are more than 10x </a:t>
            </a:r>
            <a:r>
              <a:rPr lang="en-US" dirty="0" smtClean="0">
                <a:latin typeface="Times New Roman" panose="02020603050405020304" pitchFamily="18" charset="0"/>
                <a:cs typeface="Times New Roman" panose="02020603050405020304" pitchFamily="18" charset="0"/>
              </a:rPr>
              <a:t>over‑provisioned </a:t>
            </a:r>
            <a:r>
              <a:rPr lang="en-US" dirty="0">
                <a:latin typeface="Times New Roman" panose="02020603050405020304" pitchFamily="18" charset="0"/>
                <a:cs typeface="Times New Roman" panose="02020603050405020304" pitchFamily="18" charset="0"/>
              </a:rPr>
              <a:t>Users don’t change the provisioning settings for their periodic jobs beyond the initial set‑up (80% of periodic jobs saw no change in their resource provisioning</a:t>
            </a:r>
            <a:r>
              <a:rPr lang="en-US" dirty="0" smtClean="0">
                <a:latin typeface="Times New Roman" panose="02020603050405020304" pitchFamily="18" charset="0"/>
                <a:cs typeface="Times New Roman" panose="02020603050405020304" pitchFamily="18" charset="0"/>
              </a:rPr>
              <a:t>)</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This </a:t>
            </a:r>
            <a:r>
              <a:rPr lang="en-US" dirty="0">
                <a:latin typeface="Times New Roman" panose="02020603050405020304" pitchFamily="18" charset="0"/>
                <a:cs typeface="Times New Roman" panose="02020603050405020304" pitchFamily="18" charset="0"/>
              </a:rPr>
              <a:t>is </a:t>
            </a:r>
            <a:r>
              <a:rPr lang="en-US" dirty="0" smtClean="0">
                <a:latin typeface="Times New Roman" panose="02020603050405020304" pitchFamily="18" charset="0"/>
                <a:cs typeface="Times New Roman" panose="02020603050405020304" pitchFamily="18" charset="0"/>
              </a:rPr>
              <a:t>notable </a:t>
            </a:r>
            <a:r>
              <a:rPr lang="en-US" dirty="0">
                <a:latin typeface="Times New Roman" panose="02020603050405020304" pitchFamily="18" charset="0"/>
                <a:cs typeface="Times New Roman" panose="02020603050405020304" pitchFamily="18" charset="0"/>
              </a:rPr>
              <a:t>because even seemingly minor hardware differences can impact job runtime significantly </a:t>
            </a:r>
            <a:r>
              <a:rPr lang="en-US" dirty="0" smtClean="0">
                <a:latin typeface="Times New Roman" panose="02020603050405020304" pitchFamily="18" charset="0"/>
                <a:cs typeface="Times New Roman" panose="02020603050405020304" pitchFamily="18" charset="0"/>
              </a:rPr>
              <a:t> e.g</a:t>
            </a:r>
            <a:r>
              <a:rPr lang="en-US" dirty="0">
                <a:latin typeface="Times New Roman" panose="02020603050405020304" pitchFamily="18" charset="0"/>
                <a:cs typeface="Times New Roman" panose="02020603050405020304" pitchFamily="18" charset="0"/>
              </a:rPr>
              <a:t>., 40% difference in runtime on SKU1 vs SKU2 for a Spark production job.</a:t>
            </a:r>
          </a:p>
          <a:p>
            <a:r>
              <a:rPr lang="en-US" dirty="0">
                <a:latin typeface="Times New Roman" panose="02020603050405020304" pitchFamily="18" charset="0"/>
                <a:cs typeface="Times New Roman" panose="02020603050405020304" pitchFamily="18" charset="0"/>
              </a:rPr>
              <a:t>Jobs don’t stand still – within a one‑month trace of data, 15‑20% of periodic jobs had at least </a:t>
            </a:r>
            <a:r>
              <a:rPr lang="en-US" dirty="0" smtClean="0">
                <a:latin typeface="Times New Roman" panose="02020603050405020304" pitchFamily="18" charset="0"/>
                <a:cs typeface="Times New Roman" panose="02020603050405020304" pitchFamily="18" charset="0"/>
              </a:rPr>
              <a:t>one large </a:t>
            </a:r>
            <a:r>
              <a:rPr lang="en-US" dirty="0">
                <a:latin typeface="Times New Roman" panose="02020603050405020304" pitchFamily="18" charset="0"/>
                <a:cs typeface="Times New Roman" panose="02020603050405020304" pitchFamily="18" charset="0"/>
              </a:rPr>
              <a:t>code delta </a:t>
            </a:r>
            <a:r>
              <a:rPr lang="en-US" dirty="0" smtClean="0">
                <a:latin typeface="Times New Roman" panose="02020603050405020304" pitchFamily="18" charset="0"/>
                <a:cs typeface="Times New Roman" panose="02020603050405020304" pitchFamily="18" charset="0"/>
              </a:rPr>
              <a:t>and </a:t>
            </a:r>
            <a:r>
              <a:rPr lang="en-US" dirty="0">
                <a:latin typeface="Times New Roman" panose="02020603050405020304" pitchFamily="18" charset="0"/>
                <a:cs typeface="Times New Roman" panose="02020603050405020304" pitchFamily="18" charset="0"/>
              </a:rPr>
              <a:t>over 50% had at least one small </a:t>
            </a:r>
            <a:r>
              <a:rPr lang="en-US" dirty="0" smtClean="0">
                <a:latin typeface="Times New Roman" panose="02020603050405020304" pitchFamily="18" charset="0"/>
                <a:cs typeface="Times New Roman" panose="02020603050405020304" pitchFamily="18" charset="0"/>
              </a:rPr>
              <a:t>delta.</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Even </a:t>
            </a:r>
            <a:r>
              <a:rPr lang="en-US" dirty="0">
                <a:latin typeface="Times New Roman" panose="02020603050405020304" pitchFamily="18" charset="0"/>
                <a:cs typeface="Times New Roman" panose="02020603050405020304" pitchFamily="18" charset="0"/>
              </a:rPr>
              <a:t>an optimal static tuning is likely going to drift out of optimality over time.</a:t>
            </a:r>
          </a:p>
        </p:txBody>
      </p:sp>
      <p:pic>
        <p:nvPicPr>
          <p:cNvPr id="9" name="Picture 8"/>
          <p:cNvPicPr>
            <a:picLocks noChangeAspect="1"/>
          </p:cNvPicPr>
          <p:nvPr/>
        </p:nvPicPr>
        <p:blipFill>
          <a:blip r:embed="rId3"/>
          <a:stretch>
            <a:fillRect/>
          </a:stretch>
        </p:blipFill>
        <p:spPr>
          <a:xfrm>
            <a:off x="491614" y="4483509"/>
            <a:ext cx="10759330" cy="2351651"/>
          </a:xfrm>
          <a:prstGeom prst="rect">
            <a:avLst/>
          </a:prstGeom>
        </p:spPr>
      </p:pic>
    </p:spTree>
    <p:extLst>
      <p:ext uri="{BB962C8B-B14F-4D97-AF65-F5344CB8AC3E}">
        <p14:creationId xmlns:p14="http://schemas.microsoft.com/office/powerpoint/2010/main" val="418159658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normAutofit/>
          </a:bodyPr>
          <a:lstStyle/>
          <a:p>
            <a:r>
              <a:rPr lang="en-US" sz="3600" b="1" dirty="0">
                <a:solidFill>
                  <a:schemeClr val="accent5"/>
                </a:solidFill>
                <a:latin typeface="Times New Roman" panose="02020603050405020304" pitchFamily="18" charset="0"/>
                <a:cs typeface="Times New Roman" panose="02020603050405020304" pitchFamily="18" charset="0"/>
              </a:rPr>
              <a:t>Morpheus overview</a:t>
            </a:r>
          </a:p>
        </p:txBody>
      </p:sp>
      <p:sp>
        <p:nvSpPr>
          <p:cNvPr id="3" name="Content Placeholder 2"/>
          <p:cNvSpPr>
            <a:spLocks noGrp="1"/>
          </p:cNvSpPr>
          <p:nvPr>
            <p:ph idx="1"/>
          </p:nvPr>
        </p:nvSpPr>
        <p:spPr>
          <a:xfrm>
            <a:off x="91440" y="1426464"/>
            <a:ext cx="11960352" cy="4750499"/>
          </a:xfrm>
        </p:spPr>
        <p:txBody>
          <a:bodyPr>
            <a:normAutofit/>
          </a:bodyPr>
          <a:lstStyle/>
          <a:p>
            <a:r>
              <a:rPr lang="en-US" dirty="0" smtClean="0">
                <a:latin typeface="Times New Roman" panose="02020603050405020304" pitchFamily="18" charset="0"/>
                <a:cs typeface="Times New Roman" panose="02020603050405020304" pitchFamily="18" charset="0"/>
              </a:rPr>
              <a:t>Given job that is periodically submitted by a user with manually provisioned resources </a:t>
            </a:r>
            <a:r>
              <a:rPr lang="en-US" dirty="0">
                <a:latin typeface="Times New Roman" panose="02020603050405020304" pitchFamily="18" charset="0"/>
                <a:cs typeface="Times New Roman" panose="02020603050405020304" pitchFamily="18" charset="0"/>
              </a:rPr>
              <a:t>Morpheus quietly monitors the job over time and </a:t>
            </a:r>
            <a:r>
              <a:rPr lang="en-US" dirty="0" smtClean="0">
                <a:latin typeface="Times New Roman" panose="02020603050405020304" pitchFamily="18" charset="0"/>
                <a:cs typeface="Times New Roman" panose="02020603050405020304" pitchFamily="18" charset="0"/>
              </a:rPr>
              <a:t>captures</a:t>
            </a:r>
          </a:p>
          <a:p>
            <a:r>
              <a:rPr lang="en-US" dirty="0">
                <a:latin typeface="Times New Roman" panose="02020603050405020304" pitchFamily="18" charset="0"/>
                <a:cs typeface="Times New Roman" panose="02020603050405020304" pitchFamily="18" charset="0"/>
              </a:rPr>
              <a:t>a provenance graph with data dependencies and ingress/egress operations</a:t>
            </a:r>
          </a:p>
          <a:p>
            <a:pPr marL="0" indent="0">
              <a:buNone/>
            </a:pPr>
            <a:r>
              <a:rPr lang="en-US" dirty="0" smtClean="0">
                <a:latin typeface="Times New Roman" panose="02020603050405020304" pitchFamily="18" charset="0"/>
                <a:cs typeface="Times New Roman" panose="02020603050405020304" pitchFamily="18" charset="0"/>
              </a:rPr>
              <a:t>  telemetry history </a:t>
            </a:r>
            <a:r>
              <a:rPr lang="en-US" dirty="0">
                <a:latin typeface="Times New Roman" panose="02020603050405020304" pitchFamily="18" charset="0"/>
                <a:cs typeface="Times New Roman" panose="02020603050405020304" pitchFamily="18" charset="0"/>
              </a:rPr>
              <a:t>in the form of resource </a:t>
            </a:r>
            <a:r>
              <a:rPr lang="en-US" dirty="0" smtClean="0">
                <a:latin typeface="Times New Roman" panose="02020603050405020304" pitchFamily="18" charset="0"/>
                <a:cs typeface="Times New Roman" panose="02020603050405020304" pitchFamily="18" charset="0"/>
              </a:rPr>
              <a:t>skylines</a:t>
            </a:r>
          </a:p>
          <a:p>
            <a:r>
              <a:rPr lang="en-US" dirty="0">
                <a:latin typeface="Times New Roman" panose="02020603050405020304" pitchFamily="18" charset="0"/>
                <a:cs typeface="Times New Roman" panose="02020603050405020304" pitchFamily="18" charset="0"/>
              </a:rPr>
              <a:t>Following a number of successful runs of the job, an </a:t>
            </a:r>
            <a:r>
              <a:rPr lang="en-US" i="1" dirty="0">
                <a:latin typeface="Times New Roman" panose="02020603050405020304" pitchFamily="18" charset="0"/>
                <a:cs typeface="Times New Roman" panose="02020603050405020304" pitchFamily="18" charset="0"/>
              </a:rPr>
              <a:t>SLO </a:t>
            </a:r>
            <a:r>
              <a:rPr lang="en-US" i="1" dirty="0" smtClean="0">
                <a:latin typeface="Times New Roman" panose="02020603050405020304" pitchFamily="18" charset="0"/>
                <a:cs typeface="Times New Roman" panose="02020603050405020304" pitchFamily="18" charset="0"/>
              </a:rPr>
              <a:t>inference </a:t>
            </a:r>
            <a:r>
              <a:rPr lang="en-US" dirty="0">
                <a:latin typeface="Times New Roman" panose="02020603050405020304" pitchFamily="18" charset="0"/>
                <a:cs typeface="Times New Roman" panose="02020603050405020304" pitchFamily="18" charset="0"/>
              </a:rPr>
              <a:t>component performs an </a:t>
            </a:r>
            <a:r>
              <a:rPr lang="en-US" dirty="0" smtClean="0">
                <a:latin typeface="Times New Roman" panose="02020603050405020304" pitchFamily="18" charset="0"/>
                <a:cs typeface="Times New Roman" panose="02020603050405020304" pitchFamily="18" charset="0"/>
              </a:rPr>
              <a:t>offline analysis</a:t>
            </a:r>
            <a:r>
              <a:rPr lang="en-US" dirty="0">
                <a:latin typeface="Times New Roman" panose="02020603050405020304" pitchFamily="18" charset="0"/>
                <a:cs typeface="Times New Roman" panose="02020603050405020304" pitchFamily="18" charset="0"/>
              </a:rPr>
              <a:t>. Using the provenance graph it determines a deadline for completion, the SLO</a:t>
            </a:r>
            <a:r>
              <a:rPr lang="en-US" i="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(Service </a:t>
            </a:r>
            <a:r>
              <a:rPr lang="en-US" dirty="0" smtClean="0">
                <a:latin typeface="Times New Roman" panose="02020603050405020304" pitchFamily="18" charset="0"/>
                <a:cs typeface="Times New Roman" panose="02020603050405020304" pitchFamily="18" charset="0"/>
              </a:rPr>
              <a:t>Level Objective</a:t>
            </a:r>
            <a:r>
              <a:rPr lang="en-US" dirty="0">
                <a:latin typeface="Times New Roman" panose="02020603050405020304" pitchFamily="18" charset="0"/>
                <a:cs typeface="Times New Roman" panose="02020603050405020304" pitchFamily="18" charset="0"/>
              </a:rPr>
              <a:t>), and using the skylines it determines a model of the job resource demand over </a:t>
            </a:r>
            <a:r>
              <a:rPr lang="en-US" dirty="0" smtClean="0">
                <a:latin typeface="Times New Roman" panose="02020603050405020304" pitchFamily="18" charset="0"/>
                <a:cs typeface="Times New Roman" panose="02020603050405020304" pitchFamily="18" charset="0"/>
              </a:rPr>
              <a:t>time</a:t>
            </a:r>
          </a:p>
          <a:p>
            <a:r>
              <a:rPr lang="en-US" dirty="0" smtClean="0">
                <a:latin typeface="Times New Roman" panose="02020603050405020304" pitchFamily="18" charset="0"/>
                <a:cs typeface="Times New Roman" panose="02020603050405020304" pitchFamily="18" charset="0"/>
              </a:rPr>
              <a:t>At this point, the system is ready to take over resource provisioning for the job, but before it does so</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4222796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normAutofit/>
          </a:bodyPr>
          <a:lstStyle/>
          <a:p>
            <a:r>
              <a:rPr lang="en-US" sz="3600" b="1" dirty="0" smtClean="0">
                <a:solidFill>
                  <a:schemeClr val="accent5"/>
                </a:solidFill>
                <a:latin typeface="Times New Roman" panose="02020603050405020304" pitchFamily="18" charset="0"/>
                <a:cs typeface="Times New Roman" panose="02020603050405020304" pitchFamily="18" charset="0"/>
              </a:rPr>
              <a:t>Cont.…</a:t>
            </a:r>
            <a:endParaRPr lang="en-US" sz="3600" b="1" dirty="0">
              <a:solidFill>
                <a:schemeClr val="accent5"/>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00584" y="1472184"/>
            <a:ext cx="11996928" cy="4704779"/>
          </a:xfrm>
        </p:spPr>
        <p:txBody>
          <a:bodyPr>
            <a:normAutofit/>
          </a:bodyPr>
          <a:lstStyle/>
          <a:p>
            <a:r>
              <a:rPr lang="en-US" dirty="0" smtClean="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user signs‑off (or optionally overrides</a:t>
            </a:r>
            <a:r>
              <a:rPr lang="en-US" i="1" dirty="0">
                <a:latin typeface="Times New Roman" panose="02020603050405020304" pitchFamily="18" charset="0"/>
                <a:cs typeface="Times New Roman" panose="02020603050405020304" pitchFamily="18" charset="0"/>
              </a:rPr>
              <a:t>) </a:t>
            </a:r>
            <a:r>
              <a:rPr lang="en-US" i="1" dirty="0" smtClean="0">
                <a:latin typeface="Times New Roman" panose="02020603050405020304" pitchFamily="18" charset="0"/>
                <a:cs typeface="Times New Roman" panose="02020603050405020304" pitchFamily="18" charset="0"/>
              </a:rPr>
              <a:t>the </a:t>
            </a:r>
            <a:r>
              <a:rPr lang="en-US" i="1" dirty="0" smtClean="0">
                <a:solidFill>
                  <a:srgbClr val="FF0000"/>
                </a:solidFill>
                <a:latin typeface="Times New Roman" panose="02020603050405020304" pitchFamily="18" charset="0"/>
                <a:cs typeface="Times New Roman" panose="02020603050405020304" pitchFamily="18" charset="0"/>
              </a:rPr>
              <a:t>automatically</a:t>
            </a:r>
            <a:r>
              <a:rPr lang="en-US" i="1" dirty="0" smtClean="0">
                <a:latin typeface="Times New Roman" panose="02020603050405020304" pitchFamily="18" charset="0"/>
                <a:cs typeface="Times New Roman" panose="02020603050405020304" pitchFamily="18" charset="0"/>
              </a:rPr>
              <a:t>‑generated </a:t>
            </a:r>
            <a:r>
              <a:rPr lang="en-US" dirty="0">
                <a:latin typeface="Times New Roman" panose="02020603050405020304" pitchFamily="18" charset="0"/>
                <a:cs typeface="Times New Roman" panose="02020603050405020304" pitchFamily="18" charset="0"/>
              </a:rPr>
              <a:t>SLO and job resource </a:t>
            </a:r>
            <a:r>
              <a:rPr lang="en-US" dirty="0" smtClean="0">
                <a:latin typeface="Times New Roman" panose="02020603050405020304" pitchFamily="18" charset="0"/>
                <a:cs typeface="Times New Roman" panose="02020603050405020304" pitchFamily="18" charset="0"/>
              </a:rPr>
              <a:t>model</a:t>
            </a:r>
          </a:p>
          <a:p>
            <a:r>
              <a:rPr lang="en-US" dirty="0" smtClean="0">
                <a:latin typeface="Times New Roman" panose="02020603050405020304" pitchFamily="18" charset="0"/>
                <a:cs typeface="Times New Roman" panose="02020603050405020304" pitchFamily="18" charset="0"/>
              </a:rPr>
              <a:t>Morpheus </a:t>
            </a:r>
            <a:r>
              <a:rPr lang="en-US" dirty="0" smtClean="0">
                <a:latin typeface="Times New Roman" panose="02020603050405020304" pitchFamily="18" charset="0"/>
                <a:cs typeface="Times New Roman" panose="02020603050405020304" pitchFamily="18" charset="0"/>
              </a:rPr>
              <a:t>then uses </a:t>
            </a:r>
            <a:r>
              <a:rPr lang="en-US" i="1" dirty="0" smtClean="0">
                <a:solidFill>
                  <a:srgbClr val="FF0000"/>
                </a:solidFill>
                <a:latin typeface="Times New Roman" panose="02020603050405020304" pitchFamily="18" charset="0"/>
                <a:cs typeface="Times New Roman" panose="02020603050405020304" pitchFamily="18" charset="0"/>
              </a:rPr>
              <a:t>recurring reservations </a:t>
            </a:r>
            <a:r>
              <a:rPr lang="en-US" dirty="0" smtClean="0">
                <a:latin typeface="Times New Roman" panose="02020603050405020304" pitchFamily="18" charset="0"/>
                <a:cs typeface="Times New Roman" panose="02020603050405020304" pitchFamily="18" charset="0"/>
              </a:rPr>
              <a:t>for each managed job. These set aside resources over time for running the job, based on the job resource model, and each new instance of the job runs using these dedicated resources.</a:t>
            </a:r>
          </a:p>
        </p:txBody>
      </p:sp>
      <p:pic>
        <p:nvPicPr>
          <p:cNvPr id="4" name="Picture 3"/>
          <p:cNvPicPr>
            <a:picLocks noChangeAspect="1"/>
          </p:cNvPicPr>
          <p:nvPr/>
        </p:nvPicPr>
        <p:blipFill>
          <a:blip r:embed="rId2"/>
          <a:stretch>
            <a:fillRect/>
          </a:stretch>
        </p:blipFill>
        <p:spPr>
          <a:xfrm>
            <a:off x="360925" y="3608615"/>
            <a:ext cx="10513904" cy="3185378"/>
          </a:xfrm>
          <a:prstGeom prst="rect">
            <a:avLst/>
          </a:prstGeom>
        </p:spPr>
      </p:pic>
    </p:spTree>
    <p:extLst>
      <p:ext uri="{BB962C8B-B14F-4D97-AF65-F5344CB8AC3E}">
        <p14:creationId xmlns:p14="http://schemas.microsoft.com/office/powerpoint/2010/main" val="169758846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6032" y="1024128"/>
            <a:ext cx="10732008" cy="4732211"/>
          </a:xfrm>
        </p:spPr>
        <p:txBody>
          <a:bodyPr/>
          <a:lstStyle/>
          <a:p>
            <a:r>
              <a:rPr lang="en-US" dirty="0" smtClean="0">
                <a:latin typeface="Times New Roman" panose="02020603050405020304" pitchFamily="18" charset="0"/>
                <a:cs typeface="Times New Roman" panose="02020603050405020304" pitchFamily="18" charset="0"/>
              </a:rPr>
              <a:t>To address variability, a </a:t>
            </a:r>
            <a:r>
              <a:rPr lang="en-US" i="1" dirty="0" smtClean="0">
                <a:solidFill>
                  <a:srgbClr val="FF0000"/>
                </a:solidFill>
                <a:latin typeface="Times New Roman" panose="02020603050405020304" pitchFamily="18" charset="0"/>
                <a:cs typeface="Times New Roman" panose="02020603050405020304" pitchFamily="18" charset="0"/>
              </a:rPr>
              <a:t>dynamic reprovisioning </a:t>
            </a:r>
            <a:r>
              <a:rPr lang="en-US" dirty="0" smtClean="0">
                <a:latin typeface="Times New Roman" panose="02020603050405020304" pitchFamily="18" charset="0"/>
                <a:cs typeface="Times New Roman" panose="02020603050405020304" pitchFamily="18" charset="0"/>
              </a:rPr>
              <a:t>component monitors job progress online and adjusts the reservation in real‑time to mitigate the inherent execution variability.</a:t>
            </a:r>
          </a:p>
          <a:p>
            <a:r>
              <a:rPr lang="en-US" dirty="0" smtClean="0">
                <a:latin typeface="Times New Roman" panose="02020603050405020304" pitchFamily="18" charset="0"/>
                <a:cs typeface="Times New Roman" panose="02020603050405020304" pitchFamily="18" charset="0"/>
              </a:rPr>
              <a:t>Job runs continue to be monitored to learn and refine the SLO and job resource model over time</a:t>
            </a:r>
          </a:p>
          <a:p>
            <a:endParaRPr lang="en-US" dirty="0"/>
          </a:p>
        </p:txBody>
      </p:sp>
      <p:sp>
        <p:nvSpPr>
          <p:cNvPr id="4" name="TextBox 3"/>
          <p:cNvSpPr txBox="1"/>
          <p:nvPr/>
        </p:nvSpPr>
        <p:spPr>
          <a:xfrm>
            <a:off x="137554" y="0"/>
            <a:ext cx="4690872" cy="646331"/>
          </a:xfrm>
          <a:prstGeom prst="rect">
            <a:avLst/>
          </a:prstGeom>
          <a:noFill/>
        </p:spPr>
        <p:txBody>
          <a:bodyPr wrap="square" rtlCol="0">
            <a:spAutoFit/>
          </a:bodyPr>
          <a:lstStyle/>
          <a:p>
            <a:r>
              <a:rPr lang="en-US" sz="3600" b="1" dirty="0" smtClean="0">
                <a:solidFill>
                  <a:schemeClr val="accent5"/>
                </a:solidFill>
                <a:latin typeface="Times New Roman" panose="02020603050405020304" pitchFamily="18" charset="0"/>
                <a:cs typeface="Times New Roman" panose="02020603050405020304" pitchFamily="18" charset="0"/>
              </a:rPr>
              <a:t>Cont.…</a:t>
            </a:r>
            <a:endParaRPr lang="en-US" sz="3600" b="1" dirty="0">
              <a:solidFill>
                <a:schemeClr val="accent5"/>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2963996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747</TotalTime>
  <Words>1184</Words>
  <Application>Microsoft Office PowerPoint</Application>
  <PresentationFormat>Widescreen</PresentationFormat>
  <Paragraphs>101</Paragraphs>
  <Slides>18</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Calibri Light</vt:lpstr>
      <vt:lpstr>Times New Roman</vt:lpstr>
      <vt:lpstr>Wingdings</vt:lpstr>
      <vt:lpstr>Office Theme</vt:lpstr>
      <vt:lpstr>PowerPoint Presentation</vt:lpstr>
      <vt:lpstr>Introduction</vt:lpstr>
      <vt:lpstr>Periodic Task The interval between two consecutive activation is the periodic task   </vt:lpstr>
      <vt:lpstr>What do users of big data clusters care about?</vt:lpstr>
      <vt:lpstr>Cont.…</vt:lpstr>
      <vt:lpstr>Predictability challenges</vt:lpstr>
      <vt:lpstr>Morpheus overview</vt:lpstr>
      <vt:lpstr>Cont.…</vt:lpstr>
      <vt:lpstr>PowerPoint Presentation</vt:lpstr>
      <vt:lpstr>Agreeing on SLOs…</vt:lpstr>
      <vt:lpstr>Job Resource Demand</vt:lpstr>
      <vt:lpstr>LCM Representation</vt:lpstr>
      <vt:lpstr>Other key techniques (in the paper)</vt:lpstr>
      <vt:lpstr>Experiments</vt:lpstr>
      <vt:lpstr>Results </vt:lpstr>
      <vt:lpstr>Cont.…</vt:lpstr>
      <vt:lpstr>Conclusion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ijaz</dc:creator>
  <cp:lastModifiedBy>ijaz</cp:lastModifiedBy>
  <cp:revision>54</cp:revision>
  <cp:lastPrinted>2017-05-15T08:23:35Z</cp:lastPrinted>
  <dcterms:created xsi:type="dcterms:W3CDTF">2017-05-13T06:52:44Z</dcterms:created>
  <dcterms:modified xsi:type="dcterms:W3CDTF">2017-05-15T08:27:12Z</dcterms:modified>
</cp:coreProperties>
</file>