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4" r:id="rId2"/>
    <p:sldId id="277" r:id="rId3"/>
    <p:sldId id="259" r:id="rId4"/>
    <p:sldId id="329" r:id="rId5"/>
    <p:sldId id="337" r:id="rId6"/>
    <p:sldId id="339" r:id="rId7"/>
    <p:sldId id="344" r:id="rId8"/>
    <p:sldId id="341" r:id="rId9"/>
    <p:sldId id="311" r:id="rId10"/>
    <p:sldId id="343" r:id="rId11"/>
    <p:sldId id="331" r:id="rId12"/>
    <p:sldId id="313" r:id="rId13"/>
    <p:sldId id="333" r:id="rId14"/>
    <p:sldId id="308" r:id="rId15"/>
  </p:sldIdLst>
  <p:sldSz cx="9144000" cy="6858000" type="screen4x3"/>
  <p:notesSz cx="6796088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CFF"/>
    <a:srgbClr val="85E2FF"/>
    <a:srgbClr val="E6FFC1"/>
    <a:srgbClr val="E0FDB9"/>
    <a:srgbClr val="CFFC8C"/>
    <a:srgbClr val="FFFFFF"/>
    <a:srgbClr val="0090A4"/>
    <a:srgbClr val="EBF9EF"/>
    <a:srgbClr val="FE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87817" autoAdjust="0"/>
  </p:normalViewPr>
  <p:slideViewPr>
    <p:cSldViewPr showGuides="1">
      <p:cViewPr varScale="1">
        <p:scale>
          <a:sx n="97" d="100"/>
          <a:sy n="97" d="100"/>
        </p:scale>
        <p:origin x="18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09" y="-4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E0D10-DB6D-4F9B-90C1-8952AE7364A6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7202-F309-48CE-B702-B5B669093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47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612A-01B9-4505-A157-BAF78EBB32D5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10" y="4689515"/>
            <a:ext cx="5436870" cy="44426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544" y="9377316"/>
            <a:ext cx="294497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5D6D-D7D0-444F-A6C6-38C97EE51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5D6D-D7D0-444F-A6C6-38C97EE511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8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8638834" y="0"/>
            <a:ext cx="504056" cy="378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048" y="13109"/>
            <a:ext cx="2133600" cy="365125"/>
          </a:xfrm>
        </p:spPr>
        <p:txBody>
          <a:bodyPr/>
          <a:lstStyle>
            <a:lvl1pPr>
              <a:defRPr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0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3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DCC443AF-5EDC-43C8-A968-B99C36EF6C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19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Algorithms and Data Structures for Efficient Free Space Reclamation in WAFL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3568" y="3886200"/>
            <a:ext cx="7376864" cy="910952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Ram </a:t>
            </a:r>
            <a:r>
              <a:rPr lang="en-US" altLang="ko-KR" sz="2000" dirty="0" err="1"/>
              <a:t>Kesavan</a:t>
            </a:r>
            <a:r>
              <a:rPr lang="en-US" altLang="ko-KR" sz="2000" dirty="0"/>
              <a:t>, Rohit Singh, Travis </a:t>
            </a:r>
            <a:r>
              <a:rPr lang="en-US" altLang="ko-KR" sz="2000" dirty="0" err="1"/>
              <a:t>Grusecki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Yuvraj</a:t>
            </a:r>
            <a:r>
              <a:rPr lang="en-US" altLang="ko-KR" sz="2000" dirty="0"/>
              <a:t> Patel</a:t>
            </a:r>
          </a:p>
          <a:p>
            <a:r>
              <a:rPr lang="en-US" altLang="ko-KR" sz="2000" dirty="0"/>
              <a:t>FAST17</a:t>
            </a:r>
            <a:endParaRPr lang="ko-KR" altLang="en-US" sz="2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67544" y="5157192"/>
            <a:ext cx="737686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Dong-</a:t>
            </a:r>
            <a:r>
              <a:rPr lang="en-US" altLang="ko-KR" sz="2000" dirty="0" err="1"/>
              <a:t>su</a:t>
            </a:r>
            <a:r>
              <a:rPr lang="en-US" altLang="ko-KR" sz="2000" dirty="0"/>
              <a:t> Lee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-972616" y="63876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2017-05-28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Snapshot Deletion </a:t>
            </a:r>
          </a:p>
        </p:txBody>
      </p:sp>
      <p:sp>
        <p:nvSpPr>
          <p:cNvPr id="38" name="내용 개체 틀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Deletion by Subtraction (</a:t>
            </a:r>
            <a:r>
              <a:rPr lang="en-US" altLang="ko-KR" dirty="0" err="1"/>
              <a:t>dbys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정육면체 6"/>
              <p:cNvSpPr/>
              <p:nvPr/>
            </p:nvSpPr>
            <p:spPr>
              <a:xfrm>
                <a:off x="2646218" y="2716418"/>
                <a:ext cx="1208281" cy="896599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7" name="정육면체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8" y="2716418"/>
                <a:ext cx="1208281" cy="896599"/>
              </a:xfrm>
              <a:prstGeom prst="cub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정육면체 8"/>
              <p:cNvSpPr/>
              <p:nvPr/>
            </p:nvSpPr>
            <p:spPr>
              <a:xfrm>
                <a:off x="7685094" y="2624740"/>
                <a:ext cx="1208281" cy="896599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3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9" name="정육면체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94" y="2624740"/>
                <a:ext cx="1208281" cy="896599"/>
              </a:xfrm>
              <a:prstGeom prst="cub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5725024" y="4261404"/>
              <a:ext cx="3168351" cy="391732"/>
            </p:xfrm>
            <a:graphic>
              <a:graphicData uri="http://schemas.openxmlformats.org/drawingml/2006/table">
                <a:tbl>
                  <a:tblPr bandCol="1">
                    <a:tableStyleId>{775DCB02-9BB8-47FD-8907-85C794F793BA}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2775135825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074302298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2486416738"/>
                        </a:ext>
                      </a:extLst>
                    </a:gridCol>
                  </a:tblGrid>
                  <a:tr h="24260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Bit of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800" dirty="0" smtClean="0"/>
                                  </m:ctrlPr>
                                </m:sSubPr>
                                <m:e>
                                  <m:r>
                                    <a:rPr lang="en-US" altLang="ko-KR" sz="1800" dirty="0" smtClean="0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dirty="0" smtClean="0"/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1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5725024" y="4261404"/>
              <a:ext cx="3168351" cy="391732"/>
            </p:xfrm>
            <a:graphic>
              <a:graphicData uri="http://schemas.openxmlformats.org/drawingml/2006/table">
                <a:tbl>
                  <a:tblPr bandCol="1">
                    <a:tableStyleId>{775DCB02-9BB8-47FD-8907-85C794F793BA}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2775135825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074302298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2486416738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4023" t="-9231" r="-104598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1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/>
            </p:nvGraphicFramePr>
            <p:xfrm>
              <a:off x="683568" y="4283502"/>
              <a:ext cx="3168351" cy="365760"/>
            </p:xfrm>
            <a:graphic>
              <a:graphicData uri="http://schemas.openxmlformats.org/drawingml/2006/table">
                <a:tbl>
                  <a:tblPr bandCol="1">
                    <a:tableStyleId>{775DCB02-9BB8-47FD-8907-85C794F793BA}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2775135825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074302298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2486416738"/>
                        </a:ext>
                      </a:extLst>
                    </a:gridCol>
                  </a:tblGrid>
                  <a:tr h="24260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Bit of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800" dirty="0" smtClean="0"/>
                                  </m:ctrlPr>
                                </m:sSubPr>
                                <m:e>
                                  <m:r>
                                    <a:rPr lang="en-US" altLang="ko-KR" sz="1800" dirty="0" smtClean="0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dirty="0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1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/>
            </p:nvGraphicFramePr>
            <p:xfrm>
              <a:off x="683568" y="4283502"/>
              <a:ext cx="3168351" cy="365760"/>
            </p:xfrm>
            <a:graphic>
              <a:graphicData uri="http://schemas.openxmlformats.org/drawingml/2006/table">
                <a:tbl>
                  <a:tblPr bandCol="1">
                    <a:tableStyleId>{775DCB02-9BB8-47FD-8907-85C794F793BA}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2775135825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074302298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248641673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624" t="-8197" r="-20520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1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955487" y="3819646"/>
                <a:ext cx="1896432" cy="4262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’s </a:t>
                </a:r>
                <a:r>
                  <a:rPr lang="en-US" altLang="ko-KR" sz="2000" dirty="0" err="1"/>
                  <a:t>snapmaps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87" y="3819646"/>
                <a:ext cx="1896432" cy="426245"/>
              </a:xfrm>
              <a:prstGeom prst="rect">
                <a:avLst/>
              </a:prstGeom>
              <a:blipFill>
                <a:blip r:embed="rId6"/>
                <a:stretch>
                  <a:fillRect t="-1351" b="-17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6996943" y="3799971"/>
                <a:ext cx="1896432" cy="4262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’s </a:t>
                </a:r>
                <a:r>
                  <a:rPr lang="en-US" altLang="ko-KR" sz="2000" dirty="0" err="1"/>
                  <a:t>snapmaps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943" y="3799971"/>
                <a:ext cx="1896432" cy="426245"/>
              </a:xfrm>
              <a:prstGeom prst="rect">
                <a:avLst/>
              </a:prstGeom>
              <a:blipFill>
                <a:blip r:embed="rId7"/>
                <a:stretch>
                  <a:fillRect t="-1351"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위로 구부러짐 21"/>
          <p:cNvSpPr/>
          <p:nvPr/>
        </p:nvSpPr>
        <p:spPr>
          <a:xfrm>
            <a:off x="1403648" y="4719637"/>
            <a:ext cx="5976664" cy="941189"/>
          </a:xfrm>
          <a:prstGeom prst="curvedUpArrow">
            <a:avLst>
              <a:gd name="adj1" fmla="val 25000"/>
              <a:gd name="adj2" fmla="val 61111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대각선 줄무늬 22"/>
          <p:cNvSpPr/>
          <p:nvPr/>
        </p:nvSpPr>
        <p:spPr>
          <a:xfrm>
            <a:off x="3756020" y="4916190"/>
            <a:ext cx="1631960" cy="1440160"/>
          </a:xfrm>
          <a:prstGeom prst="diagStripe">
            <a:avLst>
              <a:gd name="adj" fmla="val 90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4487714" y="5928610"/>
                <a:ext cx="2892598" cy="4262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𝑁𝑜𝑡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𝑛𝑒𝑖𝑔h𝑏𝑜𝑟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14" y="5928610"/>
                <a:ext cx="2892598" cy="426245"/>
              </a:xfrm>
              <a:prstGeom prst="rect">
                <a:avLst/>
              </a:prstGeom>
              <a:blipFill>
                <a:blip r:embed="rId8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정육면체 25"/>
              <p:cNvSpPr/>
              <p:nvPr/>
            </p:nvSpPr>
            <p:spPr>
              <a:xfrm>
                <a:off x="3775727" y="1625058"/>
                <a:ext cx="1612253" cy="896599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3600" b="0" i="1" dirty="0" smtClean="0">
                          <a:latin typeface="Cambria Math" panose="02040503050406030204" pitchFamily="18" charset="0"/>
                        </a:rPr>
                        <m:t>𝑐𝑎𝑛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6" name="정육면체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27" y="1625058"/>
                <a:ext cx="1612253" cy="896599"/>
              </a:xfrm>
              <a:prstGeom prst="cub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/>
              <p:cNvSpPr/>
              <p:nvPr/>
            </p:nvSpPr>
            <p:spPr>
              <a:xfrm>
                <a:off x="251520" y="3722618"/>
                <a:ext cx="1084910" cy="4262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𝑙𝑒𝑎𝑟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22618"/>
                <a:ext cx="1084910" cy="4262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연결선: 꺾임 30"/>
          <p:cNvCxnSpPr>
            <a:cxnSpLocks/>
            <a:stCxn id="26" idx="2"/>
          </p:cNvCxnSpPr>
          <p:nvPr/>
        </p:nvCxnSpPr>
        <p:spPr>
          <a:xfrm rot="10800000" flipV="1">
            <a:off x="1134051" y="2185432"/>
            <a:ext cx="2641677" cy="2075972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0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454889" y="4229850"/>
            <a:ext cx="4133335" cy="243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Snapshot Deletion </a:t>
            </a:r>
          </a:p>
        </p:txBody>
      </p:sp>
      <p:sp>
        <p:nvSpPr>
          <p:cNvPr id="38" name="내용 개체 틀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Deletion by Addition (</a:t>
            </a:r>
            <a:r>
              <a:rPr lang="en-US" altLang="ko-KR" dirty="0" err="1"/>
              <a:t>dbya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18078"/>
              </p:ext>
            </p:extLst>
          </p:nvPr>
        </p:nvGraphicFramePr>
        <p:xfrm>
          <a:off x="2981686" y="4514732"/>
          <a:ext cx="3168351" cy="36576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77513582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074302298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486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21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정육면체 25"/>
              <p:cNvSpPr/>
              <p:nvPr/>
            </p:nvSpPr>
            <p:spPr>
              <a:xfrm>
                <a:off x="3775727" y="1625058"/>
                <a:ext cx="1612253" cy="896599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3600" b="0" i="1" dirty="0" smtClean="0">
                          <a:latin typeface="Cambria Math" panose="02040503050406030204" pitchFamily="18" charset="0"/>
                        </a:rPr>
                        <m:t>𝑐𝑎𝑛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6" name="정육면체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27" y="1625058"/>
                <a:ext cx="1612253" cy="896599"/>
              </a:xfrm>
              <a:prstGeom prst="cub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88399"/>
              </p:ext>
            </p:extLst>
          </p:nvPr>
        </p:nvGraphicFramePr>
        <p:xfrm>
          <a:off x="2987825" y="5184207"/>
          <a:ext cx="3168351" cy="36576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77513582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074302298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486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21886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82223"/>
              </p:ext>
            </p:extLst>
          </p:nvPr>
        </p:nvGraphicFramePr>
        <p:xfrm>
          <a:off x="2981685" y="6134345"/>
          <a:ext cx="3168351" cy="36576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775135825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3074302298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486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21886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4516896" y="564439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516896" y="597869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516896" y="581895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45017" y="3775510"/>
            <a:ext cx="2843207" cy="605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snapmaps</a:t>
            </a:r>
            <a:r>
              <a:rPr lang="en-US" altLang="ko-KR" sz="2000" dirty="0"/>
              <a:t> of all remaining snapshots</a:t>
            </a:r>
            <a:endParaRPr lang="ko-KR" altLang="en-US" sz="2000" dirty="0"/>
          </a:p>
        </p:txBody>
      </p:sp>
      <p:cxnSp>
        <p:nvCxnSpPr>
          <p:cNvPr id="53" name="직선 화살표 연결선 52"/>
          <p:cNvCxnSpPr>
            <a:cxnSpLocks/>
            <a:stCxn id="26" idx="3"/>
          </p:cNvCxnSpPr>
          <p:nvPr/>
        </p:nvCxnSpPr>
        <p:spPr>
          <a:xfrm>
            <a:off x="4469779" y="2521656"/>
            <a:ext cx="0" cy="12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/>
              <p:cNvSpPr/>
              <p:nvPr/>
            </p:nvSpPr>
            <p:spPr>
              <a:xfrm>
                <a:off x="4459286" y="2935461"/>
                <a:ext cx="3137049" cy="4262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𝑒𝑏𝑢𝑖𝑙𝑑𝑠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𝑠𝑢𝑚𝑚𝑎𝑟𝑦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by bit-</a:t>
                </a:r>
                <a:r>
                  <a:rPr lang="en-US" altLang="ko-KR" sz="2000" dirty="0" err="1"/>
                  <a:t>OR’ing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56" name="직사각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86" y="2935461"/>
                <a:ext cx="3137049" cy="426245"/>
              </a:xfrm>
              <a:prstGeom prst="rect">
                <a:avLst/>
              </a:prstGeom>
              <a:blipFill>
                <a:blip r:embed="rId3"/>
                <a:stretch>
                  <a:fillRect t="-40580" r="-4669" b="-594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7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" y="1739388"/>
            <a:ext cx="8435280" cy="49820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BFLog</a:t>
            </a:r>
            <a:r>
              <a:rPr lang="en-US" altLang="ko-KR" dirty="0"/>
              <a:t> vs </a:t>
            </a:r>
            <a:r>
              <a:rPr lang="en-US" altLang="ko-KR" dirty="0" err="1"/>
              <a:t>Tlog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17% </a:t>
            </a:r>
            <a:r>
              <a:rPr lang="en-US" altLang="ko-KR" dirty="0"/>
              <a:t>higher write throughput at </a:t>
            </a:r>
            <a:r>
              <a:rPr lang="en-US" altLang="ko-KR" dirty="0">
                <a:solidFill>
                  <a:srgbClr val="FF0000"/>
                </a:solidFill>
              </a:rPr>
              <a:t>34%-48% </a:t>
            </a:r>
            <a:r>
              <a:rPr lang="en-US" altLang="ko-KR" dirty="0"/>
              <a:t>lower latency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8807" y="90886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IOPS- Input/output operations per second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564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7" y="1628542"/>
            <a:ext cx="8053005" cy="48683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Bunched delayed frees: </a:t>
            </a:r>
            <a:r>
              <a:rPr lang="en-US" altLang="ko-KR" dirty="0">
                <a:solidFill>
                  <a:srgbClr val="FF0000"/>
                </a:solidFill>
              </a:rPr>
              <a:t>60%</a:t>
            </a:r>
            <a:r>
              <a:rPr lang="en-US" altLang="ko-KR" dirty="0"/>
              <a:t> lower latency at any load &amp; higher saturation point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29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WAFL has evolved over 2+ decades</a:t>
            </a:r>
          </a:p>
          <a:p>
            <a:pPr lvl="1"/>
            <a:r>
              <a:rPr lang="en-US" altLang="ko-KR" dirty="0"/>
              <a:t>deployments, media/hardware trends, applications/workloads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Free space reclamation has also evolved</a:t>
            </a:r>
          </a:p>
          <a:p>
            <a:pPr lvl="1"/>
            <a:r>
              <a:rPr lang="en-US" altLang="ko-KR" dirty="0"/>
              <a:t>handle the changing requirements</a:t>
            </a:r>
          </a:p>
          <a:p>
            <a:pPr lvl="1"/>
            <a:r>
              <a:rPr lang="en-US" altLang="ko-KR" dirty="0"/>
              <a:t>interaction with dozens of features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Consistent &amp; predictable performance</a:t>
            </a:r>
          </a:p>
          <a:p>
            <a:pPr lvl="1"/>
            <a:r>
              <a:rPr lang="en-US" altLang="ko-KR" dirty="0"/>
              <a:t>with low latency and high throughput</a:t>
            </a:r>
            <a:endParaRPr lang="ko-KR" altLang="en-US" dirty="0">
              <a:latin typeface="+mn-ea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0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/>
              <a:t>Topic</a:t>
            </a:r>
          </a:p>
          <a:p>
            <a:pPr lvl="1"/>
            <a:r>
              <a:rPr lang="en-US" altLang="ko-KR" dirty="0"/>
              <a:t>Free Space Reclamation in WAFL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high performance requirements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Free Space Reclamation;</a:t>
            </a:r>
          </a:p>
          <a:p>
            <a:pPr lvl="1"/>
            <a:r>
              <a:rPr lang="en-US" altLang="ko-KR" dirty="0"/>
              <a:t>Summary map; </a:t>
            </a:r>
            <a:r>
              <a:rPr lang="en-US" altLang="ko-KR" dirty="0" err="1"/>
              <a:t>BFLog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0" y="2874038"/>
            <a:ext cx="8075240" cy="3754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Write Anywhere File Layout (WAFL)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transactional file system</a:t>
            </a:r>
          </a:p>
          <a:p>
            <a:r>
              <a:rPr lang="en-US" altLang="ko-KR" dirty="0"/>
              <a:t>uses the copy-on-write mechanism </a:t>
            </a:r>
          </a:p>
          <a:p>
            <a:r>
              <a:rPr lang="en-US" altLang="ko-KR" dirty="0"/>
              <a:t>fast write performance and efficient snapshot creation</a:t>
            </a:r>
            <a:endParaRPr lang="en-US" altLang="ko-KR" sz="280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87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070261"/>
            <a:ext cx="8435280" cy="54550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20688"/>
            <a:ext cx="8910000" cy="5265589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6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8911560" cy="5286089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2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Batched Free Log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Tlog</a:t>
            </a:r>
            <a:endParaRPr lang="en-US" altLang="ko-KR" dirty="0"/>
          </a:p>
          <a:p>
            <a:pPr lvl="1"/>
            <a:r>
              <a:rPr lang="en-US" altLang="ko-KR" dirty="0"/>
              <a:t>the nodes of a binary tree, where each node contains block references.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problem of </a:t>
            </a:r>
            <a:r>
              <a:rPr lang="en-US" altLang="ko-KR" dirty="0" err="1"/>
              <a:t>Tlog</a:t>
            </a:r>
            <a:endParaRPr lang="en-US" altLang="ko-KR" dirty="0"/>
          </a:p>
          <a:p>
            <a:pPr lvl="1"/>
            <a:r>
              <a:rPr lang="en-US" altLang="ko-KR" dirty="0"/>
              <a:t>no easy way to tell how many nodes would be updated due to an insertion.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Batched Free Log </a:t>
            </a:r>
          </a:p>
          <a:p>
            <a:pPr lvl="1"/>
            <a:r>
              <a:rPr lang="en-US" altLang="ko-KR" dirty="0"/>
              <a:t>It accumulates delete-logged blocks and, after some threshold, it sorts and frees them.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76672"/>
            <a:ext cx="902830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9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bitmap file</a:t>
            </a:r>
            <a:r>
              <a:rPr lang="en-US" altLang="ko-KR" dirty="0"/>
              <a:t>; Bit-OR of snapshots’ </a:t>
            </a:r>
            <a:r>
              <a:rPr lang="en-US" altLang="ko-KR" dirty="0" err="1"/>
              <a:t>activemaps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Block is free </a:t>
            </a:r>
            <a:r>
              <a:rPr lang="en-US" altLang="ko-KR" dirty="0" err="1"/>
              <a:t>iff</a:t>
            </a:r>
            <a:r>
              <a:rPr lang="en-US" altLang="ko-KR" dirty="0"/>
              <a:t> every </a:t>
            </a:r>
            <a:r>
              <a:rPr lang="en-US" altLang="ko-KR" dirty="0" err="1"/>
              <a:t>activemap</a:t>
            </a:r>
            <a:r>
              <a:rPr lang="en-US" altLang="ko-KR" dirty="0"/>
              <a:t> says it is free in the </a:t>
            </a:r>
            <a:r>
              <a:rPr lang="en-US" altLang="ko-KR" dirty="0" err="1"/>
              <a:t>activemap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①in all the </a:t>
            </a:r>
            <a:r>
              <a:rPr lang="en-US" altLang="ko-KR" dirty="0" err="1">
                <a:solidFill>
                  <a:srgbClr val="FF0000"/>
                </a:solidFill>
              </a:rPr>
              <a:t>snapmaps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Fast reclamation of space without impacting other operations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0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Snapshot Creation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snap create scan</a:t>
            </a:r>
          </a:p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2017-05-28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43AF-5EDC-43C8-A968-B99C36EF6CF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정육면체 6"/>
              <p:cNvSpPr/>
              <p:nvPr/>
            </p:nvSpPr>
            <p:spPr>
              <a:xfrm>
                <a:off x="6705952" y="2358469"/>
                <a:ext cx="1612253" cy="896599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0" dirty="0"/>
                  <a:t>S</a:t>
                </a:r>
                <a14:m>
                  <m:oMath xmlns:m="http://schemas.openxmlformats.org/officeDocument/2006/math">
                    <m:r>
                      <a:rPr lang="en-US" altLang="ko-KR" sz="3600" b="0" i="1" dirty="0" smtClean="0">
                        <a:latin typeface="Cambria Math" panose="02040503050406030204" pitchFamily="18" charset="0"/>
                      </a:rPr>
                      <m:t>𝑐𝑎𝑛</m:t>
                    </m:r>
                  </m:oMath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7" name="정육면체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952" y="2358469"/>
                <a:ext cx="1612253" cy="896599"/>
              </a:xfrm>
              <a:prstGeom prst="cub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정육면체 9"/>
              <p:cNvSpPr/>
              <p:nvPr/>
            </p:nvSpPr>
            <p:spPr>
              <a:xfrm>
                <a:off x="919859" y="2348879"/>
                <a:ext cx="1208281" cy="896599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0" name="정육면체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9" y="2348879"/>
                <a:ext cx="1208281" cy="896599"/>
              </a:xfrm>
              <a:prstGeom prst="cub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19859" y="1922634"/>
            <a:ext cx="1084910" cy="42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0" dirty="0"/>
              <a:t>create</a:t>
            </a:r>
            <a:endParaRPr lang="ko-KR" altLang="en-US" sz="2000" dirty="0"/>
          </a:p>
        </p:txBody>
      </p:sp>
      <p:sp>
        <p:nvSpPr>
          <p:cNvPr id="15" name="화살표: 오른쪽 14"/>
          <p:cNvSpPr/>
          <p:nvPr/>
        </p:nvSpPr>
        <p:spPr>
          <a:xfrm>
            <a:off x="3987845" y="2466481"/>
            <a:ext cx="1373989" cy="68057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942278"/>
                  </p:ext>
                </p:extLst>
              </p:nvPr>
            </p:nvGraphicFramePr>
            <p:xfrm>
              <a:off x="5908855" y="5166781"/>
              <a:ext cx="2983626" cy="365760"/>
            </p:xfrm>
            <a:graphic>
              <a:graphicData uri="http://schemas.openxmlformats.org/drawingml/2006/table">
                <a:tbl>
                  <a:tblPr bandCol="1">
                    <a:tableStyleId>{775DCB02-9BB8-47FD-8907-85C794F793BA}</a:tableStyleId>
                  </a:tblPr>
                  <a:tblGrid>
                    <a:gridCol w="994542">
                      <a:extLst>
                        <a:ext uri="{9D8B030D-6E8A-4147-A177-3AD203B41FA5}">
                          <a16:colId xmlns:a16="http://schemas.microsoft.com/office/drawing/2014/main" val="2775135825"/>
                        </a:ext>
                      </a:extLst>
                    </a:gridCol>
                    <a:gridCol w="994542">
                      <a:extLst>
                        <a:ext uri="{9D8B030D-6E8A-4147-A177-3AD203B41FA5}">
                          <a16:colId xmlns:a16="http://schemas.microsoft.com/office/drawing/2014/main" val="3074302298"/>
                        </a:ext>
                      </a:extLst>
                    </a:gridCol>
                    <a:gridCol w="994542">
                      <a:extLst>
                        <a:ext uri="{9D8B030D-6E8A-4147-A177-3AD203B41FA5}">
                          <a16:colId xmlns:a16="http://schemas.microsoft.com/office/drawing/2014/main" val="2486416738"/>
                        </a:ext>
                      </a:extLst>
                    </a:gridCol>
                  </a:tblGrid>
                  <a:tr h="24260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Bit of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dirty="0" smtClean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800" dirty="0" smtClean="0"/>
                                  </m:ctrlPr>
                                </m:sSubPr>
                                <m:e>
                                  <m:r>
                                    <a:rPr lang="en-US" altLang="ko-KR" sz="1800" dirty="0" smtClean="0"/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dirty="0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1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942278"/>
                  </p:ext>
                </p:extLst>
              </p:nvPr>
            </p:nvGraphicFramePr>
            <p:xfrm>
              <a:off x="5908855" y="5166781"/>
              <a:ext cx="2983626" cy="365760"/>
            </p:xfrm>
            <a:graphic>
              <a:graphicData uri="http://schemas.openxmlformats.org/drawingml/2006/table">
                <a:tbl>
                  <a:tblPr bandCol="1">
                    <a:tableStyleId>{775DCB02-9BB8-47FD-8907-85C794F793BA}</a:tableStyleId>
                  </a:tblPr>
                  <a:tblGrid>
                    <a:gridCol w="994542">
                      <a:extLst>
                        <a:ext uri="{9D8B030D-6E8A-4147-A177-3AD203B41FA5}">
                          <a16:colId xmlns:a16="http://schemas.microsoft.com/office/drawing/2014/main" val="2775135825"/>
                        </a:ext>
                      </a:extLst>
                    </a:gridCol>
                    <a:gridCol w="994542">
                      <a:extLst>
                        <a:ext uri="{9D8B030D-6E8A-4147-A177-3AD203B41FA5}">
                          <a16:colId xmlns:a16="http://schemas.microsoft.com/office/drawing/2014/main" val="3074302298"/>
                        </a:ext>
                      </a:extLst>
                    </a:gridCol>
                    <a:gridCol w="994542">
                      <a:extLst>
                        <a:ext uri="{9D8B030D-6E8A-4147-A177-3AD203B41FA5}">
                          <a16:colId xmlns:a16="http://schemas.microsoft.com/office/drawing/2014/main" val="248641673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908" t="-8197" r="-2055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1218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7126955" y="3807391"/>
            <a:ext cx="2032285" cy="66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Update summary</a:t>
            </a:r>
            <a:endParaRPr lang="ko-KR" altLang="en-US" sz="20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68631"/>
              </p:ext>
            </p:extLst>
          </p:nvPr>
        </p:nvGraphicFramePr>
        <p:xfrm>
          <a:off x="971600" y="5157192"/>
          <a:ext cx="2500014" cy="36576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833338">
                  <a:extLst>
                    <a:ext uri="{9D8B030D-6E8A-4147-A177-3AD203B41FA5}">
                      <a16:colId xmlns:a16="http://schemas.microsoft.com/office/drawing/2014/main" val="2775135825"/>
                    </a:ext>
                  </a:extLst>
                </a:gridCol>
                <a:gridCol w="833338">
                  <a:extLst>
                    <a:ext uri="{9D8B030D-6E8A-4147-A177-3AD203B41FA5}">
                      <a16:colId xmlns:a16="http://schemas.microsoft.com/office/drawing/2014/main" val="3074302298"/>
                    </a:ext>
                  </a:extLst>
                </a:gridCol>
                <a:gridCol w="833338">
                  <a:extLst>
                    <a:ext uri="{9D8B030D-6E8A-4147-A177-3AD203B41FA5}">
                      <a16:colId xmlns:a16="http://schemas.microsoft.com/office/drawing/2014/main" val="2486416738"/>
                    </a:ext>
                  </a:extLst>
                </a:gridCol>
              </a:tblGrid>
              <a:tr h="2426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21886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>
            <a:cxnSpLocks/>
            <a:stCxn id="7" idx="3"/>
            <a:endCxn id="18" idx="0"/>
          </p:cNvCxnSpPr>
          <p:nvPr/>
        </p:nvCxnSpPr>
        <p:spPr>
          <a:xfrm>
            <a:off x="7400004" y="3255068"/>
            <a:ext cx="664" cy="1911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47735" y="4386306"/>
            <a:ext cx="2032285" cy="66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Not update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087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353</Words>
  <Application>Microsoft Office PowerPoint</Application>
  <PresentationFormat>화면 슬라이드 쇼(4:3)</PresentationFormat>
  <Paragraphs>115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Algorithms and Data Structures for Efficient Free Space Reclamation in WAFL</vt:lpstr>
      <vt:lpstr>Summary</vt:lpstr>
      <vt:lpstr>Write Anywhere File Layout (WAFL)</vt:lpstr>
      <vt:lpstr>PowerPoint 프레젠테이션</vt:lpstr>
      <vt:lpstr>PowerPoint 프레젠테이션</vt:lpstr>
      <vt:lpstr>The Batched Free Log</vt:lpstr>
      <vt:lpstr>PowerPoint 프레젠테이션</vt:lpstr>
      <vt:lpstr>Summary Map</vt:lpstr>
      <vt:lpstr>Snapshot Creation</vt:lpstr>
      <vt:lpstr>Snapshot Deletion </vt:lpstr>
      <vt:lpstr>Snapshot Deletion 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s32719@naver.com</dc:creator>
  <cp:lastModifiedBy>dongsu lee</cp:lastModifiedBy>
  <cp:revision>267</cp:revision>
  <cp:lastPrinted>2017-03-27T09:35:35Z</cp:lastPrinted>
  <dcterms:created xsi:type="dcterms:W3CDTF">2017-01-19T06:52:21Z</dcterms:created>
  <dcterms:modified xsi:type="dcterms:W3CDTF">2017-05-28T17:06:38Z</dcterms:modified>
</cp:coreProperties>
</file>