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1" r:id="rId6"/>
    <p:sldId id="280" r:id="rId7"/>
    <p:sldId id="281" r:id="rId8"/>
    <p:sldId id="282" r:id="rId9"/>
    <p:sldId id="292" r:id="rId10"/>
    <p:sldId id="283" r:id="rId11"/>
    <p:sldId id="285" r:id="rId12"/>
    <p:sldId id="284" r:id="rId13"/>
    <p:sldId id="291" r:id="rId14"/>
    <p:sldId id="286" r:id="rId15"/>
    <p:sldId id="287" r:id="rId16"/>
    <p:sldId id="293" r:id="rId17"/>
    <p:sldId id="294" r:id="rId18"/>
    <p:sldId id="289" r:id="rId19"/>
    <p:sldId id="290" r:id="rId20"/>
    <p:sldId id="269" r:id="rId21"/>
    <p:sldId id="267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4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EA02-828D-4FFE-9C6D-7CE871F1F48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022D-3F30-44BA-A5BB-B6AFC2D0A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Task Oriented Dialogue System </a:t>
            </a:r>
            <a:br>
              <a:rPr lang="en-US" altLang="ko-KR" sz="4000" dirty="0" smtClean="0"/>
            </a:br>
            <a:r>
              <a:rPr lang="en-US" altLang="ko-KR" sz="4000" dirty="0" smtClean="0"/>
              <a:t>Trend Research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인턴사원 </a:t>
            </a:r>
            <a:r>
              <a:rPr lang="ko-KR" altLang="en-US" dirty="0" err="1" smtClean="0"/>
              <a:t>윤용선</a:t>
            </a:r>
            <a:endParaRPr lang="en-US" altLang="ko-KR" dirty="0" smtClean="0"/>
          </a:p>
          <a:p>
            <a:r>
              <a:rPr lang="en-US" altLang="ko-KR" dirty="0" smtClean="0"/>
              <a:t>20200727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28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558954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2.3. Dialogue Policy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Dialogue state</a:t>
            </a:r>
            <a:r>
              <a:rPr lang="ko-KR" altLang="en-US" sz="1800" dirty="0" smtClean="0"/>
              <a:t>를 바탕으로 시스템이 취할 다음 행동을 선택하는 과정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실제 사용자와의 상호작용을 통한 온라인 학습이 어렵기 때문에 과거 기록을 기반으로 오프라인 학습 진행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66161"/>
            <a:ext cx="11092962" cy="30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TED 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Transformer Embedding Dialogue policy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Transformer </a:t>
            </a:r>
            <a:r>
              <a:rPr lang="en-US" altLang="ko-KR" sz="1800" dirty="0" smtClean="0"/>
              <a:t>Decoder </a:t>
            </a:r>
            <a:r>
              <a:rPr lang="ko-KR" altLang="en-US" sz="1800" dirty="0" smtClean="0"/>
              <a:t>기반 모델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행동</a:t>
            </a:r>
            <a:r>
              <a:rPr lang="en-US" altLang="ko-KR" sz="1800" dirty="0" smtClean="0"/>
              <a:t>(system action)</a:t>
            </a:r>
            <a:r>
              <a:rPr lang="ko-KR" altLang="en-US" sz="1800" dirty="0" smtClean="0"/>
              <a:t>과 </a:t>
            </a:r>
            <a:r>
              <a:rPr lang="ko-KR" altLang="en-US" sz="1800" dirty="0" smtClean="0"/>
              <a:t>대화 상태</a:t>
            </a:r>
            <a:r>
              <a:rPr lang="en-US" altLang="ko-KR" sz="1800" dirty="0" smtClean="0"/>
              <a:t>(dialogue state)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Embedding Layer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벡터화</a:t>
            </a:r>
            <a:r>
              <a:rPr lang="ko-KR" altLang="en-US" sz="1800" dirty="0" smtClean="0"/>
              <a:t> 후 유사도 기반 학습 진행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5971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TED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04" y="2577696"/>
            <a:ext cx="3440357" cy="3849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43" y="2624138"/>
            <a:ext cx="4791075" cy="3552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9862" y="2208364"/>
            <a:ext cx="2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TED </a:t>
            </a:r>
            <a:r>
              <a:rPr lang="ko-KR" altLang="en-US" dirty="0" smtClean="0"/>
              <a:t>모델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177" y="2254806"/>
            <a:ext cx="380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성능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412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2.4. Natural Language Generation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Dialogue Policy</a:t>
            </a:r>
            <a:r>
              <a:rPr lang="ko-KR" altLang="en-US" sz="1800" dirty="0" smtClean="0"/>
              <a:t>가 선택한 행동을 자연어로 시스템이 발화하는 단계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업무의 진행 상태에 대해 사용자에게 자연스럽고 정확하게 표현하는 능력 중요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정해진 틀에 변수를 넣어 출력하는 </a:t>
            </a:r>
            <a:r>
              <a:rPr lang="en-US" altLang="ko-KR" sz="1800" dirty="0" smtClean="0"/>
              <a:t>Template </a:t>
            </a:r>
            <a:r>
              <a:rPr lang="en-US" altLang="ko-KR" sz="1800" dirty="0" smtClean="0"/>
              <a:t>based model</a:t>
            </a:r>
            <a:r>
              <a:rPr lang="ko-KR" altLang="en-US" sz="1800" dirty="0" smtClean="0"/>
              <a:t>과 </a:t>
            </a:r>
            <a:r>
              <a:rPr lang="ko-KR" altLang="en-US" sz="1800" dirty="0" smtClean="0"/>
              <a:t>학습을 통해 확률적으로 단어를 출력하는 </a:t>
            </a:r>
            <a:r>
              <a:rPr lang="en-US" altLang="ko-KR" sz="1800" dirty="0" smtClean="0"/>
              <a:t>statistical </a:t>
            </a:r>
            <a:r>
              <a:rPr lang="en-US" altLang="ko-KR" sz="1800" dirty="0" smtClean="0"/>
              <a:t>language model</a:t>
            </a:r>
            <a:r>
              <a:rPr lang="ko-KR" altLang="en-US" sz="1800" dirty="0" smtClean="0"/>
              <a:t>로 구분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6356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928567"/>
            <a:ext cx="11092962" cy="458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SC-GPT 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Few-shot Natural Language Generation for Task-Oriented Dialog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ransformer Decoder </a:t>
            </a:r>
            <a:r>
              <a:rPr lang="ko-KR" altLang="en-US" sz="1800" dirty="0" smtClean="0"/>
              <a:t>기반 </a:t>
            </a:r>
            <a:r>
              <a:rPr lang="ko-KR" altLang="en-US" sz="1800" dirty="0" smtClean="0"/>
              <a:t>모델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Dialog act</a:t>
            </a:r>
            <a:r>
              <a:rPr lang="ko-KR" altLang="en-US" sz="1800" dirty="0" smtClean="0"/>
              <a:t>가 입력되었을 때의 반응을 </a:t>
            </a:r>
            <a:r>
              <a:rPr lang="en-US" altLang="ko-KR" sz="1800" dirty="0" smtClean="0"/>
              <a:t>Language Model</a:t>
            </a:r>
            <a:r>
              <a:rPr lang="ko-KR" altLang="en-US" sz="1800" dirty="0" smtClean="0"/>
              <a:t>로 학습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Pre-trained GPT-2</a:t>
            </a:r>
            <a:r>
              <a:rPr lang="ko-KR" altLang="en-US" sz="1800" dirty="0" smtClean="0"/>
              <a:t>를 사용하여 대량의 </a:t>
            </a:r>
            <a:r>
              <a:rPr lang="en-US" altLang="ko-KR" sz="1800" dirty="0" smtClean="0"/>
              <a:t>dialogue act – response </a:t>
            </a:r>
            <a:r>
              <a:rPr lang="ko-KR" altLang="en-US" sz="1800" dirty="0" smtClean="0"/>
              <a:t>데이터로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 </a:t>
            </a:r>
            <a:r>
              <a:rPr lang="en-US" altLang="ko-KR" sz="1800" dirty="0" smtClean="0"/>
              <a:t>pre-train </a:t>
            </a:r>
            <a:r>
              <a:rPr lang="ko-KR" altLang="en-US" sz="1800" dirty="0" smtClean="0"/>
              <a:t>진행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번의 </a:t>
            </a:r>
            <a:r>
              <a:rPr lang="en-US" altLang="ko-KR" sz="1800" dirty="0" smtClean="0"/>
              <a:t>pre-train</a:t>
            </a:r>
            <a:r>
              <a:rPr lang="ko-KR" altLang="en-US" sz="1800" dirty="0" smtClean="0"/>
              <a:t>으로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소량의 데이터를 사용한 </a:t>
            </a:r>
            <a:r>
              <a:rPr lang="en-US" altLang="ko-KR" sz="1800" dirty="0" smtClean="0"/>
              <a:t>Fine-tuning</a:t>
            </a:r>
            <a:r>
              <a:rPr lang="ko-KR" altLang="en-US" sz="1800" dirty="0" smtClean="0"/>
              <a:t>에서 좋은 성능 보임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23589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513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SC-GPT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5" y="2039816"/>
            <a:ext cx="8863295" cy="245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04" y="4589464"/>
            <a:ext cx="8518196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603" y="1951745"/>
            <a:ext cx="826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SC-GPT </a:t>
            </a:r>
            <a:r>
              <a:rPr lang="ko-KR" altLang="en-US" dirty="0" smtClean="0"/>
              <a:t>모델 구성 및 성능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390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1092962" cy="1014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2.5. End-to-End System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NLU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NLG</a:t>
            </a:r>
            <a:r>
              <a:rPr lang="ko-KR" altLang="en-US" sz="1800" dirty="0" smtClean="0"/>
              <a:t>까지 단일 모델로 학습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처리하는 방법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2825385"/>
            <a:ext cx="11092962" cy="403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MOSS 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Modular Supervision Network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Transformer </a:t>
            </a:r>
            <a:r>
              <a:rPr lang="en-US" altLang="ko-KR" sz="1800" dirty="0" smtClean="0"/>
              <a:t>Encoder-Decoder </a:t>
            </a:r>
            <a:r>
              <a:rPr lang="ko-KR" altLang="en-US" sz="1800" dirty="0" smtClean="0"/>
              <a:t>기반 모델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Modular </a:t>
            </a:r>
            <a:r>
              <a:rPr lang="ko-KR" altLang="en-US" sz="1800" dirty="0" smtClean="0"/>
              <a:t>방법을 채용함으로써 데이터 효율 증대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각 모듈이 공통된 </a:t>
            </a:r>
            <a:r>
              <a:rPr lang="en-US" altLang="ko-KR" sz="1800" dirty="0" smtClean="0"/>
              <a:t>encoder</a:t>
            </a:r>
            <a:r>
              <a:rPr lang="ko-KR" altLang="en-US" sz="1800" dirty="0" smtClean="0"/>
              <a:t>를 사용하고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고유의 </a:t>
            </a:r>
            <a:r>
              <a:rPr lang="en-US" altLang="ko-KR" sz="1800" dirty="0" smtClean="0"/>
              <a:t>decoder</a:t>
            </a:r>
            <a:r>
              <a:rPr lang="ko-KR" altLang="en-US" sz="1800" dirty="0" smtClean="0"/>
              <a:t>를 통해 출력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Cross-modular attention</a:t>
            </a:r>
            <a:r>
              <a:rPr lang="ko-KR" altLang="en-US" sz="1800" dirty="0" smtClean="0"/>
              <a:t>으로 모듈간의 정보를 전이할 수 있음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4205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MOSS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45602" y="2208364"/>
            <a:ext cx="903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MOSS </a:t>
            </a:r>
            <a:r>
              <a:rPr lang="ko-KR" altLang="en-US" dirty="0" smtClean="0"/>
              <a:t>모델 구성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02" y="2816518"/>
            <a:ext cx="9166713" cy="37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활용 동향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30475"/>
            <a:ext cx="10515601" cy="4060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최근 다양한 도메인에서 </a:t>
            </a:r>
            <a:r>
              <a:rPr lang="en-US" altLang="ko-KR" sz="1800" dirty="0" smtClean="0"/>
              <a:t>task-oriented dialog system</a:t>
            </a:r>
            <a:r>
              <a:rPr lang="ko-KR" altLang="en-US" sz="1800" dirty="0" smtClean="0"/>
              <a:t>을 적용하고 있음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주된 활용분야는 대화형 </a:t>
            </a:r>
            <a:r>
              <a:rPr lang="ko-KR" altLang="en-US" sz="1800" dirty="0" err="1" smtClean="0"/>
              <a:t>커머스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개인비서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공공서비스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엔터테인먼트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기업용 메신저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Rasa, Watson, </a:t>
            </a:r>
            <a:r>
              <a:rPr lang="en-US" altLang="ko-KR" sz="1800" dirty="0" err="1" smtClean="0"/>
              <a:t>Dialogflow</a:t>
            </a:r>
            <a:r>
              <a:rPr lang="en-US" altLang="ko-KR" sz="1800" dirty="0" smtClean="0"/>
              <a:t>, Lex </a:t>
            </a:r>
            <a:r>
              <a:rPr lang="ko-KR" altLang="en-US" sz="1800" dirty="0" smtClean="0"/>
              <a:t>등 전문적인 프로그래밍 없이 쉽게 </a:t>
            </a:r>
            <a:r>
              <a:rPr lang="ko-KR" altLang="en-US" sz="1800" dirty="0" err="1" smtClean="0"/>
              <a:t>커스텀</a:t>
            </a:r>
            <a:r>
              <a:rPr lang="ko-KR" altLang="en-US" sz="1800" dirty="0" smtClean="0"/>
              <a:t> 모델을 만들 수 있는 프레임워크 사용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오픈소스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on-premise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가능여부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기술요건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등을 고려한 프레임워크 선정 필요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6"/>
            <a:ext cx="11092962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smtClean="0"/>
              <a:t>3.1. Application</a:t>
            </a:r>
            <a:endParaRPr lang="en-US" altLang="ko-KR" sz="180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7675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활용 </a:t>
            </a:r>
            <a:r>
              <a:rPr lang="ko-KR" altLang="en-US" sz="4000" dirty="0" smtClean="0"/>
              <a:t>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1092962" cy="52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3.1. </a:t>
            </a:r>
            <a:r>
              <a:rPr lang="en-US" altLang="ko-KR" b="1" dirty="0" smtClean="0"/>
              <a:t>Application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69" y="1464286"/>
            <a:ext cx="7937893" cy="49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 smtClean="0"/>
              <a:t>결론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38542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smtClean="0"/>
              <a:t>Task-oriented dialogue system</a:t>
            </a:r>
            <a:r>
              <a:rPr lang="ko-KR" altLang="en-US" sz="1800" dirty="0" smtClean="0"/>
              <a:t>을 중심으로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시장 활성화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늘어나는 수요를 충족시킬 수 있는 </a:t>
            </a:r>
            <a:r>
              <a:rPr lang="ko-KR" altLang="en-US" sz="1800" dirty="0" smtClean="0"/>
              <a:t>비즈니스 모델 </a:t>
            </a:r>
            <a:r>
              <a:rPr lang="ko-KR" altLang="en-US" sz="1800" dirty="0" smtClean="0"/>
              <a:t>수립 필요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데이터 부족으로 이를 보완할 수 있는 </a:t>
            </a:r>
            <a:r>
              <a:rPr lang="en-US" altLang="ko-KR" sz="1800" dirty="0" smtClean="0"/>
              <a:t>Transfer learning, Few-shot learning </a:t>
            </a:r>
            <a:r>
              <a:rPr lang="ko-KR" altLang="en-US" sz="1800" dirty="0" smtClean="0"/>
              <a:t>등의 기법 필요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주로 사용되는 </a:t>
            </a:r>
            <a:r>
              <a:rPr lang="en-US" altLang="ko-KR" sz="1800" dirty="0" smtClean="0"/>
              <a:t>Transformer </a:t>
            </a:r>
            <a:r>
              <a:rPr lang="ko-KR" altLang="en-US" sz="1800" dirty="0" smtClean="0"/>
              <a:t>모델에 대한 깊이 있는 </a:t>
            </a:r>
            <a:r>
              <a:rPr lang="ko-KR" altLang="en-US" sz="1800" dirty="0" smtClean="0"/>
              <a:t>이해 중요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현재 </a:t>
            </a:r>
            <a:r>
              <a:rPr lang="en-US" altLang="ko-KR" sz="1800" dirty="0" smtClean="0"/>
              <a:t>Modular system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우세지만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End-to-End </a:t>
            </a:r>
            <a:r>
              <a:rPr lang="en-US" altLang="ko-KR" sz="1800" dirty="0" smtClean="0"/>
              <a:t>system</a:t>
            </a:r>
            <a:r>
              <a:rPr lang="ko-KR" altLang="en-US" sz="1800" dirty="0" smtClean="0"/>
              <a:t>에 대한 지속적인 </a:t>
            </a:r>
            <a:r>
              <a:rPr lang="ko-KR" altLang="en-US" sz="1800" dirty="0" err="1" smtClean="0"/>
              <a:t>트래킹</a:t>
            </a:r>
            <a:r>
              <a:rPr lang="ko-KR" altLang="en-US" sz="1800" dirty="0" smtClean="0"/>
              <a:t> 필요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595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1292" y="2100773"/>
            <a:ext cx="10515600" cy="4212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서론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연구 동향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활용 동향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결론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105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Reference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[1] </a:t>
            </a:r>
            <a:r>
              <a:rPr lang="ko-KR" altLang="en-US" sz="1600" dirty="0" smtClean="0"/>
              <a:t>연구개발특구진흥재단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시장 보고서</a:t>
            </a:r>
            <a:r>
              <a:rPr lang="en-US" altLang="ko-KR" sz="1600" dirty="0" smtClean="0"/>
              <a:t>, 2019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KOTRA, </a:t>
            </a:r>
            <a:r>
              <a:rPr lang="ko-KR" altLang="en-US" sz="1600" dirty="0"/>
              <a:t>미국 인공지능 기반 </a:t>
            </a:r>
            <a:r>
              <a:rPr lang="ko-KR" altLang="en-US" sz="1600" dirty="0" err="1"/>
              <a:t>챗봇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Chatbot</a:t>
            </a:r>
            <a:r>
              <a:rPr lang="en-US" altLang="ko-KR" sz="1600" dirty="0"/>
              <a:t>) </a:t>
            </a:r>
            <a:r>
              <a:rPr lang="ko-KR" altLang="en-US" sz="1600" dirty="0"/>
              <a:t>시장동향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2020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] Zhang Z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Recent </a:t>
            </a:r>
            <a:r>
              <a:rPr lang="en-US" altLang="ko-KR" sz="1600" dirty="0"/>
              <a:t>advances and challenges in task-oriented dialog </a:t>
            </a:r>
            <a:r>
              <a:rPr lang="en-US" altLang="ko-KR" sz="1600" dirty="0" smtClean="0"/>
              <a:t>system, 2020</a:t>
            </a:r>
          </a:p>
          <a:p>
            <a:pPr marL="0" indent="0">
              <a:buNone/>
            </a:pPr>
            <a:r>
              <a:rPr lang="en-US" altLang="ko-KR" sz="1600" dirty="0" smtClean="0"/>
              <a:t>[4</a:t>
            </a:r>
            <a:r>
              <a:rPr lang="en-US" altLang="ko-KR" sz="1600" dirty="0"/>
              <a:t>] Tanja Bunk, DIET _ Lightweight Language Understanding for Dialogue Systems, </a:t>
            </a:r>
            <a:r>
              <a:rPr lang="en-US" altLang="ko-KR" sz="1600" dirty="0" smtClean="0"/>
              <a:t>2020</a:t>
            </a:r>
          </a:p>
          <a:p>
            <a:pPr marL="0" indent="0">
              <a:buNone/>
            </a:pPr>
            <a:r>
              <a:rPr lang="en-US" altLang="ko-KR" sz="1600" dirty="0" smtClean="0"/>
              <a:t>[5] Jian-</a:t>
            </a:r>
            <a:r>
              <a:rPr lang="en-US" altLang="ko-KR" sz="1600" dirty="0" err="1" smtClean="0"/>
              <a:t>Guo</a:t>
            </a:r>
            <a:r>
              <a:rPr lang="en-US" altLang="ko-KR" sz="1600" dirty="0" smtClean="0"/>
              <a:t> Zhang, Find or </a:t>
            </a:r>
            <a:r>
              <a:rPr lang="en-US" altLang="ko-KR" sz="1600" dirty="0" err="1" smtClean="0"/>
              <a:t>Claassify</a:t>
            </a:r>
            <a:r>
              <a:rPr lang="en-US" altLang="ko-KR" sz="1600" dirty="0" smtClean="0"/>
              <a:t>? Dual Strategy for Slot-Value Predictions on Multi-Domain Dialog State Tracking, 2019</a:t>
            </a:r>
          </a:p>
          <a:p>
            <a:pPr marL="0" indent="0">
              <a:buNone/>
            </a:pPr>
            <a:r>
              <a:rPr lang="en-US" altLang="ko-KR" sz="1600" dirty="0"/>
              <a:t>[6] Vladimir </a:t>
            </a:r>
            <a:r>
              <a:rPr lang="en-US" altLang="ko-KR" sz="1600" dirty="0" err="1"/>
              <a:t>Vlasov</a:t>
            </a:r>
            <a:r>
              <a:rPr lang="en-US" altLang="ko-KR" sz="1600" dirty="0"/>
              <a:t>, Dialogue Transformers, </a:t>
            </a:r>
            <a:r>
              <a:rPr lang="en-US" altLang="ko-KR" sz="1600" dirty="0" smtClean="0"/>
              <a:t>2019</a:t>
            </a:r>
          </a:p>
          <a:p>
            <a:pPr marL="0" indent="0">
              <a:buNone/>
            </a:pPr>
            <a:r>
              <a:rPr lang="en-US" altLang="ko-KR" sz="1600" dirty="0" smtClean="0"/>
              <a:t>[7] </a:t>
            </a:r>
            <a:r>
              <a:rPr lang="en-US" altLang="ko-KR" sz="1600" dirty="0" err="1"/>
              <a:t>Baolin</a:t>
            </a:r>
            <a:r>
              <a:rPr lang="en-US" altLang="ko-KR" sz="1600" dirty="0"/>
              <a:t> Peng, Few-shot Natural Language Generation for Task-Oriented Dialog</a:t>
            </a:r>
            <a:r>
              <a:rPr lang="en-US" altLang="ko-KR" sz="1600" dirty="0" smtClean="0"/>
              <a:t>, 2020</a:t>
            </a:r>
          </a:p>
          <a:p>
            <a:pPr marL="0" indent="0">
              <a:buNone/>
            </a:pPr>
            <a:r>
              <a:rPr lang="en-US" altLang="ko-KR" sz="1600" dirty="0" smtClean="0"/>
              <a:t>[8] </a:t>
            </a:r>
            <a:r>
              <a:rPr lang="en-US" altLang="ko-KR" sz="1600" dirty="0" err="1" smtClean="0"/>
              <a:t>Weixin</a:t>
            </a:r>
            <a:r>
              <a:rPr lang="en-US" altLang="ko-KR" sz="1600" dirty="0" smtClean="0"/>
              <a:t> Liang, MOSS: End-to-End Dialog System Framework with Modular Supervision, </a:t>
            </a:r>
            <a:r>
              <a:rPr lang="en-US" altLang="ko-KR" sz="1600" dirty="0" smtClean="0"/>
              <a:t>2019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[9] </a:t>
            </a:r>
            <a:r>
              <a:rPr lang="ko-KR" altLang="en-US" sz="1600" dirty="0" smtClean="0"/>
              <a:t>김인석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인공지능기술 기반 대화형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개발 현황과 지능형 </a:t>
            </a:r>
            <a:r>
              <a:rPr lang="ko-KR" altLang="en-US" sz="1600" dirty="0" err="1" smtClean="0"/>
              <a:t>언어교육용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개발 </a:t>
            </a:r>
            <a:r>
              <a:rPr lang="ko-KR" altLang="en-US" sz="1600" dirty="0" smtClean="0"/>
              <a:t>방안</a:t>
            </a:r>
            <a:r>
              <a:rPr lang="en-US" altLang="ko-KR" sz="1600" dirty="0" smtClean="0"/>
              <a:t>, 2019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130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Q&amp;A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009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감사합니다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3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서론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86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1.1. Task-oriented dialogue system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 또는 다수의 도메인에서 대화를 통해 사용자가 요구하는 업무를 자동으로 수행하는 시스템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Self-Service, </a:t>
            </a:r>
            <a:r>
              <a:rPr lang="en-US" altLang="ko-KR" sz="1800" dirty="0" err="1" smtClean="0"/>
              <a:t>Untact</a:t>
            </a:r>
            <a:r>
              <a:rPr lang="ko-KR" altLang="en-US" sz="1800" dirty="0" smtClean="0"/>
              <a:t>에 대한 수요 증가로 </a:t>
            </a:r>
            <a:r>
              <a:rPr lang="ko-KR" altLang="en-US" sz="1800" dirty="0" err="1" smtClean="0"/>
              <a:t>챗봇</a:t>
            </a:r>
            <a:r>
              <a:rPr lang="ko-KR" altLang="en-US" sz="1800" dirty="0" err="1"/>
              <a:t>의</a:t>
            </a:r>
            <a:r>
              <a:rPr lang="ko-KR" altLang="en-US" sz="1800" dirty="0" smtClean="0"/>
              <a:t> 시장 규모는 지속적으로 확대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전 세계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시장은 </a:t>
            </a:r>
            <a:r>
              <a:rPr lang="en-US" altLang="ko-KR" sz="1800" dirty="0" smtClean="0"/>
              <a:t>2019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26</a:t>
            </a:r>
            <a:r>
              <a:rPr lang="ko-KR" altLang="en-US" sz="1800" dirty="0" smtClean="0"/>
              <a:t>억 달러에서 </a:t>
            </a:r>
            <a:r>
              <a:rPr lang="en-US" altLang="ko-KR" sz="1800" dirty="0" smtClean="0"/>
              <a:t>2024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94</a:t>
            </a:r>
            <a:r>
              <a:rPr lang="ko-KR" altLang="en-US" sz="1800" dirty="0" smtClean="0"/>
              <a:t>억 달러에 이를 것으로 전망 </a:t>
            </a:r>
            <a:r>
              <a:rPr lang="en-US" altLang="ko-KR" sz="1800" dirty="0" smtClean="0"/>
              <a:t>[1]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주된 사용 목적은 업무 자동화이기 때문에 </a:t>
            </a:r>
            <a:r>
              <a:rPr lang="en-US" altLang="ko-KR" sz="1800" dirty="0" smtClean="0"/>
              <a:t>Open-domain</a:t>
            </a:r>
            <a:r>
              <a:rPr lang="ko-KR" altLang="en-US" sz="1800" dirty="0" smtClean="0"/>
              <a:t>보다 </a:t>
            </a:r>
            <a:r>
              <a:rPr lang="en-US" altLang="ko-KR" sz="1800" dirty="0" smtClean="0"/>
              <a:t>Task-oriented</a:t>
            </a:r>
            <a:r>
              <a:rPr lang="ko-KR" altLang="en-US" sz="1800" dirty="0" smtClean="0"/>
              <a:t>의 비중이 큼 </a:t>
            </a:r>
            <a:r>
              <a:rPr lang="en-US" altLang="ko-KR" sz="1800" dirty="0" smtClean="0"/>
              <a:t>[2]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최근 </a:t>
            </a:r>
            <a:r>
              <a:rPr lang="ko-KR" altLang="en-US" sz="1800" dirty="0" err="1" smtClean="0"/>
              <a:t>딥러닝</a:t>
            </a:r>
            <a:r>
              <a:rPr lang="ko-KR" altLang="en-US" sz="1800" dirty="0" smtClean="0"/>
              <a:t> 기반의 </a:t>
            </a:r>
            <a:r>
              <a:rPr lang="en-US" altLang="ko-KR" sz="1800" dirty="0" smtClean="0"/>
              <a:t>NLP </a:t>
            </a:r>
            <a:r>
              <a:rPr lang="ko-KR" altLang="en-US" sz="1800" dirty="0" smtClean="0"/>
              <a:t>모델들이 빠르게 적용되고 있기 때문에 지속적으로 동향을 살피는 것이 필요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327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서론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8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1.1. Task-oriented dialogue system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3" y="2620107"/>
            <a:ext cx="4633913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19" y="3407019"/>
            <a:ext cx="5678137" cy="28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962" cy="486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2.1. Modular vs End-to-End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Dialogue system</a:t>
            </a:r>
            <a:r>
              <a:rPr lang="ko-KR" altLang="en-US" sz="1800" dirty="0" smtClean="0"/>
              <a:t>은 여러 개의 하위 모듈로 이루어진 </a:t>
            </a:r>
            <a:r>
              <a:rPr lang="en-US" altLang="ko-KR" sz="1800" dirty="0" smtClean="0"/>
              <a:t>Modular system</a:t>
            </a:r>
            <a:r>
              <a:rPr lang="ko-KR" altLang="en-US" sz="1800" dirty="0" smtClean="0"/>
              <a:t>과 하나의 모델만으로 작동하는 </a:t>
            </a:r>
            <a:r>
              <a:rPr lang="en-US" altLang="ko-KR" sz="1800" dirty="0" smtClean="0"/>
              <a:t>End-to-End system</a:t>
            </a:r>
            <a:r>
              <a:rPr lang="ko-KR" altLang="en-US" sz="1800" dirty="0" smtClean="0"/>
              <a:t>으로 구분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Modular system</a:t>
            </a:r>
            <a:r>
              <a:rPr lang="ko-KR" altLang="en-US" sz="1800" dirty="0" smtClean="0"/>
              <a:t>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Natural Language Understanding (NLU), Dialog State Tracking (DST), Dialog Policy (Policy), Natural Language Generation (NLG)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각 컴포넌트를 독립적으로 학습하기 때문에 데이터 효율이 좋으나 새로운 데이터 적용 어려움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End-to-End system</a:t>
            </a:r>
            <a:r>
              <a:rPr lang="ko-KR" altLang="en-US" sz="1800" dirty="0" smtClean="0"/>
              <a:t>은 입력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사용자 발화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 출력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시스템 발화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까지 하나의 모델만을 사용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많은 데이터를 요구하나 개발하기 쉽고 새로운 데이터 적용 쉽게 적용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2983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6075"/>
            <a:ext cx="11092962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2.1. Natural Language Understanding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사용자 발화를 이해하고 주요 정보를 추출하는 기능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주로 의도 분류</a:t>
            </a:r>
            <a:r>
              <a:rPr lang="en-US" altLang="ko-KR" sz="1800" dirty="0" smtClean="0"/>
              <a:t>(Intent Classification)</a:t>
            </a:r>
            <a:r>
              <a:rPr lang="ko-KR" altLang="en-US" sz="1800" dirty="0" smtClean="0"/>
              <a:t>과 개체 인식</a:t>
            </a:r>
            <a:r>
              <a:rPr lang="en-US" altLang="ko-KR" sz="1800" dirty="0" smtClean="0"/>
              <a:t>(Entity Recognition)</a:t>
            </a:r>
            <a:r>
              <a:rPr lang="ko-KR" altLang="en-US" sz="1800" dirty="0" smtClean="0"/>
              <a:t>으로 구성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66160"/>
            <a:ext cx="11092962" cy="3223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DIET 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Lightweight </a:t>
            </a:r>
            <a:r>
              <a:rPr lang="en-US" altLang="ko-KR" sz="1800" dirty="0"/>
              <a:t>Language Understanding for Dialogue </a:t>
            </a:r>
            <a:r>
              <a:rPr lang="en-US" altLang="ko-KR" sz="1800" dirty="0" smtClean="0"/>
              <a:t>Systems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ransformer Encoder </a:t>
            </a:r>
            <a:r>
              <a:rPr lang="ko-KR" altLang="en-US" sz="1800" dirty="0" smtClean="0"/>
              <a:t>기반 모델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의도 분류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개체 인식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언어 모델</a:t>
            </a:r>
            <a:r>
              <a:rPr lang="en-US" altLang="ko-KR" sz="1800" dirty="0" smtClean="0"/>
              <a:t>(Masked LM)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Multi-tasking</a:t>
            </a:r>
            <a:r>
              <a:rPr lang="ko-KR" altLang="en-US" sz="1800" dirty="0" smtClean="0"/>
              <a:t>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학습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Character n-gram</a:t>
            </a:r>
            <a:r>
              <a:rPr lang="ko-KR" altLang="en-US" sz="1800" dirty="0" smtClean="0"/>
              <a:t>으로 구성된 </a:t>
            </a:r>
            <a:r>
              <a:rPr lang="en-US" altLang="ko-KR" sz="1800" dirty="0" smtClean="0"/>
              <a:t>sparse features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Pre-trained embedding</a:t>
            </a:r>
            <a:r>
              <a:rPr lang="ko-KR" altLang="en-US" sz="1800" dirty="0" smtClean="0"/>
              <a:t>을 사용한 </a:t>
            </a:r>
            <a:r>
              <a:rPr lang="en-US" altLang="ko-KR" sz="1800" dirty="0" smtClean="0"/>
              <a:t>Dense features</a:t>
            </a:r>
            <a:r>
              <a:rPr lang="ko-KR" altLang="en-US" sz="1800" dirty="0" smtClean="0"/>
              <a:t>을 결합하여 </a:t>
            </a:r>
            <a:r>
              <a:rPr lang="en-US" altLang="ko-KR" sz="1800" dirty="0" err="1" smtClean="0"/>
              <a:t>Featurization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진행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5400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1092962" cy="548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DIET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8" y="2592380"/>
            <a:ext cx="5823663" cy="36988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11" y="2592380"/>
            <a:ext cx="5286635" cy="3894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189258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DIET </a:t>
            </a:r>
            <a:r>
              <a:rPr lang="ko-KR" altLang="en-US" dirty="0" smtClean="0"/>
              <a:t>모델 구성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3023" y="2189258"/>
            <a:ext cx="49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Featurization</a:t>
            </a:r>
            <a:r>
              <a:rPr lang="ko-KR" altLang="en-US" dirty="0"/>
              <a:t> </a:t>
            </a:r>
            <a:r>
              <a:rPr lang="ko-KR" altLang="en-US" dirty="0" smtClean="0"/>
              <a:t>방법에 따른 성능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9875"/>
            <a:ext cx="11092962" cy="3608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2.2. Dialogue State Tracking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대화 기록을 바탕으로 현재 상태를 추정하는 기능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 smtClean="0"/>
              <a:t>발화로부터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&lt;domain, slot, value&gt;</a:t>
            </a:r>
            <a:r>
              <a:rPr lang="ko-KR" altLang="en-US" sz="1800" dirty="0" smtClean="0"/>
              <a:t>로 구성된 </a:t>
            </a:r>
            <a:r>
              <a:rPr lang="ko-KR" altLang="en-US" sz="1800" dirty="0" err="1" smtClean="0"/>
              <a:t>트리플렛을</a:t>
            </a:r>
            <a:r>
              <a:rPr lang="ko-KR" altLang="en-US" sz="1800" dirty="0" smtClean="0"/>
              <a:t> 추출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Slot value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token </a:t>
            </a:r>
            <a:r>
              <a:rPr lang="ko-KR" altLang="en-US" sz="1800" dirty="0" smtClean="0"/>
              <a:t>범위를 예측하는 </a:t>
            </a:r>
            <a:r>
              <a:rPr lang="en-US" altLang="ko-KR" sz="1800" dirty="0" smtClean="0"/>
              <a:t>span-based </a:t>
            </a:r>
            <a:r>
              <a:rPr lang="ko-KR" altLang="en-US" sz="1800" dirty="0" smtClean="0"/>
              <a:t>방법과 </a:t>
            </a:r>
            <a:r>
              <a:rPr lang="en-US" altLang="ko-KR" sz="1800" dirty="0" smtClean="0"/>
              <a:t>token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slot</a:t>
            </a:r>
            <a:r>
              <a:rPr lang="ko-KR" altLang="en-US" sz="1800" dirty="0" smtClean="0"/>
              <a:t>으로 </a:t>
            </a:r>
            <a:r>
              <a:rPr lang="ko-KR" altLang="en-US" sz="1800" dirty="0" smtClean="0"/>
              <a:t>직접 분류하는 </a:t>
            </a:r>
            <a:r>
              <a:rPr lang="en-US" altLang="ko-KR" sz="1800" dirty="0" smtClean="0"/>
              <a:t>picklist-based </a:t>
            </a:r>
            <a:r>
              <a:rPr lang="ko-KR" altLang="en-US" sz="1800" dirty="0" smtClean="0"/>
              <a:t>방법으로 구분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196983"/>
            <a:ext cx="11092962" cy="26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DS-DST 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Dual Strategy for Dialogue State Tracking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ransformer Encoder </a:t>
            </a:r>
            <a:r>
              <a:rPr lang="ko-KR" altLang="en-US" sz="1800" dirty="0" smtClean="0"/>
              <a:t>기반 모델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시간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가격과 같이 경우의 수가 많은 </a:t>
            </a:r>
            <a:r>
              <a:rPr lang="en-US" altLang="ko-KR" sz="1800" dirty="0" smtClean="0"/>
              <a:t>slot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span-based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방법 사용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호텔 종류와 같이 경우의 수가 적은 </a:t>
            </a:r>
            <a:r>
              <a:rPr lang="en-US" altLang="ko-KR" sz="1800" dirty="0" smtClean="0"/>
              <a:t>slot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picklist-based </a:t>
            </a:r>
            <a:r>
              <a:rPr lang="ko-KR" altLang="en-US" sz="1800" dirty="0" smtClean="0"/>
              <a:t>방법 사용 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234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연구 동향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계속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1092962" cy="548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DS-DST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214" y="2189258"/>
            <a:ext cx="630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DS-DST </a:t>
            </a:r>
            <a:r>
              <a:rPr lang="ko-KR" altLang="en-US" dirty="0" smtClean="0"/>
              <a:t>모델 구성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0151" y="2189258"/>
            <a:ext cx="398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성능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4" y="2922222"/>
            <a:ext cx="6436103" cy="3233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152" y="2922222"/>
            <a:ext cx="3983648" cy="2519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70151" y="5543632"/>
            <a:ext cx="482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Joint Accuracy :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turn</a:t>
            </a:r>
            <a:r>
              <a:rPr lang="ko-KR" altLang="en-US" sz="1400" dirty="0" smtClean="0"/>
              <a:t>의 모든 </a:t>
            </a:r>
            <a:r>
              <a:rPr lang="en-US" altLang="ko-KR" sz="1400" dirty="0" smtClean="0"/>
              <a:t>slot</a:t>
            </a:r>
            <a:r>
              <a:rPr lang="ko-KR" altLang="en-US" sz="1400" dirty="0" smtClean="0"/>
              <a:t>을 예측했는지 측정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97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954</Words>
  <Application>Microsoft Office PowerPoint</Application>
  <PresentationFormat>와이드스크린</PresentationFormat>
  <Paragraphs>159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Task Oriented Dialogue System  Trend Research</vt:lpstr>
      <vt:lpstr>목차</vt:lpstr>
      <vt:lpstr>1. 서론</vt:lpstr>
      <vt:lpstr>1. 서론 (계속)</vt:lpstr>
      <vt:lpstr>2. 연구 동향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2. 연구 동향 (계속)</vt:lpstr>
      <vt:lpstr>3. 활용 동향</vt:lpstr>
      <vt:lpstr>3. 활용 동향 (계속)</vt:lpstr>
      <vt:lpstr>4. 결론</vt:lpstr>
      <vt:lpstr>Reference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Oriented Dialogue System  Trend Research</dc:title>
  <dc:creator>SKCC</dc:creator>
  <cp:lastModifiedBy>SKCC</cp:lastModifiedBy>
  <cp:revision>236</cp:revision>
  <dcterms:created xsi:type="dcterms:W3CDTF">2020-07-22T01:09:41Z</dcterms:created>
  <dcterms:modified xsi:type="dcterms:W3CDTF">2020-07-27T01:09:07Z</dcterms:modified>
</cp:coreProperties>
</file>