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60" r:id="rId6"/>
    <p:sldId id="262" r:id="rId7"/>
    <p:sldId id="270" r:id="rId8"/>
    <p:sldId id="264" r:id="rId9"/>
    <p:sldId id="266" r:id="rId10"/>
    <p:sldId id="281" r:id="rId11"/>
    <p:sldId id="282" r:id="rId12"/>
    <p:sldId id="272" r:id="rId13"/>
    <p:sldId id="273" r:id="rId14"/>
    <p:sldId id="275" r:id="rId15"/>
    <p:sldId id="283" r:id="rId16"/>
    <p:sldId id="284" r:id="rId17"/>
    <p:sldId id="287" r:id="rId18"/>
    <p:sldId id="285" r:id="rId19"/>
    <p:sldId id="276" r:id="rId20"/>
    <p:sldId id="277" r:id="rId21"/>
    <p:sldId id="280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34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Tokenizer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Whitespace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0.49430000000000002</c:v>
                </c:pt>
                <c:pt idx="1">
                  <c:v>0.50090000000000001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Mecab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0.75319999999999998</c:v>
                </c:pt>
                <c:pt idx="1">
                  <c:v>0.73319999999999996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외부 데이터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0.7409</c:v>
                </c:pt>
                <c:pt idx="1">
                  <c:v>0.7409</c:v>
                </c:pt>
                <c:pt idx="2">
                  <c:v>0.7409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8-42C5-9216-25FF5AA663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0.7369</c:v>
                </c:pt>
                <c:pt idx="1">
                  <c:v>0.77</c:v>
                </c:pt>
                <c:pt idx="2">
                  <c:v>0.76180000000000003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F-4B88-94DC-4A34AC1A63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FastText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0.72340000000000004</c:v>
                </c:pt>
                <c:pt idx="1">
                  <c:v>0.76759999999999995</c:v>
                </c:pt>
                <c:pt idx="2">
                  <c:v>0.74160000000000004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F-4B88-94DC-4A34AC1A63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0.6966</c:v>
                </c:pt>
                <c:pt idx="1">
                  <c:v>0.76700000000000002</c:v>
                </c:pt>
                <c:pt idx="2">
                  <c:v>0.74019999999999997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9-4903-8929-2822675A3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Extractor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0.75600000000000001</c:v>
                </c:pt>
                <c:pt idx="1">
                  <c:v>0.72529999999999994</c:v>
                </c:pt>
                <c:pt idx="2">
                  <c:v>0.71870000000000001</c:v>
                </c:pt>
                <c:pt idx="3">
                  <c:v>0.63639999999999997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62A-806F-98D939B08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처음 </a:t>
            </a:r>
            <a:r>
              <a:rPr lang="ko-KR" altLang="en-US" dirty="0" err="1"/>
              <a:t>김석겸</a:t>
            </a:r>
            <a:r>
              <a:rPr lang="ko-KR" altLang="en-US" dirty="0"/>
              <a:t> 선임님이 주신 주제는 </a:t>
            </a:r>
            <a:r>
              <a:rPr lang="en-US" altLang="ko-KR" dirty="0"/>
              <a:t>CRF </a:t>
            </a:r>
            <a:r>
              <a:rPr lang="ko-KR" altLang="en-US" dirty="0"/>
              <a:t>기반 </a:t>
            </a:r>
            <a:r>
              <a:rPr lang="en-US" altLang="ko-KR" dirty="0"/>
              <a:t>Entity Extractor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관련해서 개발하다가 확장되는 부분이 있어서 포괄적으로 제목을 작성함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다른 부분은 </a:t>
            </a:r>
            <a:r>
              <a:rPr lang="ko-KR" altLang="en-US" dirty="0" err="1"/>
              <a:t>룰기반</a:t>
            </a:r>
            <a:r>
              <a:rPr lang="ko-KR" altLang="en-US" dirty="0"/>
              <a:t> 혹은 쉽게 학습 가능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Rasa</a:t>
            </a:r>
            <a:r>
              <a:rPr lang="ko-KR" altLang="en-US" dirty="0"/>
              <a:t>내 한국어 특화 모델 부재 혹은 빈약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모델 고도화를 위해 빠르게 다양한 모델을 실험할 수 있는 환경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중복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음료 종류</a:t>
            </a:r>
            <a:r>
              <a:rPr lang="en-US" altLang="ko-KR" dirty="0"/>
              <a:t>, </a:t>
            </a:r>
            <a:r>
              <a:rPr lang="ko-KR" altLang="en-US" dirty="0"/>
              <a:t>빵 종류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불필요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인스턴스 </a:t>
            </a:r>
            <a:r>
              <a:rPr lang="en-US" altLang="ko-KR" dirty="0"/>
              <a:t>1~2</a:t>
            </a:r>
            <a:r>
              <a:rPr lang="ko-KR" altLang="en-US" baseline="0" dirty="0"/>
              <a:t>개 </a:t>
            </a:r>
            <a:r>
              <a:rPr lang="ko-KR" altLang="en-US" baseline="0" dirty="0" err="1"/>
              <a:t>엔티티</a:t>
            </a:r>
            <a:r>
              <a:rPr lang="ko-KR" altLang="en-US" baseline="0" dirty="0"/>
              <a:t> 중 기능에 불필요하다고 판단되는 경우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1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1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4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/>
              <a:t>init</a:t>
            </a:r>
            <a:r>
              <a:rPr lang="en-US" altLang="ko-KR" baseline="0" dirty="0"/>
              <a:t> : </a:t>
            </a:r>
            <a:r>
              <a:rPr lang="ko-KR" altLang="en-US" baseline="0" dirty="0" err="1"/>
              <a:t>파이썬에서</a:t>
            </a:r>
            <a:r>
              <a:rPr lang="ko-KR" altLang="en-US" baseline="0" dirty="0"/>
              <a:t> 객체 생성시 쓰이는 함수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정의 </a:t>
            </a:r>
            <a:r>
              <a:rPr lang="en-US" altLang="ko-KR" baseline="0" dirty="0"/>
              <a:t>/ </a:t>
            </a:r>
            <a:r>
              <a:rPr lang="ko-KR" altLang="en-US" baseline="0" dirty="0"/>
              <a:t>데이터 검증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train : </a:t>
            </a:r>
            <a:r>
              <a:rPr lang="ko-KR" altLang="en-US" baseline="0" dirty="0"/>
              <a:t>학습할 모델이 있는 경우 </a:t>
            </a:r>
            <a:r>
              <a:rPr lang="en-US" altLang="ko-KR" baseline="0" dirty="0"/>
              <a:t>train </a:t>
            </a:r>
            <a:r>
              <a:rPr lang="ko-KR" altLang="en-US" baseline="0" dirty="0"/>
              <a:t>에서 학습 진행</a:t>
            </a:r>
            <a:r>
              <a:rPr lang="en-US" altLang="ko-KR" baseline="0" dirty="0"/>
              <a:t>. Tokenizer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의 경우 뒤에 진행될 </a:t>
            </a:r>
            <a:r>
              <a:rPr lang="en-US" altLang="ko-KR" baseline="0" dirty="0" err="1"/>
              <a:t>componen</a:t>
            </a:r>
            <a:r>
              <a:rPr lang="ko-KR" altLang="en-US" baseline="0" dirty="0"/>
              <a:t>를 위해 모든 </a:t>
            </a:r>
            <a:r>
              <a:rPr lang="en-US" altLang="ko-KR" baseline="0" dirty="0"/>
              <a:t>train data</a:t>
            </a:r>
            <a:r>
              <a:rPr lang="ko-KR" altLang="en-US" baseline="0" dirty="0"/>
              <a:t>에 프로세스 진행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process : </a:t>
            </a:r>
            <a:r>
              <a:rPr lang="ko-KR" altLang="en-US" baseline="0" dirty="0"/>
              <a:t>각 컴포넌트가 목적으로 하는 일을 수행</a:t>
            </a:r>
            <a:r>
              <a:rPr lang="en-US" altLang="ko-KR" baseline="0" dirty="0"/>
              <a:t>. (test, shell </a:t>
            </a:r>
            <a:r>
              <a:rPr lang="ko-KR" altLang="en-US" baseline="0" dirty="0"/>
              <a:t>에서 진행</a:t>
            </a:r>
            <a:r>
              <a:rPr lang="en-US" altLang="ko-KR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persist : train</a:t>
            </a:r>
            <a:r>
              <a:rPr lang="ko-KR" altLang="en-US" dirty="0"/>
              <a:t>이 완료된 후 모델 </a:t>
            </a:r>
            <a:r>
              <a:rPr lang="ko-KR" altLang="en-US" dirty="0" err="1"/>
              <a:t>파라미터나</a:t>
            </a:r>
            <a:r>
              <a:rPr lang="ko-KR" altLang="en-US" dirty="0"/>
              <a:t> </a:t>
            </a:r>
            <a:r>
              <a:rPr lang="en-US" altLang="ko-KR" dirty="0"/>
              <a:t>vocab </a:t>
            </a:r>
            <a:r>
              <a:rPr lang="ko-KR" altLang="en-US" dirty="0"/>
              <a:t>과 같이</a:t>
            </a:r>
            <a:r>
              <a:rPr lang="ko-KR" altLang="en-US" baseline="0" dirty="0"/>
              <a:t> 모델 구성에 필요한 파일 저장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load : persist</a:t>
            </a:r>
            <a:r>
              <a:rPr lang="ko-KR" altLang="en-US" baseline="0" dirty="0"/>
              <a:t>에서 저장한 파일을 불러옴 </a:t>
            </a:r>
            <a:r>
              <a:rPr lang="en-US" altLang="ko-KR" baseline="0" dirty="0"/>
              <a:t>(test, shell</a:t>
            </a:r>
            <a:r>
              <a:rPr lang="ko-KR" altLang="en-US" baseline="0" dirty="0"/>
              <a:t> 에서 진행</a:t>
            </a:r>
            <a:r>
              <a:rPr lang="en-US" altLang="ko-KR" baseline="0" dirty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Tokenizer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 err="1"/>
              <a:t>Mecab</a:t>
            </a:r>
            <a:endParaRPr lang="en-US" altLang="ko-KR" baseline="0" dirty="0"/>
          </a:p>
          <a:p>
            <a:r>
              <a:rPr lang="en-US" altLang="ko-KR" baseline="0" dirty="0"/>
              <a:t>- </a:t>
            </a:r>
            <a:r>
              <a:rPr lang="ko-KR" altLang="en-US" baseline="0" dirty="0"/>
              <a:t>어미나 조사 변형이 많기 때문에 어느정도 사람이 정한 분류 방법을 따르는 것이 성능에 유의미한 도움을 주는 것으로 보임</a:t>
            </a:r>
            <a:endParaRPr lang="en-US" altLang="ko-KR" baseline="0" dirty="0"/>
          </a:p>
          <a:p>
            <a:r>
              <a:rPr lang="en-US" altLang="ko-KR" baseline="0" dirty="0"/>
              <a:t>- </a:t>
            </a:r>
            <a:r>
              <a:rPr lang="ko-KR" altLang="en-US" baseline="0" dirty="0"/>
              <a:t>빠른 속도는 실시간 처리가 필요한 대화 모델에서 중요한 장점으로 작용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3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직접 비교한 건</a:t>
            </a:r>
            <a:r>
              <a:rPr lang="ko-KR" altLang="en-US" baseline="0" dirty="0"/>
              <a:t> 아니고 블로그에서 참고한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먼저 </a:t>
            </a:r>
            <a:r>
              <a:rPr lang="en-US" altLang="ko-KR" dirty="0" err="1"/>
              <a:t>konlpy</a:t>
            </a:r>
            <a:r>
              <a:rPr lang="ko-KR" altLang="en-US" baseline="0" dirty="0"/>
              <a:t> 라이브러리와 </a:t>
            </a:r>
            <a:r>
              <a:rPr lang="en-US" altLang="ko-KR" baseline="0" dirty="0" err="1"/>
              <a:t>mecab</a:t>
            </a:r>
            <a:r>
              <a:rPr lang="ko-KR" altLang="en-US" baseline="0" dirty="0"/>
              <a:t>을 설치합니다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Mecab</a:t>
            </a:r>
            <a:r>
              <a:rPr lang="ko-KR" altLang="en-US" baseline="0" dirty="0"/>
              <a:t>을 정상적으로 설치하면 </a:t>
            </a: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기본 디렉토리와 한국어 사전 디렉토리가 만들어집니다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정상적으로 불러오기 위해서 한국어 사전 경로 지정이 필요합니다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개발 </a:t>
            </a:r>
            <a:r>
              <a:rPr lang="ko-KR" altLang="en-US" baseline="0" dirty="0" err="1"/>
              <a:t>환경마다</a:t>
            </a:r>
            <a:r>
              <a:rPr lang="ko-KR" altLang="en-US" baseline="0" dirty="0"/>
              <a:t> 경로가 다를 수 있기 때문에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file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변경가능한</a:t>
            </a:r>
            <a:r>
              <a:rPr lang="ko-KR" altLang="en-US" baseline="0" dirty="0"/>
              <a:t> 매개변수로 만들었습니다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메시지를 </a:t>
            </a:r>
            <a:r>
              <a:rPr lang="en-US" altLang="ko-KR" baseline="0" dirty="0"/>
              <a:t>Tokenize </a:t>
            </a:r>
            <a:r>
              <a:rPr lang="ko-KR" altLang="en-US" baseline="0" dirty="0"/>
              <a:t>한 다음 잘라진 텍스트 뿐만 아니라 형태소도 같이 </a:t>
            </a:r>
            <a:r>
              <a:rPr lang="en-US" altLang="ko-KR" baseline="0" dirty="0"/>
              <a:t>attribute</a:t>
            </a:r>
            <a:r>
              <a:rPr lang="ko-KR" altLang="en-US" baseline="0" dirty="0"/>
              <a:t>로 저장을 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조사로 쓰이는 수와 명사로 쓰이는 수가 의미가 다르기 때문에 이를 구별하기 위해 저장을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뒤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에서 불러옵니다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Persist</a:t>
            </a:r>
            <a:r>
              <a:rPr lang="ko-KR" altLang="en-US" baseline="0" dirty="0"/>
              <a:t>에서는 할당된 </a:t>
            </a: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제거해주는 과정이 필요합니다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2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Featurizer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Sparse feature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dense feature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extractor/classifier</a:t>
            </a:r>
            <a:r>
              <a:rPr lang="ko-KR" altLang="en-US" baseline="0" dirty="0"/>
              <a:t>에서 합쳐져 모델의 입력으로 들어감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Sparse</a:t>
            </a:r>
            <a:r>
              <a:rPr lang="ko-KR" altLang="en-US" baseline="0" dirty="0"/>
              <a:t>의 경우 언어에 상관없이 내부 모델을 사용할 수 있는 반면</a:t>
            </a:r>
            <a:r>
              <a:rPr lang="en-US" altLang="ko-KR" baseline="0" dirty="0"/>
              <a:t>, dense </a:t>
            </a:r>
            <a:r>
              <a:rPr lang="en-US" altLang="ko-KR" baseline="0" dirty="0" err="1"/>
              <a:t>featurizer</a:t>
            </a:r>
            <a:r>
              <a:rPr lang="en-US" altLang="ko-KR" baseline="0" dirty="0"/>
              <a:t> </a:t>
            </a:r>
            <a:r>
              <a:rPr lang="ko-KR" altLang="en-US" baseline="0" dirty="0"/>
              <a:t>영어 데이터만 사용 가능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따라서 </a:t>
            </a:r>
            <a:r>
              <a:rPr lang="en-US" altLang="ko-KR" baseline="0" dirty="0"/>
              <a:t>Dense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를 개발</a:t>
            </a:r>
            <a:r>
              <a:rPr lang="en-US" altLang="ko-KR" baseline="0" dirty="0"/>
              <a:t>. Word </a:t>
            </a:r>
            <a:r>
              <a:rPr lang="en-US" altLang="ko-KR" baseline="0" dirty="0" err="1"/>
              <a:t>embeddin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flair embedding </a:t>
            </a:r>
            <a:r>
              <a:rPr lang="ko-KR" altLang="en-US" baseline="0" dirty="0"/>
              <a:t>두 종류의 </a:t>
            </a:r>
            <a:r>
              <a:rPr lang="en-US" altLang="ko-KR" baseline="0" dirty="0" err="1"/>
              <a:t>featurizer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en-US" altLang="ko-KR" baseline="0" dirty="0"/>
              <a:t>Word Embedding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대표적인 방법으로 </a:t>
            </a:r>
            <a:r>
              <a:rPr lang="en-US" altLang="ko-KR" baseline="0" dirty="0"/>
              <a:t>Word2vec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Fasttext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Fasttext</a:t>
            </a:r>
            <a:r>
              <a:rPr lang="ko-KR" altLang="en-US" baseline="0" dirty="0"/>
              <a:t>의 경우 </a:t>
            </a:r>
            <a:r>
              <a:rPr lang="en-US" altLang="ko-KR" baseline="0" dirty="0" err="1"/>
              <a:t>subword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단위로 적용 가능하기 때문에 </a:t>
            </a:r>
            <a:r>
              <a:rPr lang="en-US" altLang="ko-KR" baseline="0" dirty="0"/>
              <a:t>OOV </a:t>
            </a:r>
            <a:r>
              <a:rPr lang="ko-KR" altLang="en-US" baseline="0" dirty="0"/>
              <a:t>문제가 적고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한국어에서도 대체적으로 좋은 성능을 보임</a:t>
            </a:r>
            <a:endParaRPr lang="en-US" altLang="ko-KR" baseline="0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Flair</a:t>
            </a:r>
            <a:r>
              <a:rPr lang="en-US" altLang="ko-KR" baseline="0" dirty="0"/>
              <a:t> Embedding</a:t>
            </a:r>
          </a:p>
          <a:p>
            <a:pPr marL="0" indent="0">
              <a:buFontTx/>
              <a:buNone/>
            </a:pPr>
            <a:r>
              <a:rPr lang="en-US" altLang="ko-KR" baseline="0" dirty="0"/>
              <a:t>-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3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6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Extractor</a:t>
            </a:r>
          </a:p>
          <a:p>
            <a:r>
              <a:rPr lang="en-US" altLang="ko-KR" dirty="0"/>
              <a:t>- Rasa</a:t>
            </a:r>
            <a:r>
              <a:rPr lang="ko-KR" altLang="en-US" dirty="0"/>
              <a:t>에서는 </a:t>
            </a:r>
            <a:r>
              <a:rPr lang="en-US" altLang="ko-KR" dirty="0"/>
              <a:t>BILOU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태깅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스킴을</a:t>
            </a:r>
            <a:r>
              <a:rPr lang="ko-KR" altLang="en-US" baseline="0" dirty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stream.tistory.com/144" TargetMode="External"/><Relationship Id="rId5" Type="http://schemas.openxmlformats.org/officeDocument/2006/relationships/hyperlink" Target="https://blog.pingpong.us/dialog-bert-tokenizer/" TargetMode="External"/><Relationship Id="rId4" Type="http://schemas.openxmlformats.org/officeDocument/2006/relationships/hyperlink" Target="http://aiopen.etri.re.kr/service_dataset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NLU </a:t>
            </a:r>
            <a:r>
              <a:rPr lang="ko-KR" altLang="en-US" sz="4000" dirty="0"/>
              <a:t>모델 개발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20200821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5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(Word Embedding)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gensim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parameters : model size 64, window size 7, min count 1, epochs 10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OOV : hash bucket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43" y="4556329"/>
            <a:ext cx="9229725" cy="914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3" y="5807785"/>
            <a:ext cx="8362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9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500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(Flair Embedding)</a:t>
            </a:r>
          </a:p>
          <a:p>
            <a:pPr>
              <a:buFontTx/>
              <a:buChar char="-"/>
            </a:pPr>
            <a:r>
              <a:rPr lang="en-US" altLang="ko-KR" sz="2000" dirty="0"/>
              <a:t>Input data : [BOS, </a:t>
            </a:r>
            <a:r>
              <a:rPr lang="ko-KR" altLang="en-US" sz="2000" dirty="0"/>
              <a:t>예</a:t>
            </a:r>
            <a:r>
              <a:rPr lang="en-US" altLang="ko-KR" sz="2000" dirty="0"/>
              <a:t>, </a:t>
            </a:r>
            <a:r>
              <a:rPr lang="ko-KR" altLang="en-US" sz="2000" dirty="0"/>
              <a:t>약</a:t>
            </a:r>
            <a:r>
              <a:rPr lang="en-US" altLang="ko-KR" sz="2000" dirty="0"/>
              <a:t>, SEP, </a:t>
            </a:r>
            <a:r>
              <a:rPr lang="ko-KR" altLang="en-US" sz="2000" dirty="0"/>
              <a:t>하</a:t>
            </a:r>
            <a:r>
              <a:rPr lang="en-US" altLang="ko-KR" sz="2000" dirty="0"/>
              <a:t>, SEP, </a:t>
            </a:r>
            <a:r>
              <a:rPr lang="ko-KR" altLang="en-US" sz="2000" dirty="0"/>
              <a:t>고</a:t>
            </a:r>
            <a:r>
              <a:rPr lang="en-US" altLang="ko-KR" sz="2000" dirty="0"/>
              <a:t>, SEP, </a:t>
            </a:r>
            <a:r>
              <a:rPr lang="ko-KR" altLang="en-US" sz="2000" dirty="0"/>
              <a:t>싶</a:t>
            </a:r>
            <a:r>
              <a:rPr lang="en-US" altLang="ko-KR" sz="2000" dirty="0"/>
              <a:t>, SEP, </a:t>
            </a:r>
            <a:r>
              <a:rPr lang="ko-KR" altLang="en-US" sz="2000" dirty="0"/>
              <a:t>어</a:t>
            </a:r>
            <a:r>
              <a:rPr lang="en-US" altLang="ko-KR" sz="2000" dirty="0"/>
              <a:t>, </a:t>
            </a:r>
            <a:r>
              <a:rPr lang="ko-KR" altLang="en-US" sz="2000" dirty="0"/>
              <a:t>요</a:t>
            </a:r>
            <a:r>
              <a:rPr lang="en-US" altLang="ko-KR" sz="2000" dirty="0"/>
              <a:t>, SEP]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parameters : model size 64, max length 100, epochs 100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OOV : UNK token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Representation : </a:t>
            </a:r>
            <a:r>
              <a:rPr lang="en-US" altLang="ko-KR" sz="2000" dirty="0" err="1"/>
              <a:t>lstm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forward/backward vector </a:t>
            </a:r>
            <a:r>
              <a:rPr lang="ko-KR" altLang="en-US" sz="2000" dirty="0"/>
              <a:t>출력 후</a:t>
            </a:r>
            <a:r>
              <a:rPr lang="en-US" altLang="ko-KR" sz="2000" dirty="0"/>
              <a:t>, start/end index</a:t>
            </a:r>
            <a:r>
              <a:rPr lang="ko-KR" altLang="en-US" sz="2000" dirty="0"/>
              <a:t>를 통해 해당 단어의 </a:t>
            </a:r>
            <a:r>
              <a:rPr lang="en-US" altLang="ko-KR" sz="2000" dirty="0"/>
              <a:t>representation vector </a:t>
            </a:r>
            <a:r>
              <a:rPr lang="ko-KR" altLang="en-US" sz="2000" dirty="0"/>
              <a:t>추출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5235405"/>
            <a:ext cx="4019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Extractor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토큰별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개체명</a:t>
            </a:r>
            <a:r>
              <a:rPr lang="ko-KR" altLang="en-US" sz="2000" dirty="0"/>
              <a:t> 예측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Tagging scheme : IO, BIO, BILOU, </a:t>
            </a:r>
          </a:p>
          <a:p>
            <a:pPr>
              <a:buFontTx/>
              <a:buChar char="-"/>
            </a:pPr>
            <a:r>
              <a:rPr lang="en-US" altLang="ko-KR" sz="2000" dirty="0"/>
              <a:t>BILOU : Beginning, Inside, Last, Outside, Unit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CRF</a:t>
            </a:r>
          </a:p>
          <a:p>
            <a:pPr>
              <a:buFontTx/>
              <a:buChar char="-"/>
            </a:pPr>
            <a:r>
              <a:rPr lang="en-US" altLang="ko-KR" sz="2000" dirty="0"/>
              <a:t>Conditional Random Field</a:t>
            </a:r>
          </a:p>
          <a:p>
            <a:pPr>
              <a:buFontTx/>
              <a:buChar char="-"/>
            </a:pPr>
            <a:r>
              <a:rPr lang="ko-KR" altLang="en-US" sz="2000" dirty="0"/>
              <a:t>형태소 분석</a:t>
            </a:r>
            <a:r>
              <a:rPr lang="en-US" altLang="ko-KR" sz="2000" dirty="0"/>
              <a:t>, NER, </a:t>
            </a:r>
            <a:r>
              <a:rPr lang="ko-KR" altLang="en-US" sz="2000" dirty="0"/>
              <a:t>띄어쓰기 등 </a:t>
            </a:r>
            <a:r>
              <a:rPr lang="en-US" altLang="ko-KR" sz="2000" dirty="0"/>
              <a:t>Sequence labelling </a:t>
            </a:r>
            <a:r>
              <a:rPr lang="ko-KR" altLang="en-US" sz="2000" dirty="0"/>
              <a:t>문제에서 많이 사용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Softmax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Transformer </a:t>
            </a:r>
            <a:r>
              <a:rPr lang="ko-KR" altLang="en-US" sz="2000" dirty="0"/>
              <a:t>출력 벡터에서 </a:t>
            </a:r>
            <a:r>
              <a:rPr lang="en-US" altLang="ko-KR" sz="2000" dirty="0"/>
              <a:t>FC layer </a:t>
            </a:r>
            <a:r>
              <a:rPr lang="ko-KR" altLang="en-US" sz="2000" dirty="0"/>
              <a:t>적용 후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비교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747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Extractor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5929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28192" y="5922669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0504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73873" y="5928051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548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539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539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793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48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302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01615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1615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416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6705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925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470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66470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4901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560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1410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24606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24606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715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89696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24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563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9563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817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6072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326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9149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9149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1694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4239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9917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99917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2462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5007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86538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86538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69083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51628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6866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26866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09411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891956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4091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54091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36636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19181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77822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77822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060367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4291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429850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7968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97137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15428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01615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01615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784160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6670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53643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70347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2093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221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66470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66470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49015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73156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18498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46833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85785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04076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15704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15704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198249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8079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67732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756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935019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753310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744210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4210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6755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10930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96238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4607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6352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81816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84672" y="4916912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7" y="2054495"/>
            <a:ext cx="7334250" cy="23812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27" y="1695876"/>
            <a:ext cx="8801100" cy="295275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2094967" y="1545626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094967" y="2654049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14" y="2868768"/>
            <a:ext cx="3105150" cy="48577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5914105" y="3779520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569" y="1809257"/>
            <a:ext cx="135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CRF</a:t>
            </a:r>
            <a:endParaRPr lang="ko-KR" alt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4485" y="2880671"/>
            <a:ext cx="16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565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AI Hub </a:t>
            </a:r>
            <a:r>
              <a:rPr lang="ko-KR" altLang="en-US" sz="2000" dirty="0"/>
              <a:t>카페 데이터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Intents : 128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결제문의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일반주문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시설문의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sz="2000" dirty="0"/>
              <a:t>Entities : 43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/>
              <a:t>메뉴</a:t>
            </a:r>
            <a:r>
              <a:rPr lang="en-US" altLang="ko-KR" sz="2000" dirty="0"/>
              <a:t>, </a:t>
            </a:r>
            <a:r>
              <a:rPr lang="ko-KR" altLang="en-US" sz="2000" dirty="0"/>
              <a:t>재료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토핑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온도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데이터 정제 </a:t>
            </a:r>
            <a:r>
              <a:rPr lang="en-US" altLang="ko-KR" sz="2000" dirty="0"/>
              <a:t>: </a:t>
            </a:r>
            <a:r>
              <a:rPr lang="ko-KR" altLang="en-US" sz="2000" dirty="0"/>
              <a:t>중복 및 불필요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64023"/>
            <a:ext cx="10515600" cy="259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실험 방법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 </a:t>
            </a:r>
            <a:r>
              <a:rPr lang="en-US" altLang="ko-KR" sz="2000" dirty="0" err="1"/>
              <a:t>nlu</a:t>
            </a:r>
            <a:r>
              <a:rPr lang="en-US" altLang="ko-KR" sz="2000" dirty="0"/>
              <a:t> test</a:t>
            </a:r>
            <a:r>
              <a:rPr lang="ko-KR" altLang="en-US" sz="2000" dirty="0"/>
              <a:t>를 통해 컴포넌트별 성능 비교 </a:t>
            </a:r>
            <a:r>
              <a:rPr lang="en-US" altLang="ko-KR" sz="2000" dirty="0"/>
              <a:t>(Weighted averaged f1 score)</a:t>
            </a:r>
          </a:p>
          <a:p>
            <a:pPr>
              <a:buFontTx/>
              <a:buChar char="-"/>
            </a:pPr>
            <a:r>
              <a:rPr lang="en-US" altLang="ko-KR" sz="2000" dirty="0"/>
              <a:t>Tokenizer : Whitespace / </a:t>
            </a:r>
            <a:r>
              <a:rPr lang="en-US" altLang="ko-KR" sz="2000" dirty="0" err="1"/>
              <a:t>Mecab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Featurizer</a:t>
            </a:r>
            <a:r>
              <a:rPr lang="en-US" altLang="ko-KR" sz="2000" dirty="0"/>
              <a:t> : Sparse / Word2Vec / 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 / Flair</a:t>
            </a:r>
          </a:p>
          <a:p>
            <a:pPr>
              <a:buFontTx/>
              <a:buChar char="-"/>
            </a:pPr>
            <a:r>
              <a:rPr lang="en-US" altLang="ko-KR" sz="2000" dirty="0"/>
              <a:t>Extractor : CRF /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21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452257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Tokenizer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0.49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0.75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0.50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0.73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tokenizer</a:t>
            </a:r>
            <a:r>
              <a:rPr lang="ko-KR" altLang="en-US" sz="2000" dirty="0"/>
              <a:t>가 </a:t>
            </a:r>
            <a:r>
              <a:rPr lang="en-US" altLang="ko-KR" sz="2000" dirty="0"/>
              <a:t>Whitespace </a:t>
            </a:r>
            <a:r>
              <a:rPr lang="ko-KR" altLang="en-US" sz="2000" dirty="0"/>
              <a:t>보다 월등히 높은 성능을 보임 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112239"/>
              </p:ext>
            </p:extLst>
          </p:nvPr>
        </p:nvGraphicFramePr>
        <p:xfrm>
          <a:off x="58601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55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Featurizer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 : 0.7409</a:t>
            </a:r>
          </a:p>
          <a:p>
            <a:pPr>
              <a:buFontTx/>
              <a:buChar char="-"/>
            </a:pPr>
            <a:r>
              <a:rPr lang="en-US" altLang="ko-KR" sz="2000" dirty="0"/>
              <a:t>Word2Vec : 0.7369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: 0.7234</a:t>
            </a:r>
          </a:p>
          <a:p>
            <a:pPr>
              <a:buFontTx/>
              <a:buChar char="-"/>
            </a:pPr>
            <a:r>
              <a:rPr lang="en-US" altLang="ko-KR" sz="2000" dirty="0"/>
              <a:t>Flair : 0.6966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가 가장 높은 성능을 보임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학습 데이터 양의 부족으로 인한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모델 성능 하락으로 판단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893892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82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9A2214-7463-4004-B3FD-F6D8920AD78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36459" cy="141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외부 데이터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네이버 블로그에서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 </a:t>
            </a:r>
            <a:r>
              <a:rPr lang="ko-KR" altLang="en-US" sz="2000" dirty="0"/>
              <a:t>키워드로 수집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671</a:t>
            </a:r>
            <a:r>
              <a:rPr lang="ko-KR" altLang="en-US" sz="2000" dirty="0"/>
              <a:t>건 수집 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130</a:t>
            </a:r>
            <a:r>
              <a:rPr lang="ko-KR" altLang="en-US" sz="2000" dirty="0"/>
              <a:t>만 토큰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B1F0538-A04C-4886-B9F3-54E231238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63459"/>
              </p:ext>
            </p:extLst>
          </p:nvPr>
        </p:nvGraphicFramePr>
        <p:xfrm>
          <a:off x="63173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4EAEB8-A638-4EC1-BAED-C8A1ECB32414}"/>
              </a:ext>
            </a:extLst>
          </p:cNvPr>
          <p:cNvSpPr txBox="1">
            <a:spLocks/>
          </p:cNvSpPr>
          <p:nvPr/>
        </p:nvSpPr>
        <p:spPr>
          <a:xfrm>
            <a:off x="838200" y="3883023"/>
            <a:ext cx="5036459" cy="260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3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모두 외부 데이터 사용 시 성능 향상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그러나 대화 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외부 데이터 사용 시 오히려 성능이 다소 하락</a:t>
            </a:r>
          </a:p>
        </p:txBody>
      </p:sp>
    </p:spTree>
    <p:extLst>
      <p:ext uri="{BB962C8B-B14F-4D97-AF65-F5344CB8AC3E}">
        <p14:creationId xmlns:p14="http://schemas.microsoft.com/office/powerpoint/2010/main" val="217781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264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  <a:r>
              <a:rPr lang="ko-KR" altLang="en-US" dirty="0"/>
              <a:t> 비교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4</a:t>
            </a:r>
            <a:r>
              <a:rPr lang="ko-KR" altLang="en-US" sz="2000" dirty="0"/>
              <a:t>개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중 </a:t>
            </a:r>
            <a:r>
              <a:rPr lang="en-US" altLang="ko-KR" sz="2000" dirty="0"/>
              <a:t>3</a:t>
            </a:r>
            <a:r>
              <a:rPr lang="ko-KR" altLang="en-US" sz="2000" dirty="0"/>
              <a:t>개에서 </a:t>
            </a:r>
            <a:r>
              <a:rPr lang="en-US" altLang="ko-KR" sz="2000" dirty="0"/>
              <a:t>CRF </a:t>
            </a:r>
            <a:r>
              <a:rPr lang="ko-KR" altLang="en-US" sz="2000" dirty="0"/>
              <a:t>모델의 성능 다소 우위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Flair</a:t>
            </a:r>
            <a:r>
              <a:rPr lang="ko-KR" altLang="en-US" sz="2000" dirty="0"/>
              <a:t>를 제외하고 아주 근소한 차이 </a:t>
            </a:r>
            <a:r>
              <a:rPr lang="en-US" altLang="ko-KR" sz="2000" dirty="0"/>
              <a:t>(</a:t>
            </a:r>
            <a:r>
              <a:rPr lang="ko-KR" altLang="en-US" sz="2000" dirty="0"/>
              <a:t>평균 </a:t>
            </a:r>
            <a:r>
              <a:rPr lang="en-US" altLang="ko-KR" sz="2000" dirty="0"/>
              <a:t>0.055)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30366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77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15EBB-988E-4408-BADD-E5833B43157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66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컴포넌트들을 </a:t>
            </a:r>
            <a:r>
              <a:rPr lang="en-US" altLang="ko-KR" sz="2000" dirty="0"/>
              <a:t>Rasa Custom </a:t>
            </a:r>
            <a:r>
              <a:rPr lang="ko-KR" altLang="en-US" sz="2000" dirty="0"/>
              <a:t>컴포넌트로 구현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</a:t>
            </a:r>
            <a:r>
              <a:rPr lang="en-US" altLang="ko-KR" sz="2000" dirty="0"/>
              <a:t>Tokenizer </a:t>
            </a:r>
            <a:r>
              <a:rPr lang="ko-KR" altLang="en-US" sz="2000" dirty="0"/>
              <a:t>사용이 주된 성능 향상 요인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외부 도메인 데이터 사용으로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기반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Extractor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보다 다소 높은 성능을 보이지만 큰 차이 없음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 정제 및 가공을 통해 더 유의미한 결과 도출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대화 모델에 적합한 </a:t>
            </a:r>
            <a:r>
              <a:rPr lang="en-US" altLang="ko-KR" sz="2000" dirty="0"/>
              <a:t>Custom </a:t>
            </a:r>
            <a:r>
              <a:rPr lang="ko-KR" altLang="en-US" sz="2000" dirty="0"/>
              <a:t>컴포넌트 연구 및 개발 필요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997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9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Custom Component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Tokenizer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Extractor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595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58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3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4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5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6"/>
              </a:rPr>
              <a:t>https://iostream.tistory.com/144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[5] word2vec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[6] Piotr Bojanowski, Enriching Word Vectors with 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 Information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[7] Alan </a:t>
            </a:r>
            <a:r>
              <a:rPr lang="en-US" altLang="ko-KR" sz="1600" dirty="0" err="1"/>
              <a:t>Akbik</a:t>
            </a:r>
            <a:r>
              <a:rPr lang="en-US" altLang="ko-KR" sz="1600" dirty="0"/>
              <a:t>, Contextual String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for 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통해 성능 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NLU </a:t>
            </a:r>
            <a:r>
              <a:rPr lang="ko-KR" altLang="en-US" sz="2000" dirty="0"/>
              <a:t>모델의 중요성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모델 부재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빠른 실험 환경 필요</a:t>
            </a:r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Custom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init</a:t>
            </a:r>
            <a:r>
              <a:rPr lang="en-US" altLang="ko-KR" sz="2000" dirty="0"/>
              <a:t> : </a:t>
            </a:r>
            <a:r>
              <a:rPr lang="ko-KR" altLang="en-US" sz="2000" dirty="0"/>
              <a:t>클래스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train : </a:t>
            </a:r>
            <a:r>
              <a:rPr lang="ko-KR" altLang="en-US" sz="2000" dirty="0"/>
              <a:t>모델 학습</a:t>
            </a:r>
            <a:r>
              <a:rPr lang="en-US" altLang="ko-KR" sz="2000" dirty="0"/>
              <a:t> / </a:t>
            </a:r>
            <a:r>
              <a:rPr lang="ko-KR" altLang="en-US" sz="2000" dirty="0"/>
              <a:t>학습 데이터에 </a:t>
            </a:r>
            <a:r>
              <a:rPr lang="en-US" altLang="ko-KR" sz="2000" dirty="0"/>
              <a:t>process </a:t>
            </a:r>
            <a:r>
              <a:rPr lang="ko-KR" altLang="en-US" sz="2000" dirty="0"/>
              <a:t>적용 </a:t>
            </a:r>
            <a:r>
              <a:rPr lang="en-US" altLang="ko-KR" sz="2000" dirty="0"/>
              <a:t>(Tokenizer,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process : </a:t>
            </a:r>
            <a:r>
              <a:rPr lang="ko-KR" altLang="en-US" sz="2000" dirty="0"/>
              <a:t>입력 메시지에 </a:t>
            </a:r>
            <a:r>
              <a:rPr lang="en-US" altLang="ko-KR" sz="2000" dirty="0"/>
              <a:t>Component task </a:t>
            </a:r>
            <a:r>
              <a:rPr lang="ko-KR" altLang="en-US" sz="2000" dirty="0"/>
              <a:t>진행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persist : </a:t>
            </a:r>
            <a:r>
              <a:rPr lang="ko-KR" altLang="en-US" sz="2000" dirty="0"/>
              <a:t>모델 및 필요 데이터 저장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load : </a:t>
            </a:r>
            <a:r>
              <a:rPr lang="ko-KR" altLang="en-US" sz="2000" dirty="0"/>
              <a:t>모델 및 필요 데이터 불러오기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87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[4]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6" y="1318359"/>
            <a:ext cx="6309946" cy="525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615" y="632167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문장수에 따른 </a:t>
            </a:r>
            <a:r>
              <a:rPr lang="ko-KR" altLang="en-US" dirty="0" err="1"/>
              <a:t>토큰화</a:t>
            </a:r>
            <a:r>
              <a:rPr lang="ko-KR" altLang="en-US" dirty="0"/>
              <a:t> 작업 시간 비교 </a:t>
            </a:r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4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3729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Konlpy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ko-dict</a:t>
            </a:r>
            <a:r>
              <a:rPr lang="en-US" altLang="ko-KR" sz="2000" dirty="0"/>
              <a:t> </a:t>
            </a:r>
            <a:r>
              <a:rPr lang="ko-KR" altLang="en-US" sz="2000" dirty="0"/>
              <a:t>경로 </a:t>
            </a:r>
            <a:r>
              <a:rPr lang="ko-KR" altLang="en-US" sz="2000" dirty="0" err="1"/>
              <a:t>매개변수화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token text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pos</a:t>
            </a:r>
            <a:r>
              <a:rPr lang="en-US" altLang="ko-KR" sz="2000" dirty="0"/>
              <a:t> </a:t>
            </a:r>
            <a:r>
              <a:rPr lang="ko-KR" altLang="en-US" sz="2000" dirty="0"/>
              <a:t>모두 저장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persist </a:t>
            </a:r>
            <a:r>
              <a:rPr lang="ko-KR" altLang="en-US" sz="2000" dirty="0"/>
              <a:t>시에 </a:t>
            </a: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ko-KR" altLang="en-US" sz="2000" dirty="0"/>
              <a:t>객체 제거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57" y="3088060"/>
            <a:ext cx="448627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57" y="3844271"/>
            <a:ext cx="4838700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57" y="5034243"/>
            <a:ext cx="6591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 [5]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[6]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Embedding [7]</a:t>
            </a:r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" y="2718771"/>
            <a:ext cx="4841837" cy="2749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8" y="2718771"/>
            <a:ext cx="5908783" cy="249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0749" y="587621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Flair Embedding </a:t>
            </a:r>
            <a:r>
              <a:rPr lang="ko-KR" altLang="en-US" dirty="0"/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1226</Words>
  <Application>Microsoft Office PowerPoint</Application>
  <PresentationFormat>와이드스크린</PresentationFormat>
  <Paragraphs>238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Custom Component</vt:lpstr>
      <vt:lpstr>3. Tokenizer</vt:lpstr>
      <vt:lpstr>3. Tokenizer (계속)</vt:lpstr>
      <vt:lpstr>3. Tokenizer (계속)</vt:lpstr>
      <vt:lpstr>4. Featurizer</vt:lpstr>
      <vt:lpstr>4. Featurizer (계속)</vt:lpstr>
      <vt:lpstr>4. Featurizer (계속)</vt:lpstr>
      <vt:lpstr>4. Featurizer (계속)</vt:lpstr>
      <vt:lpstr>5. Extractor</vt:lpstr>
      <vt:lpstr>5. Extractor (계속)</vt:lpstr>
      <vt:lpstr>6. 실험</vt:lpstr>
      <vt:lpstr>6. 실험 (계속)</vt:lpstr>
      <vt:lpstr>6. 실험 (계속)</vt:lpstr>
      <vt:lpstr>6. 실험 (계속)</vt:lpstr>
      <vt:lpstr>6. 실험 (계속)</vt:lpstr>
      <vt:lpstr>7. 결론</vt:lpstr>
      <vt:lpstr>Q&amp;A</vt:lpstr>
      <vt:lpstr>감사합니다.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Yoon</cp:lastModifiedBy>
  <cp:revision>263</cp:revision>
  <dcterms:created xsi:type="dcterms:W3CDTF">2020-08-12T23:41:00Z</dcterms:created>
  <dcterms:modified xsi:type="dcterms:W3CDTF">2020-08-20T23:33:06Z</dcterms:modified>
</cp:coreProperties>
</file>