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9" r:id="rId5"/>
    <p:sldId id="260" r:id="rId6"/>
    <p:sldId id="262" r:id="rId7"/>
    <p:sldId id="270" r:id="rId8"/>
    <p:sldId id="264" r:id="rId9"/>
    <p:sldId id="266" r:id="rId10"/>
    <p:sldId id="281" r:id="rId11"/>
    <p:sldId id="282" r:id="rId12"/>
    <p:sldId id="272" r:id="rId13"/>
    <p:sldId id="288" r:id="rId14"/>
    <p:sldId id="273" r:id="rId15"/>
    <p:sldId id="275" r:id="rId16"/>
    <p:sldId id="283" r:id="rId17"/>
    <p:sldId id="284" r:id="rId18"/>
    <p:sldId id="287" r:id="rId19"/>
    <p:sldId id="285" r:id="rId20"/>
    <p:sldId id="276" r:id="rId21"/>
    <p:sldId id="292" r:id="rId22"/>
    <p:sldId id="290" r:id="rId23"/>
    <p:sldId id="291" r:id="rId24"/>
    <p:sldId id="277" r:id="rId25"/>
    <p:sldId id="280" r:id="rId26"/>
    <p:sldId id="26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3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Tokenizer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Whitespace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0.49430000000000002</c:v>
                </c:pt>
                <c:pt idx="1">
                  <c:v>0.50090000000000001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Mecab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Sparse</c:v>
                </c:pt>
                <c:pt idx="1">
                  <c:v>Word2Vec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0.75319999999999998</c:v>
                </c:pt>
                <c:pt idx="1">
                  <c:v>0.73319999999999996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Featurizer</a:t>
            </a:r>
            <a:r>
              <a:rPr lang="en-US" altLang="ko-KR" dirty="0"/>
              <a:t>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외부 데이터</a:t>
            </a:r>
            <a:r>
              <a:rPr lang="en-US" altLang="ko-KR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0.7409</c:v>
                </c:pt>
                <c:pt idx="1">
                  <c:v>0.7409</c:v>
                </c:pt>
                <c:pt idx="2">
                  <c:v>0.7409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28-42C5-9216-25FF5AA663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Word2Vec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0.7369</c:v>
                </c:pt>
                <c:pt idx="1">
                  <c:v>0.77</c:v>
                </c:pt>
                <c:pt idx="2">
                  <c:v>0.76180000000000003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1F-4B88-94DC-4A34AC1A6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FastText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0.72340000000000004</c:v>
                </c:pt>
                <c:pt idx="1">
                  <c:v>0.76759999999999995</c:v>
                </c:pt>
                <c:pt idx="2">
                  <c:v>0.74160000000000004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1F-4B88-94DC-4A34AC1A63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Flair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Internal</c:v>
                </c:pt>
                <c:pt idx="1">
                  <c:v>External</c:v>
                </c:pt>
                <c:pt idx="2">
                  <c:v>Both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0.6966</c:v>
                </c:pt>
                <c:pt idx="1">
                  <c:v>0.76700000000000002</c:v>
                </c:pt>
                <c:pt idx="2">
                  <c:v>0.74019999999999997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9-4903-8929-2822675A3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Extractor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0.7409</c:v>
                </c:pt>
                <c:pt idx="1">
                  <c:v>0.7369</c:v>
                </c:pt>
                <c:pt idx="2">
                  <c:v>0.72340000000000004</c:v>
                </c:pt>
                <c:pt idx="3">
                  <c:v>0.6966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6-4430-AA2D-019395E9B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Sparse</c:v>
                </c:pt>
                <c:pt idx="1">
                  <c:v>Word2Vec</c:v>
                </c:pt>
                <c:pt idx="2">
                  <c:v>FastText</c:v>
                </c:pt>
                <c:pt idx="3">
                  <c:v>Flair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0.75600000000000001</c:v>
                </c:pt>
                <c:pt idx="1">
                  <c:v>0.72529999999999994</c:v>
                </c:pt>
                <c:pt idx="2">
                  <c:v>0.71870000000000001</c:v>
                </c:pt>
                <c:pt idx="3">
                  <c:v>0.63639999999999997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62A-806F-98D939B0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Classifier </a:t>
            </a:r>
            <a:r>
              <a:rPr lang="ko-KR" altLang="en-US" dirty="0"/>
              <a:t>비교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Character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0.76419999999999999</c:v>
                </c:pt>
                <c:pt idx="1">
                  <c:v>0.74619999999999997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0E1-9AD2-29B2198327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0.72640000000000005</c:v>
                </c:pt>
                <c:pt idx="1">
                  <c:v>0.69879999999999998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0E1-9AD2-29B2198327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f1-score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0.66979999999999995</c:v>
                </c:pt>
                <c:pt idx="1">
                  <c:v>0.63419999999999999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0E1-9AD2-29B219832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885840"/>
        <c:axId val="420893056"/>
      </c:barChart>
      <c:catAx>
        <c:axId val="42088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93056"/>
        <c:crosses val="autoZero"/>
        <c:auto val="1"/>
        <c:lblAlgn val="ctr"/>
        <c:lblOffset val="100"/>
        <c:noMultiLvlLbl val="0"/>
      </c:catAx>
      <c:valAx>
        <c:axId val="42089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088584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0A8D-140D-49CB-818E-93155A35AC81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155F3-8AE1-48DA-864B-73F9985F98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처음 </a:t>
            </a:r>
            <a:r>
              <a:rPr lang="ko-KR" altLang="en-US" dirty="0" err="1"/>
              <a:t>김석겸</a:t>
            </a:r>
            <a:r>
              <a:rPr lang="ko-KR" altLang="en-US" dirty="0"/>
              <a:t> 선임님이 주신 주제는 </a:t>
            </a:r>
            <a:r>
              <a:rPr lang="en-US" altLang="ko-KR" dirty="0"/>
              <a:t>CRF </a:t>
            </a:r>
            <a:r>
              <a:rPr lang="ko-KR" altLang="en-US" dirty="0"/>
              <a:t>기반 </a:t>
            </a:r>
            <a:r>
              <a:rPr lang="en-US" altLang="ko-KR" dirty="0"/>
              <a:t>Entity Extractor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관련해서 개발하다가 확장되는 부분이 있어서 포괄적으로 제목을 작성함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다른 부분은 </a:t>
            </a:r>
            <a:r>
              <a:rPr lang="ko-KR" altLang="en-US" dirty="0" err="1"/>
              <a:t>룰기반</a:t>
            </a:r>
            <a:r>
              <a:rPr lang="ko-KR" altLang="en-US" dirty="0"/>
              <a:t> 혹은 쉽게 학습 가능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Rasa</a:t>
            </a:r>
            <a:r>
              <a:rPr lang="ko-KR" altLang="en-US" dirty="0"/>
              <a:t>내 한국어 특화 모델 부재 혹은 빈약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모델 고도화를 위해 빠르게 다양한 모델을 실험할 수 있는 환경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9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Extractor</a:t>
            </a:r>
          </a:p>
          <a:p>
            <a:r>
              <a:rPr lang="en-US" altLang="ko-KR" dirty="0"/>
              <a:t>- Rasa</a:t>
            </a:r>
            <a:r>
              <a:rPr lang="ko-KR" altLang="en-US" dirty="0"/>
              <a:t>에서는 </a:t>
            </a:r>
            <a:r>
              <a:rPr lang="en-US" altLang="ko-KR" dirty="0"/>
              <a:t>BILOU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태깅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스킴을</a:t>
            </a:r>
            <a:r>
              <a:rPr lang="ko-KR" altLang="en-US" baseline="0" dirty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8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6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중복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음료 종류</a:t>
            </a:r>
            <a:r>
              <a:rPr lang="en-US" altLang="ko-KR" dirty="0"/>
              <a:t>, </a:t>
            </a:r>
            <a:r>
              <a:rPr lang="ko-KR" altLang="en-US" dirty="0"/>
              <a:t>빵 종류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불필요 </a:t>
            </a: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인스턴스 </a:t>
            </a:r>
            <a:r>
              <a:rPr lang="en-US" altLang="ko-KR" dirty="0"/>
              <a:t>1~2</a:t>
            </a:r>
            <a:r>
              <a:rPr lang="ko-KR" altLang="en-US" baseline="0" dirty="0"/>
              <a:t>개 </a:t>
            </a:r>
            <a:r>
              <a:rPr lang="ko-KR" altLang="en-US" baseline="0" dirty="0" err="1"/>
              <a:t>엔티티</a:t>
            </a:r>
            <a:r>
              <a:rPr lang="ko-KR" altLang="en-US" baseline="0" dirty="0"/>
              <a:t> 중 기능에 불필요하다고 판단되는 경우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07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6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21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18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31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39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4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/>
              <a:t>init</a:t>
            </a:r>
            <a:r>
              <a:rPr lang="en-US" altLang="ko-KR" baseline="0" dirty="0"/>
              <a:t> : </a:t>
            </a:r>
            <a:r>
              <a:rPr lang="ko-KR" altLang="en-US" baseline="0" dirty="0" err="1"/>
              <a:t>파이썬에서</a:t>
            </a:r>
            <a:r>
              <a:rPr lang="ko-KR" altLang="en-US" baseline="0" dirty="0"/>
              <a:t> 객체 생성시 쓰이는 함수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정의 </a:t>
            </a:r>
            <a:r>
              <a:rPr lang="en-US" altLang="ko-KR" baseline="0" dirty="0"/>
              <a:t>/ </a:t>
            </a:r>
            <a:r>
              <a:rPr lang="ko-KR" altLang="en-US" baseline="0" dirty="0"/>
              <a:t>데이터 검증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train : </a:t>
            </a:r>
            <a:r>
              <a:rPr lang="ko-KR" altLang="en-US" baseline="0" dirty="0"/>
              <a:t>학습할 모델이 있는 경우 </a:t>
            </a:r>
            <a:r>
              <a:rPr lang="en-US" altLang="ko-KR" baseline="0" dirty="0"/>
              <a:t>train </a:t>
            </a:r>
            <a:r>
              <a:rPr lang="ko-KR" altLang="en-US" baseline="0" dirty="0"/>
              <a:t>에서 학습 진행</a:t>
            </a:r>
            <a:r>
              <a:rPr lang="en-US" altLang="ko-KR" baseline="0" dirty="0"/>
              <a:t>. Tokenizer</a:t>
            </a:r>
            <a:r>
              <a:rPr lang="ko-KR" altLang="en-US" baseline="0" dirty="0"/>
              <a:t>와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의 경우 뒤에 진행될 </a:t>
            </a:r>
            <a:r>
              <a:rPr lang="en-US" altLang="ko-KR" baseline="0" dirty="0" err="1"/>
              <a:t>componen</a:t>
            </a:r>
            <a:r>
              <a:rPr lang="ko-KR" altLang="en-US" baseline="0" dirty="0"/>
              <a:t>를 위해 모든 </a:t>
            </a:r>
            <a:r>
              <a:rPr lang="en-US" altLang="ko-KR" baseline="0" dirty="0"/>
              <a:t>train data</a:t>
            </a:r>
            <a:r>
              <a:rPr lang="ko-KR" altLang="en-US" baseline="0" dirty="0"/>
              <a:t>에 프로세스 진행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process : </a:t>
            </a:r>
            <a:r>
              <a:rPr lang="ko-KR" altLang="en-US" baseline="0" dirty="0"/>
              <a:t>각 컴포넌트가 목적으로 하는 일을 수행</a:t>
            </a:r>
            <a:r>
              <a:rPr lang="en-US" altLang="ko-KR" baseline="0" dirty="0"/>
              <a:t>. (test, shell </a:t>
            </a:r>
            <a:r>
              <a:rPr lang="ko-KR" altLang="en-US" baseline="0" dirty="0"/>
              <a:t>에서 진행</a:t>
            </a:r>
            <a:r>
              <a:rPr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persist : train</a:t>
            </a:r>
            <a:r>
              <a:rPr lang="ko-KR" altLang="en-US" dirty="0"/>
              <a:t>이 완료된 후 모델 </a:t>
            </a:r>
            <a:r>
              <a:rPr lang="ko-KR" altLang="en-US" dirty="0" err="1"/>
              <a:t>파라미터나</a:t>
            </a:r>
            <a:r>
              <a:rPr lang="ko-KR" altLang="en-US" dirty="0"/>
              <a:t> </a:t>
            </a:r>
            <a:r>
              <a:rPr lang="en-US" altLang="ko-KR" dirty="0"/>
              <a:t>vocab </a:t>
            </a:r>
            <a:r>
              <a:rPr lang="ko-KR" altLang="en-US" dirty="0"/>
              <a:t>과 같이</a:t>
            </a:r>
            <a:r>
              <a:rPr lang="ko-KR" altLang="en-US" baseline="0" dirty="0"/>
              <a:t> 모델 구성에 필요한 파일 저장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load : persist</a:t>
            </a:r>
            <a:r>
              <a:rPr lang="ko-KR" altLang="en-US" baseline="0" dirty="0"/>
              <a:t>에서 저장한 파일을 불러옴 </a:t>
            </a:r>
            <a:r>
              <a:rPr lang="en-US" altLang="ko-KR" baseline="0" dirty="0"/>
              <a:t>(test, shell</a:t>
            </a:r>
            <a:r>
              <a:rPr lang="ko-KR" altLang="en-US" baseline="0" dirty="0"/>
              <a:t> 에서 진행</a:t>
            </a:r>
            <a:r>
              <a:rPr lang="en-US" altLang="ko-KR" baseline="0" dirty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66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4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Tokenizer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 err="1"/>
              <a:t>Mecab</a:t>
            </a:r>
            <a:endParaRPr lang="en-US" altLang="ko-KR" baseline="0" dirty="0"/>
          </a:p>
          <a:p>
            <a:r>
              <a:rPr lang="en-US" altLang="ko-KR" baseline="0" dirty="0"/>
              <a:t>- </a:t>
            </a:r>
            <a:r>
              <a:rPr lang="ko-KR" altLang="en-US" baseline="0" dirty="0"/>
              <a:t>어미나 조사 변형이 많기 때문에 어느정도 사람이 정한 분류 방법을 따르는 것이 성능에 유의미한 도움을 주는 것으로 보임</a:t>
            </a:r>
            <a:endParaRPr lang="en-US" altLang="ko-KR" baseline="0" dirty="0"/>
          </a:p>
          <a:p>
            <a:r>
              <a:rPr lang="en-US" altLang="ko-KR" baseline="0" dirty="0"/>
              <a:t>- </a:t>
            </a:r>
            <a:r>
              <a:rPr lang="ko-KR" altLang="en-US" baseline="0" dirty="0"/>
              <a:t>빠른 속도는 실시간 처리가 필요한 대화 모델에서 중요한 장점으로 작용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3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직접 비교한 건</a:t>
            </a:r>
            <a:r>
              <a:rPr lang="ko-KR" altLang="en-US" baseline="0" dirty="0"/>
              <a:t> 아니고 블로그에서 참고한 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84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먼저 </a:t>
            </a:r>
            <a:r>
              <a:rPr lang="en-US" altLang="ko-KR" dirty="0" err="1"/>
              <a:t>konlpy</a:t>
            </a:r>
            <a:r>
              <a:rPr lang="ko-KR" altLang="en-US" baseline="0" dirty="0"/>
              <a:t> 라이브러리와 </a:t>
            </a:r>
            <a:r>
              <a:rPr lang="en-US" altLang="ko-KR" baseline="0" dirty="0" err="1"/>
              <a:t>mecab</a:t>
            </a:r>
            <a:r>
              <a:rPr lang="ko-KR" altLang="en-US" baseline="0" dirty="0"/>
              <a:t>을 설치합니다</a:t>
            </a:r>
            <a:r>
              <a:rPr lang="en-US" altLang="ko-KR" baseline="0" dirty="0"/>
              <a:t>. </a:t>
            </a:r>
            <a:r>
              <a:rPr lang="en-US" altLang="ko-KR" baseline="0" dirty="0" err="1"/>
              <a:t>Mecab</a:t>
            </a:r>
            <a:r>
              <a:rPr lang="ko-KR" altLang="en-US" baseline="0" dirty="0"/>
              <a:t>을 정상적으로 설치하면 </a:t>
            </a: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 디렉토리와 한국어 사전 디렉토리가 만들어집니다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정상적으로 불러오기 위해서 한국어 사전 경로 지정이 필요합니다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개발 </a:t>
            </a:r>
            <a:r>
              <a:rPr lang="ko-KR" altLang="en-US" baseline="0" dirty="0" err="1"/>
              <a:t>환경마다</a:t>
            </a:r>
            <a:r>
              <a:rPr lang="ko-KR" altLang="en-US" baseline="0" dirty="0"/>
              <a:t> 경로가 다를 수 있기 때문에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file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변경가능한</a:t>
            </a:r>
            <a:r>
              <a:rPr lang="ko-KR" altLang="en-US" baseline="0" dirty="0"/>
              <a:t> 매개변수로 만들었습니다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메시지를 </a:t>
            </a:r>
            <a:r>
              <a:rPr lang="en-US" altLang="ko-KR" baseline="0" dirty="0"/>
              <a:t>Tokenize </a:t>
            </a:r>
            <a:r>
              <a:rPr lang="ko-KR" altLang="en-US" baseline="0" dirty="0"/>
              <a:t>한 다음 잘라진 텍스트 뿐만 아니라 형태소도 같이 </a:t>
            </a:r>
            <a:r>
              <a:rPr lang="en-US" altLang="ko-KR" baseline="0" dirty="0"/>
              <a:t>attribute</a:t>
            </a:r>
            <a:r>
              <a:rPr lang="ko-KR" altLang="en-US" baseline="0" dirty="0"/>
              <a:t>로 저장을 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예를 들어 조사로 쓰이는 수와 명사로 쓰이는 수가 의미가 다르기 때문에 이를 구별하기 위해 저장을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뒤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에서 불러옵니다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Persist</a:t>
            </a:r>
            <a:r>
              <a:rPr lang="ko-KR" altLang="en-US" baseline="0" dirty="0"/>
              <a:t>에서는 할당된 </a:t>
            </a:r>
            <a:r>
              <a:rPr lang="en-US" altLang="ko-KR" baseline="0" dirty="0" err="1"/>
              <a:t>mecab</a:t>
            </a:r>
            <a:r>
              <a:rPr lang="en-US" altLang="ko-KR" baseline="0" dirty="0"/>
              <a:t> </a:t>
            </a:r>
            <a:r>
              <a:rPr lang="ko-KR" altLang="en-US" baseline="0" dirty="0"/>
              <a:t>객체를 제거해주는 과정이 필요합니다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12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Featurizer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Sparse feature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dense feature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extractor/classifier</a:t>
            </a:r>
            <a:r>
              <a:rPr lang="ko-KR" altLang="en-US" baseline="0" dirty="0"/>
              <a:t>에서 합쳐져 모델의 입력으로 들어감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Sparse</a:t>
            </a:r>
            <a:r>
              <a:rPr lang="ko-KR" altLang="en-US" baseline="0" dirty="0"/>
              <a:t>의 경우 언어에 상관없이 내부 모델을 사용할 수 있는 반면</a:t>
            </a:r>
            <a:r>
              <a:rPr lang="en-US" altLang="ko-KR" baseline="0" dirty="0"/>
              <a:t>, dense </a:t>
            </a:r>
            <a:r>
              <a:rPr lang="en-US" altLang="ko-KR" baseline="0" dirty="0" err="1"/>
              <a:t>featurizer</a:t>
            </a:r>
            <a:r>
              <a:rPr lang="en-US" altLang="ko-KR" baseline="0" dirty="0"/>
              <a:t> </a:t>
            </a:r>
            <a:r>
              <a:rPr lang="ko-KR" altLang="en-US" baseline="0" dirty="0"/>
              <a:t>영어 데이터만 사용 가능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따라서 </a:t>
            </a:r>
            <a:r>
              <a:rPr lang="en-US" altLang="ko-KR" baseline="0" dirty="0"/>
              <a:t>Dense </a:t>
            </a:r>
            <a:r>
              <a:rPr lang="en-US" altLang="ko-KR" baseline="0" dirty="0" err="1"/>
              <a:t>featurizer</a:t>
            </a:r>
            <a:r>
              <a:rPr lang="ko-KR" altLang="en-US" baseline="0" dirty="0"/>
              <a:t>를 개발</a:t>
            </a:r>
            <a:r>
              <a:rPr lang="en-US" altLang="ko-KR" baseline="0" dirty="0"/>
              <a:t>. Word </a:t>
            </a:r>
            <a:r>
              <a:rPr lang="en-US" altLang="ko-KR" baseline="0" dirty="0" err="1"/>
              <a:t>embeddin</a:t>
            </a:r>
            <a:r>
              <a:rPr lang="ko-KR" altLang="en-US" baseline="0" dirty="0"/>
              <a:t>과 </a:t>
            </a:r>
            <a:r>
              <a:rPr lang="en-US" altLang="ko-KR" baseline="0" dirty="0"/>
              <a:t>flair embedding </a:t>
            </a:r>
            <a:r>
              <a:rPr lang="ko-KR" altLang="en-US" baseline="0" dirty="0"/>
              <a:t>두 종류의 </a:t>
            </a:r>
            <a:r>
              <a:rPr lang="en-US" altLang="ko-KR" baseline="0" dirty="0" err="1"/>
              <a:t>featurizer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baseline="0" dirty="0"/>
              <a:t>Word Embedding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대표적인 방법으로 </a:t>
            </a:r>
            <a:r>
              <a:rPr lang="en-US" altLang="ko-KR" baseline="0" dirty="0"/>
              <a:t>Word2vec</a:t>
            </a:r>
            <a:r>
              <a:rPr lang="ko-KR" altLang="en-US" baseline="0" dirty="0"/>
              <a:t>과 </a:t>
            </a:r>
            <a:r>
              <a:rPr lang="en-US" altLang="ko-KR" baseline="0" dirty="0" err="1"/>
              <a:t>Fasttext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Fasttext</a:t>
            </a:r>
            <a:r>
              <a:rPr lang="ko-KR" altLang="en-US" baseline="0" dirty="0"/>
              <a:t>의 경우 </a:t>
            </a:r>
            <a:r>
              <a:rPr lang="en-US" altLang="ko-KR" baseline="0" dirty="0" err="1"/>
              <a:t>subword</a:t>
            </a:r>
            <a:r>
              <a:rPr lang="en-US" altLang="ko-KR" baseline="0" dirty="0"/>
              <a:t> </a:t>
            </a:r>
            <a:r>
              <a:rPr lang="ko-KR" altLang="en-US" baseline="0" dirty="0"/>
              <a:t>단위로 적용 가능하기 때문에 </a:t>
            </a:r>
            <a:r>
              <a:rPr lang="en-US" altLang="ko-KR" baseline="0" dirty="0"/>
              <a:t>OOV </a:t>
            </a:r>
            <a:r>
              <a:rPr lang="ko-KR" altLang="en-US" baseline="0" dirty="0"/>
              <a:t>문제가 적고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한국어에서도 대체적으로 좋은 성능을 보임</a:t>
            </a:r>
            <a:endParaRPr lang="en-US" altLang="ko-KR" baseline="0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Flair</a:t>
            </a:r>
            <a:r>
              <a:rPr lang="en-US" altLang="ko-KR" baseline="0" dirty="0"/>
              <a:t> Embedding</a:t>
            </a:r>
          </a:p>
          <a:p>
            <a:pPr marL="0" indent="0">
              <a:buFontTx/>
              <a:buNone/>
            </a:pPr>
            <a:r>
              <a:rPr lang="en-US" altLang="ko-KR" baseline="0" dirty="0"/>
              <a:t>-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8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836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6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Extractor</a:t>
            </a:r>
          </a:p>
          <a:p>
            <a:r>
              <a:rPr lang="en-US" altLang="ko-KR" dirty="0"/>
              <a:t>- Rasa</a:t>
            </a:r>
            <a:r>
              <a:rPr lang="ko-KR" altLang="en-US" dirty="0"/>
              <a:t>에서는 </a:t>
            </a:r>
            <a:r>
              <a:rPr lang="en-US" altLang="ko-KR" dirty="0"/>
              <a:t>BILOU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태깅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스킴을</a:t>
            </a:r>
            <a:r>
              <a:rPr lang="ko-KR" altLang="en-US" baseline="0" dirty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155F3-8AE1-48DA-864B-73F9985F98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8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77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1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4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1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1813-3B6F-4C8A-A553-091E849EF5BD}" type="datetimeFigureOut">
              <a:rPr lang="ko-KR" altLang="en-US" smtClean="0"/>
              <a:t>2020-08-21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53B9-F484-4E2E-B6D7-96412196E2D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37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21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stream.tistory.com/144" TargetMode="External"/><Relationship Id="rId5" Type="http://schemas.openxmlformats.org/officeDocument/2006/relationships/hyperlink" Target="https://blog.pingpong.us/dialog-bert-tokenizer/" TargetMode="External"/><Relationship Id="rId4" Type="http://schemas.openxmlformats.org/officeDocument/2006/relationships/hyperlink" Target="http://aiopen.etri.re.kr/service_dataset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Rasa custom NLU </a:t>
            </a:r>
            <a:r>
              <a:rPr lang="ko-KR" altLang="en-US" sz="4000" dirty="0"/>
              <a:t>모델 개발</a:t>
            </a:r>
            <a:r>
              <a:rPr lang="en-US" altLang="ko-KR" sz="4000" dirty="0"/>
              <a:t> 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20200821</a:t>
            </a:r>
          </a:p>
          <a:p>
            <a:r>
              <a:rPr lang="ko-KR" altLang="en-US" dirty="0"/>
              <a:t>인턴사원 </a:t>
            </a:r>
            <a:r>
              <a:rPr lang="ko-KR" altLang="en-US" dirty="0" err="1"/>
              <a:t>윤용선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71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9576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(Word Embedding)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gensim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parameters : model size 64, window size 7, min count 1, epochs 10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OOV : hash bucket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43" y="4556329"/>
            <a:ext cx="9229725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3" y="5807785"/>
            <a:ext cx="8362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9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500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(Flair Embedding)</a:t>
            </a:r>
          </a:p>
          <a:p>
            <a:pPr>
              <a:buFontTx/>
              <a:buChar char="-"/>
            </a:pPr>
            <a:r>
              <a:rPr lang="en-US" altLang="ko-KR" sz="2000" dirty="0"/>
              <a:t>Input data : [BOS, </a:t>
            </a:r>
            <a:r>
              <a:rPr lang="ko-KR" altLang="en-US" sz="2000" dirty="0"/>
              <a:t>예</a:t>
            </a:r>
            <a:r>
              <a:rPr lang="en-US" altLang="ko-KR" sz="2000" dirty="0"/>
              <a:t>, </a:t>
            </a:r>
            <a:r>
              <a:rPr lang="ko-KR" altLang="en-US" sz="2000" dirty="0"/>
              <a:t>약</a:t>
            </a:r>
            <a:r>
              <a:rPr lang="en-US" altLang="ko-KR" sz="2000" dirty="0"/>
              <a:t>, SEP, </a:t>
            </a:r>
            <a:r>
              <a:rPr lang="ko-KR" altLang="en-US" sz="2000" dirty="0"/>
              <a:t>하</a:t>
            </a:r>
            <a:r>
              <a:rPr lang="en-US" altLang="ko-KR" sz="2000" dirty="0"/>
              <a:t>, SEP, </a:t>
            </a:r>
            <a:r>
              <a:rPr lang="ko-KR" altLang="en-US" sz="2000" dirty="0"/>
              <a:t>고</a:t>
            </a:r>
            <a:r>
              <a:rPr lang="en-US" altLang="ko-KR" sz="2000" dirty="0"/>
              <a:t>, SEP, </a:t>
            </a:r>
            <a:r>
              <a:rPr lang="ko-KR" altLang="en-US" sz="2000" dirty="0"/>
              <a:t>싶</a:t>
            </a:r>
            <a:r>
              <a:rPr lang="en-US" altLang="ko-KR" sz="2000" dirty="0"/>
              <a:t>, SEP, </a:t>
            </a:r>
            <a:r>
              <a:rPr lang="ko-KR" altLang="en-US" sz="2000" dirty="0"/>
              <a:t>어</a:t>
            </a:r>
            <a:r>
              <a:rPr lang="en-US" altLang="ko-KR" sz="2000" dirty="0"/>
              <a:t>, </a:t>
            </a:r>
            <a:r>
              <a:rPr lang="ko-KR" altLang="en-US" sz="2000" dirty="0"/>
              <a:t>요</a:t>
            </a:r>
            <a:r>
              <a:rPr lang="en-US" altLang="ko-KR" sz="2000" dirty="0"/>
              <a:t>, SEP]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parameters : model size 64, max length 100, epochs 100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OOV : UNK token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Representation : </a:t>
            </a:r>
            <a:r>
              <a:rPr lang="en-US" altLang="ko-KR" sz="2000" dirty="0" err="1"/>
              <a:t>lstm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forward/backward vector </a:t>
            </a:r>
            <a:r>
              <a:rPr lang="ko-KR" altLang="en-US" sz="2000" dirty="0"/>
              <a:t>출력 후</a:t>
            </a:r>
            <a:r>
              <a:rPr lang="en-US" altLang="ko-KR" sz="2000" dirty="0"/>
              <a:t>, start/end index</a:t>
            </a:r>
            <a:r>
              <a:rPr lang="ko-KR" altLang="en-US" sz="2000" dirty="0"/>
              <a:t>를 통해 해당 단어의 </a:t>
            </a:r>
            <a:r>
              <a:rPr lang="en-US" altLang="ko-KR" sz="2000" dirty="0"/>
              <a:t>representation vector </a:t>
            </a:r>
            <a:r>
              <a:rPr lang="ko-KR" altLang="en-US" sz="2000" dirty="0"/>
              <a:t>추출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5235405"/>
            <a:ext cx="40195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Extractor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</a:p>
          <a:p>
            <a:pPr>
              <a:buFontTx/>
              <a:buChar char="-"/>
            </a:pPr>
            <a:r>
              <a:rPr lang="ko-KR" altLang="en-US" sz="2000" dirty="0" err="1"/>
              <a:t>토큰별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개체명</a:t>
            </a:r>
            <a:r>
              <a:rPr lang="ko-KR" altLang="en-US" sz="2000" dirty="0"/>
              <a:t> 예측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Tagging scheme : IO, BIO, BILOU, </a:t>
            </a:r>
          </a:p>
          <a:p>
            <a:pPr>
              <a:buFontTx/>
              <a:buChar char="-"/>
            </a:pPr>
            <a:r>
              <a:rPr lang="en-US" altLang="ko-KR" sz="2000" dirty="0"/>
              <a:t>BILOU : Beginning, Inside, Last, Outside, Unit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CRF</a:t>
            </a:r>
          </a:p>
          <a:p>
            <a:pPr>
              <a:buFontTx/>
              <a:buChar char="-"/>
            </a:pPr>
            <a:r>
              <a:rPr lang="en-US" altLang="ko-KR" sz="2000" dirty="0"/>
              <a:t>Conditional Random Field</a:t>
            </a:r>
          </a:p>
          <a:p>
            <a:pPr>
              <a:buFontTx/>
              <a:buChar char="-"/>
            </a:pPr>
            <a:r>
              <a:rPr lang="ko-KR" altLang="en-US" sz="2000" dirty="0"/>
              <a:t>형태소 분석</a:t>
            </a:r>
            <a:r>
              <a:rPr lang="en-US" altLang="ko-KR" sz="2000" dirty="0"/>
              <a:t>, NER, </a:t>
            </a:r>
            <a:r>
              <a:rPr lang="ko-KR" altLang="en-US" sz="2000" dirty="0"/>
              <a:t>띄어쓰기 등 </a:t>
            </a:r>
            <a:r>
              <a:rPr lang="en-US" altLang="ko-KR" sz="2000" dirty="0"/>
              <a:t>Sequence labelling </a:t>
            </a:r>
            <a:r>
              <a:rPr lang="ko-KR" altLang="en-US" sz="2000" dirty="0"/>
              <a:t>문제에서 많이 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Softmax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Transformer </a:t>
            </a:r>
            <a:r>
              <a:rPr lang="ko-KR" altLang="en-US" sz="2000" dirty="0"/>
              <a:t>출력 벡터에서 </a:t>
            </a:r>
            <a:r>
              <a:rPr lang="en-US" altLang="ko-KR" sz="2000" dirty="0"/>
              <a:t>FC layer </a:t>
            </a:r>
            <a:r>
              <a:rPr lang="ko-KR" altLang="en-US" sz="2000" dirty="0"/>
              <a:t>적용 후 </a:t>
            </a:r>
            <a:r>
              <a:rPr lang="en-US" altLang="ko-KR" sz="2000" dirty="0" err="1"/>
              <a:t>Softmax</a:t>
            </a:r>
            <a:r>
              <a:rPr lang="ko-KR" altLang="en-US" sz="2000" dirty="0"/>
              <a:t>로 분류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비교 모델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3747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smtClean="0"/>
              <a:t>Extractor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4"/>
            <a:ext cx="6498515" cy="47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기본적인 구조는 </a:t>
            </a:r>
            <a:r>
              <a:rPr lang="en-US" altLang="ko-KR" sz="2000" dirty="0" smtClean="0"/>
              <a:t>DIET </a:t>
            </a:r>
            <a:r>
              <a:rPr lang="ko-KR" altLang="en-US" sz="2000" dirty="0" smtClean="0"/>
              <a:t>참고 </a:t>
            </a:r>
            <a:r>
              <a:rPr lang="en-US" altLang="ko-KR" sz="2000" dirty="0" smtClean="0"/>
              <a:t>(Classifier + </a:t>
            </a:r>
            <a:r>
              <a:rPr lang="en-US" altLang="ko-KR" sz="2000" dirty="0" err="1" smtClean="0"/>
              <a:t>RasaModel</a:t>
            </a:r>
            <a:r>
              <a:rPr lang="en-US" altLang="ko-KR" sz="2000" dirty="0" smtClean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prepare layer : layer</a:t>
            </a:r>
            <a:r>
              <a:rPr lang="ko-KR" altLang="en-US" sz="2000" dirty="0" smtClean="0"/>
              <a:t>별로 </a:t>
            </a:r>
            <a:r>
              <a:rPr lang="en-US" altLang="ko-KR" sz="2000" dirty="0" err="1" smtClean="0"/>
              <a:t>Dict</a:t>
            </a:r>
            <a:r>
              <a:rPr lang="ko-KR" altLang="en-US" sz="2000" dirty="0" smtClean="0"/>
              <a:t>에 정의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 smtClean="0"/>
              <a:t>batch_loss</a:t>
            </a:r>
            <a:r>
              <a:rPr lang="en-US" altLang="ko-KR" sz="2000" dirty="0" smtClean="0"/>
              <a:t> / </a:t>
            </a:r>
            <a:r>
              <a:rPr lang="en-US" altLang="ko-KR" sz="2000" dirty="0" err="1" smtClean="0"/>
              <a:t>batch_predict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CRF :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err="1" smtClean="0"/>
              <a:t>-addons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라이브러리 사용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7" y="3095027"/>
            <a:ext cx="4295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Extractor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5929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28192" y="5922669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0504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73873" y="5928051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5483" y="5949573"/>
            <a:ext cx="1161826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6539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539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793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3048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302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01615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601615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8416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66705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49250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470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66470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54901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731560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914105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024606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024606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20715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389696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72241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695633" y="5617281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695633" y="5617281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87817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060723" y="5617281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3268" y="5617281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669149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9149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1694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34239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399917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399917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2462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65007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186538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186538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369083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51628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6866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526866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709411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891956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4091" y="5617281"/>
            <a:ext cx="547635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54091" y="5617281"/>
            <a:ext cx="182545" cy="247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036636" y="5617281"/>
            <a:ext cx="182545" cy="247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219181" y="5617281"/>
            <a:ext cx="182545" cy="24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877822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877822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060367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24291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429850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79682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97137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615428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01615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601615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784160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96670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153643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70347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52093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339221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366470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66470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49015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73156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18498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468330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85785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04076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015704" y="4414293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015704" y="4414293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198249" y="4414293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38079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67732" y="4414293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17564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935019" y="4414293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753310" y="4414293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8744210" y="4426318"/>
            <a:ext cx="1284405" cy="2474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44210" y="4426318"/>
            <a:ext cx="182545" cy="247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8926755" y="4426318"/>
            <a:ext cx="182545" cy="247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910930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96238" y="4426318"/>
            <a:ext cx="182545" cy="247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46070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9663525" y="4426318"/>
            <a:ext cx="182545" cy="2474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481816" y="4426318"/>
            <a:ext cx="182545" cy="2474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4084672" y="4916912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97" y="2054495"/>
            <a:ext cx="7334250" cy="23812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27" y="1695876"/>
            <a:ext cx="8801100" cy="295275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2094967" y="1545626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2094967" y="2654049"/>
            <a:ext cx="9049956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614" y="2868768"/>
            <a:ext cx="3105150" cy="485775"/>
          </a:xfrm>
          <a:prstGeom prst="rect">
            <a:avLst/>
          </a:prstGeom>
        </p:spPr>
      </p:pic>
      <p:cxnSp>
        <p:nvCxnSpPr>
          <p:cNvPr id="106" name="직선 화살표 연결선 105"/>
          <p:cNvCxnSpPr/>
          <p:nvPr/>
        </p:nvCxnSpPr>
        <p:spPr>
          <a:xfrm flipV="1">
            <a:off x="5914105" y="3779520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10569" y="1809257"/>
            <a:ext cx="135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CRF</a:t>
            </a:r>
            <a:endParaRPr lang="ko-KR" altLang="en-US" sz="2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64485" y="2880671"/>
            <a:ext cx="16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Softmax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7565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</a:t>
            </a: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3"/>
            <a:ext cx="10515600" cy="22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AI Hub </a:t>
            </a:r>
            <a:r>
              <a:rPr lang="ko-KR" altLang="en-US" sz="2000" dirty="0"/>
              <a:t>카페 데이터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Intents : 128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결제문의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일반주문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시설문의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sz="2000" dirty="0"/>
              <a:t>Entities : 43</a:t>
            </a:r>
            <a:r>
              <a:rPr lang="ko-KR" altLang="en-US" sz="2000" dirty="0"/>
              <a:t>개 </a:t>
            </a:r>
            <a:r>
              <a:rPr lang="en-US" altLang="ko-KR" sz="2000" dirty="0"/>
              <a:t>(</a:t>
            </a:r>
            <a:r>
              <a:rPr lang="ko-KR" altLang="en-US" sz="2000" dirty="0"/>
              <a:t>메뉴</a:t>
            </a:r>
            <a:r>
              <a:rPr lang="en-US" altLang="ko-KR" sz="2000" dirty="0"/>
              <a:t>, </a:t>
            </a:r>
            <a:r>
              <a:rPr lang="ko-KR" altLang="en-US" sz="2000" dirty="0"/>
              <a:t>재료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토핑</a:t>
            </a:r>
            <a:r>
              <a:rPr lang="en-US" altLang="ko-KR" sz="2000" dirty="0"/>
              <a:t>, </a:t>
            </a:r>
            <a:r>
              <a:rPr lang="ko-KR" altLang="en-US" sz="2000" dirty="0"/>
              <a:t>사이즈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등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데이터 정제 </a:t>
            </a:r>
            <a:r>
              <a:rPr lang="en-US" altLang="ko-KR" sz="2000" dirty="0"/>
              <a:t>: </a:t>
            </a:r>
            <a:r>
              <a:rPr lang="ko-KR" altLang="en-US" sz="2000" dirty="0"/>
              <a:t>중복 및 불필요 </a:t>
            </a:r>
            <a:r>
              <a:rPr lang="ko-KR" altLang="en-US" sz="2000" dirty="0" err="1"/>
              <a:t>엔티티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64023"/>
            <a:ext cx="10515600" cy="2593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실험 방법 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 </a:t>
            </a:r>
            <a:r>
              <a:rPr lang="en-US" altLang="ko-KR" sz="2000" dirty="0" err="1"/>
              <a:t>nlu</a:t>
            </a:r>
            <a:r>
              <a:rPr lang="en-US" altLang="ko-KR" sz="2000" dirty="0"/>
              <a:t> test</a:t>
            </a:r>
            <a:r>
              <a:rPr lang="ko-KR" altLang="en-US" sz="2000" dirty="0"/>
              <a:t>를 통해 컴포넌트별 성능 비교 </a:t>
            </a:r>
            <a:r>
              <a:rPr lang="en-US" altLang="ko-KR" sz="2000" dirty="0"/>
              <a:t>(Weighted averaged f1 score)</a:t>
            </a:r>
          </a:p>
          <a:p>
            <a:pPr>
              <a:buFontTx/>
              <a:buChar char="-"/>
            </a:pPr>
            <a:r>
              <a:rPr lang="en-US" altLang="ko-KR" sz="2000" dirty="0"/>
              <a:t>Tokenizer : Whitespace / </a:t>
            </a:r>
            <a:r>
              <a:rPr lang="en-US" altLang="ko-KR" sz="2000" dirty="0" err="1"/>
              <a:t>Mecab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Featurizer</a:t>
            </a:r>
            <a:r>
              <a:rPr lang="en-US" altLang="ko-KR" sz="2000" dirty="0"/>
              <a:t> : Sparse / Word2Vec / </a:t>
            </a:r>
            <a:r>
              <a:rPr lang="en-US" altLang="ko-KR" sz="2000" dirty="0" err="1"/>
              <a:t>FastText</a:t>
            </a:r>
            <a:r>
              <a:rPr lang="en-US" altLang="ko-KR" sz="2000" dirty="0"/>
              <a:t> / Flair</a:t>
            </a:r>
          </a:p>
          <a:p>
            <a:pPr>
              <a:buFontTx/>
              <a:buChar char="-"/>
            </a:pPr>
            <a:r>
              <a:rPr lang="en-US" altLang="ko-KR" sz="2000" dirty="0"/>
              <a:t>Extractor : CRF / </a:t>
            </a:r>
            <a:r>
              <a:rPr lang="en-US" altLang="ko-KR" sz="2000" dirty="0" err="1"/>
              <a:t>Softmax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621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452257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Tokenizer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0.49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0.75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Whitespace : 0.50</a:t>
            </a:r>
          </a:p>
          <a:p>
            <a:pPr lvl="1">
              <a:buFontTx/>
              <a:buChar char="-"/>
            </a:pPr>
            <a:r>
              <a:rPr lang="en-US" altLang="ko-KR" sz="1600" dirty="0" err="1"/>
              <a:t>Mecab</a:t>
            </a:r>
            <a:r>
              <a:rPr lang="en-US" altLang="ko-KR" sz="1600" dirty="0"/>
              <a:t> : 0.73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tokenizer</a:t>
            </a:r>
            <a:r>
              <a:rPr lang="ko-KR" altLang="en-US" sz="2000" dirty="0"/>
              <a:t>가 </a:t>
            </a:r>
            <a:r>
              <a:rPr lang="en-US" altLang="ko-KR" sz="2000" dirty="0"/>
              <a:t>Whitespace </a:t>
            </a:r>
            <a:r>
              <a:rPr lang="ko-KR" altLang="en-US" sz="2000" dirty="0"/>
              <a:t>보다 월등히 높은 성능을 보임 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112239"/>
              </p:ext>
            </p:extLst>
          </p:nvPr>
        </p:nvGraphicFramePr>
        <p:xfrm>
          <a:off x="58601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55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44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Featurizer</a:t>
            </a:r>
            <a:r>
              <a:rPr lang="ko-KR" altLang="en-US" dirty="0"/>
              <a:t> 비교 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Sparse : 0.7409</a:t>
            </a:r>
          </a:p>
          <a:p>
            <a:pPr>
              <a:buFontTx/>
              <a:buChar char="-"/>
            </a:pPr>
            <a:r>
              <a:rPr lang="en-US" altLang="ko-KR" sz="2000" dirty="0"/>
              <a:t>Word2Vec : 0.7369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: 0.7234</a:t>
            </a:r>
          </a:p>
          <a:p>
            <a:pPr>
              <a:buFontTx/>
              <a:buChar char="-"/>
            </a:pPr>
            <a:r>
              <a:rPr lang="en-US" altLang="ko-KR" sz="2000" dirty="0"/>
              <a:t>Flair : 0.6966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가 가장 높은 성능을 보임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학습 데이터 양의 부족으로 인한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모델 성능 하락으로 판단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893892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982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D9A2214-7463-4004-B3FD-F6D8920AD78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36459" cy="141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외부 데이터 사용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네이버 블로그에서 </a:t>
            </a:r>
            <a:r>
              <a:rPr lang="en-US" altLang="ko-KR" sz="2000" dirty="0"/>
              <a:t>“</a:t>
            </a:r>
            <a:r>
              <a:rPr lang="ko-KR" altLang="en-US" sz="2000" dirty="0"/>
              <a:t>카페</a:t>
            </a:r>
            <a:r>
              <a:rPr lang="en-US" altLang="ko-KR" sz="2000" dirty="0"/>
              <a:t>” </a:t>
            </a:r>
            <a:r>
              <a:rPr lang="ko-KR" altLang="en-US" sz="2000" dirty="0"/>
              <a:t>키워드로 수집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671</a:t>
            </a:r>
            <a:r>
              <a:rPr lang="ko-KR" altLang="en-US" sz="2000" dirty="0"/>
              <a:t>건 수집 </a:t>
            </a:r>
            <a:r>
              <a:rPr lang="en-US" altLang="ko-KR" sz="2000" dirty="0"/>
              <a:t>(</a:t>
            </a:r>
            <a:r>
              <a:rPr lang="ko-KR" altLang="en-US" sz="2000" dirty="0"/>
              <a:t>약 </a:t>
            </a:r>
            <a:r>
              <a:rPr lang="en-US" altLang="ko-KR" sz="2000" dirty="0"/>
              <a:t>130</a:t>
            </a:r>
            <a:r>
              <a:rPr lang="ko-KR" altLang="en-US" sz="2000" dirty="0"/>
              <a:t>만 토큰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B1F0538-A04C-4886-B9F3-54E231238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63459"/>
              </p:ext>
            </p:extLst>
          </p:nvPr>
        </p:nvGraphicFramePr>
        <p:xfrm>
          <a:off x="6317342" y="1690688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4EAEB8-A638-4EC1-BAED-C8A1ECB32414}"/>
              </a:ext>
            </a:extLst>
          </p:cNvPr>
          <p:cNvSpPr txBox="1">
            <a:spLocks/>
          </p:cNvSpPr>
          <p:nvPr/>
        </p:nvSpPr>
        <p:spPr>
          <a:xfrm>
            <a:off x="838200" y="3883023"/>
            <a:ext cx="5036459" cy="260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결과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3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모두 외부 데이터 사용 시 성능 향상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그러나 대화 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외부 데이터 사용 시 오히려 성능이 다소 하락</a:t>
            </a:r>
          </a:p>
        </p:txBody>
      </p:sp>
    </p:spTree>
    <p:extLst>
      <p:ext uri="{BB962C8B-B14F-4D97-AF65-F5344CB8AC3E}">
        <p14:creationId xmlns:p14="http://schemas.microsoft.com/office/powerpoint/2010/main" val="217781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199" y="1825622"/>
            <a:ext cx="4680858" cy="2648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Extractor</a:t>
            </a:r>
            <a:r>
              <a:rPr lang="ko-KR" altLang="en-US" dirty="0"/>
              <a:t> 비교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개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 </a:t>
            </a:r>
            <a:r>
              <a:rPr lang="ko-KR" altLang="en-US" sz="2000" dirty="0"/>
              <a:t>중 </a:t>
            </a:r>
            <a:r>
              <a:rPr lang="en-US" altLang="ko-KR" sz="2000" dirty="0"/>
              <a:t>3</a:t>
            </a:r>
            <a:r>
              <a:rPr lang="ko-KR" altLang="en-US" sz="2000" dirty="0"/>
              <a:t>개에서 </a:t>
            </a:r>
            <a:r>
              <a:rPr lang="en-US" altLang="ko-KR" sz="2000" dirty="0"/>
              <a:t>CRF </a:t>
            </a:r>
            <a:r>
              <a:rPr lang="ko-KR" altLang="en-US" sz="2000" dirty="0"/>
              <a:t>모델의 성능 다소 우위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Flair</a:t>
            </a:r>
            <a:r>
              <a:rPr lang="ko-KR" altLang="en-US" sz="2000" dirty="0"/>
              <a:t>를 제외하고 아주 근소한 차이 </a:t>
            </a:r>
            <a:r>
              <a:rPr lang="en-US" altLang="ko-KR" sz="2000" dirty="0"/>
              <a:t>(</a:t>
            </a:r>
            <a:r>
              <a:rPr lang="ko-KR" altLang="en-US" sz="2000" dirty="0"/>
              <a:t>평균 </a:t>
            </a:r>
            <a:r>
              <a:rPr lang="en-US" altLang="ko-KR" sz="2000" dirty="0"/>
              <a:t>0.055)</a:t>
            </a:r>
          </a:p>
          <a:p>
            <a:pPr>
              <a:buFontTx/>
              <a:buChar char="-"/>
            </a:pPr>
            <a:endParaRPr lang="en-US" altLang="ko-KR" sz="2000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30366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777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93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Custom Component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Tokenizer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Extractor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1554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15EBB-988E-4408-BADD-E5833B43157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10515600" cy="4667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컴포넌트들을 </a:t>
            </a:r>
            <a:r>
              <a:rPr lang="en-US" altLang="ko-KR" sz="2000" dirty="0"/>
              <a:t>Rasa Custom </a:t>
            </a:r>
            <a:r>
              <a:rPr lang="ko-KR" altLang="en-US" sz="2000" dirty="0"/>
              <a:t>컴포넌트로 구현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</a:t>
            </a:r>
            <a:r>
              <a:rPr lang="en-US" altLang="ko-KR" sz="2000" dirty="0"/>
              <a:t>Tokenizer </a:t>
            </a:r>
            <a:r>
              <a:rPr lang="ko-KR" altLang="en-US" sz="2000" dirty="0"/>
              <a:t>사용이 주된 성능 향상 요인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도메인 데이터 사용으로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기반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 성능 향상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Extractor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보다 다소 높은 성능을 보이지만 큰 차이 없음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데이터 정제 및 가공을 통해 더 유의미한 결과 도출 가능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대화 모델에 적합한 </a:t>
            </a:r>
            <a:r>
              <a:rPr lang="en-US" altLang="ko-KR" sz="2000" dirty="0"/>
              <a:t>Custom </a:t>
            </a:r>
            <a:r>
              <a:rPr lang="ko-KR" altLang="en-US" sz="2000" dirty="0"/>
              <a:t>컴포넌트 연구 및 개발 필요</a:t>
            </a: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997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실험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577465"/>
            <a:ext cx="10177633" cy="207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Character-level Classifier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Intent </a:t>
            </a:r>
            <a:r>
              <a:rPr lang="ko-KR" altLang="en-US" sz="2000" dirty="0" smtClean="0"/>
              <a:t>분류 문제점 </a:t>
            </a:r>
            <a:r>
              <a:rPr lang="en-US" altLang="ko-KR" sz="2000" dirty="0" smtClean="0"/>
              <a:t>: ‘</a:t>
            </a:r>
            <a:r>
              <a:rPr lang="ko-KR" altLang="en-US" sz="2000" dirty="0" smtClean="0"/>
              <a:t>예약 확인 하고 싶어요</a:t>
            </a:r>
            <a:r>
              <a:rPr lang="en-US" altLang="ko-KR" sz="2000" dirty="0" smtClean="0"/>
              <a:t>‘ ≈ ‘</a:t>
            </a:r>
            <a:r>
              <a:rPr lang="ko-KR" altLang="en-US" sz="2000" dirty="0" smtClean="0"/>
              <a:t>예약 취소 하고 싶어요</a:t>
            </a:r>
            <a:r>
              <a:rPr lang="en-US" altLang="ko-KR" sz="2000" dirty="0" smtClean="0"/>
              <a:t>’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Token-level LM </a:t>
            </a:r>
            <a:r>
              <a:rPr lang="ko-KR" altLang="en-US" sz="2000" dirty="0" smtClean="0"/>
              <a:t>모델에서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확인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취소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의 값이 유사할 가능성이 큼 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Character-level </a:t>
            </a:r>
            <a:r>
              <a:rPr lang="ko-KR" altLang="en-US" sz="2000" dirty="0" smtClean="0"/>
              <a:t>모델은 글자를 입력으로 하기 때문에 더 세세한 분류가 가능할 것을 </a:t>
            </a:r>
            <a:r>
              <a:rPr lang="ko-KR" altLang="en-US" sz="2000" dirty="0" smtClean="0"/>
              <a:t>보임</a:t>
            </a:r>
            <a:endParaRPr lang="en-US" altLang="ko-KR" sz="2000" dirty="0"/>
          </a:p>
        </p:txBody>
      </p:sp>
      <p:sp>
        <p:nvSpPr>
          <p:cNvPr id="251" name="내용 개체 틀 2"/>
          <p:cNvSpPr txBox="1">
            <a:spLocks/>
          </p:cNvSpPr>
          <p:nvPr/>
        </p:nvSpPr>
        <p:spPr>
          <a:xfrm>
            <a:off x="838199" y="4096546"/>
            <a:ext cx="10177633" cy="2594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구현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모델의 입력을 글자 단위로 지정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smtClean="0"/>
              <a:t>Embedding (</a:t>
            </a:r>
            <a:r>
              <a:rPr lang="en-US" altLang="ko-KR" sz="2000" dirty="0" smtClean="0"/>
              <a:t>Char/Token) </a:t>
            </a:r>
            <a:r>
              <a:rPr lang="en-US" altLang="ko-KR" sz="2000" dirty="0" smtClean="0"/>
              <a:t>-&gt; Transformer -&gt; Pooling -&gt; </a:t>
            </a:r>
            <a:r>
              <a:rPr lang="en-US" altLang="ko-KR" sz="2000" dirty="0" err="1" smtClean="0"/>
              <a:t>Softmax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[SEP] </a:t>
            </a:r>
            <a:r>
              <a:rPr lang="ko-KR" altLang="en-US" sz="2000" dirty="0" smtClean="0"/>
              <a:t>토큰으로 토큰 경계 구분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토큰 구분하는 </a:t>
            </a:r>
            <a:r>
              <a:rPr lang="en-US" altLang="ko-KR" sz="2000" dirty="0" smtClean="0"/>
              <a:t>segment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임베딩</a:t>
            </a:r>
            <a:r>
              <a:rPr lang="ko-KR" altLang="en-US" sz="2000" dirty="0" smtClean="0"/>
              <a:t> 부여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52" y="3877067"/>
            <a:ext cx="3800410" cy="7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5" name="직사각형 144"/>
          <p:cNvSpPr/>
          <p:nvPr/>
        </p:nvSpPr>
        <p:spPr>
          <a:xfrm>
            <a:off x="760047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4761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74761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93016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1270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29525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3941495" y="4202915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Transformer Layers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766089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753660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753660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93620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18750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2301295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2761331" y="5133258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748902" y="480096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748902" y="480096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293144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3113992" y="480096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3296537" y="480096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3774815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762386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3762386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394493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>
            <a:off x="4127476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>
            <a:off x="4310021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>
            <a:off x="4780857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4768428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>
            <a:off x="4768428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>
            <a:off x="495097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>
            <a:off x="5133518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>
            <a:off x="5316063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>
            <a:off x="5776099" y="5141152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5763670" y="480886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5763670" y="480886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>
            <a:off x="594621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>
            <a:off x="6128760" y="480886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>
            <a:off x="6311305" y="480886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>
            <a:off x="6695720" y="5156556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6683291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6683291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686583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>
            <a:off x="7048381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230926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>
            <a:off x="7701762" y="5156556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싶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7689333" y="482426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/>
          <p:cNvSpPr/>
          <p:nvPr/>
        </p:nvSpPr>
        <p:spPr>
          <a:xfrm>
            <a:off x="7689333" y="482426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787187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>
            <a:off x="8054423" y="482426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8236968" y="482426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8697004" y="5148854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8684575" y="481656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/>
          <p:cNvSpPr/>
          <p:nvPr/>
        </p:nvSpPr>
        <p:spPr>
          <a:xfrm>
            <a:off x="8684575" y="481656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>
            <a:off x="886712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/>
          <p:cNvSpPr/>
          <p:nvPr/>
        </p:nvSpPr>
        <p:spPr>
          <a:xfrm>
            <a:off x="9049665" y="481656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9232210" y="481656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>
            <a:off x="9623985" y="5148662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9611556" y="481637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/>
          <p:cNvSpPr/>
          <p:nvPr/>
        </p:nvSpPr>
        <p:spPr>
          <a:xfrm>
            <a:off x="9611556" y="481637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>
            <a:off x="979410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9976646" y="481637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/>
          <p:cNvSpPr/>
          <p:nvPr/>
        </p:nvSpPr>
        <p:spPr>
          <a:xfrm>
            <a:off x="10159191" y="481637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/>
          <p:cNvSpPr/>
          <p:nvPr/>
        </p:nvSpPr>
        <p:spPr>
          <a:xfrm>
            <a:off x="10619227" y="5140960"/>
            <a:ext cx="734573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606798" y="480866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/>
          <p:cNvSpPr/>
          <p:nvPr/>
        </p:nvSpPr>
        <p:spPr>
          <a:xfrm>
            <a:off x="10606798" y="480866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직사각형 296"/>
          <p:cNvSpPr/>
          <p:nvPr/>
        </p:nvSpPr>
        <p:spPr>
          <a:xfrm>
            <a:off x="1078934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직사각형 297"/>
          <p:cNvSpPr/>
          <p:nvPr/>
        </p:nvSpPr>
        <p:spPr>
          <a:xfrm>
            <a:off x="10971888" y="480866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직사각형 298"/>
          <p:cNvSpPr/>
          <p:nvPr/>
        </p:nvSpPr>
        <p:spPr>
          <a:xfrm>
            <a:off x="11154433" y="480866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/>
          <p:cNvSpPr/>
          <p:nvPr/>
        </p:nvSpPr>
        <p:spPr>
          <a:xfrm>
            <a:off x="75880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/>
          <p:cNvSpPr/>
          <p:nvPr/>
        </p:nvSpPr>
        <p:spPr>
          <a:xfrm>
            <a:off x="75880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/>
          <p:cNvSpPr/>
          <p:nvPr/>
        </p:nvSpPr>
        <p:spPr>
          <a:xfrm>
            <a:off x="94135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/>
          <p:cNvSpPr/>
          <p:nvPr/>
        </p:nvSpPr>
        <p:spPr>
          <a:xfrm>
            <a:off x="112389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130644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1764848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1764848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/>
          <p:cNvSpPr/>
          <p:nvPr/>
        </p:nvSpPr>
        <p:spPr>
          <a:xfrm>
            <a:off x="194739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>
            <a:off x="2129938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직사각형 308"/>
          <p:cNvSpPr/>
          <p:nvPr/>
        </p:nvSpPr>
        <p:spPr>
          <a:xfrm>
            <a:off x="2312483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>
            <a:off x="2760090" y="3726132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>
            <a:off x="2760090" y="3726132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>
            <a:off x="294263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3125180" y="3726132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3307725" y="3726132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/>
          <p:cNvSpPr/>
          <p:nvPr/>
        </p:nvSpPr>
        <p:spPr>
          <a:xfrm>
            <a:off x="3773574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3773574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/>
          <p:cNvSpPr/>
          <p:nvPr/>
        </p:nvSpPr>
        <p:spPr>
          <a:xfrm>
            <a:off x="395611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>
          <a:xfrm>
            <a:off x="4138664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4321209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/>
          <p:cNvSpPr/>
          <p:nvPr/>
        </p:nvSpPr>
        <p:spPr>
          <a:xfrm>
            <a:off x="4779616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/>
          <p:cNvSpPr/>
          <p:nvPr/>
        </p:nvSpPr>
        <p:spPr>
          <a:xfrm>
            <a:off x="4779616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>
            <a:off x="496216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>
            <a:off x="5144706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>
            <a:off x="5327251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5774858" y="373402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5774858" y="373402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595740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6139948" y="373402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6322493" y="373402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6694479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6694479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>
            <a:off x="687702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>
            <a:off x="7059569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>
            <a:off x="7242114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>
            <a:off x="7700521" y="3749430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>
            <a:off x="7700521" y="3749430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>
            <a:off x="788306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8065611" y="3749430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>
            <a:off x="8248156" y="3749430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>
            <a:off x="8695763" y="3741728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>
            <a:off x="8695763" y="3741728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>
            <a:off x="887830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>
            <a:off x="9060853" y="3741728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>
            <a:off x="9243398" y="3741728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>
            <a:off x="9622744" y="3741536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>
            <a:off x="9622744" y="3741536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>
            <a:off x="980528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987834" y="3741536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10170379" y="3741536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>
            <a:off x="10617986" y="3733834"/>
            <a:ext cx="720763" cy="247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10617986" y="3733834"/>
            <a:ext cx="182545" cy="24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>
            <a:off x="1080053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>
            <a:off x="10983076" y="3733834"/>
            <a:ext cx="182545" cy="2474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>
            <a:off x="11165621" y="3733834"/>
            <a:ext cx="182545" cy="247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3955200" y="3120379"/>
            <a:ext cx="4077032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Pooling Layer / </a:t>
            </a:r>
            <a:r>
              <a:rPr lang="en-US" altLang="ko-KR" dirty="0" err="1" smtClean="0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6" name="직선 화살표 연결선 355"/>
          <p:cNvCxnSpPr/>
          <p:nvPr/>
        </p:nvCxnSpPr>
        <p:spPr>
          <a:xfrm flipV="1">
            <a:off x="5946215" y="2574663"/>
            <a:ext cx="0" cy="436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/>
          <p:cNvSpPr/>
          <p:nvPr/>
        </p:nvSpPr>
        <p:spPr>
          <a:xfrm>
            <a:off x="3969344" y="2182280"/>
            <a:ext cx="4077032" cy="441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예약취소문의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8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실험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1" y="1577465"/>
            <a:ext cx="4099560" cy="214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결과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추가 정제 데이터로 실험 진행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기존 모델보다 성능 향상</a:t>
            </a:r>
            <a:endParaRPr lang="en-US" altLang="ko-KR" sz="2000" dirty="0" smtClean="0"/>
          </a:p>
          <a:p>
            <a:pPr lvl="1">
              <a:buFontTx/>
              <a:buChar char="-"/>
            </a:pPr>
            <a:r>
              <a:rPr lang="en-US" altLang="ko-KR" sz="1600" dirty="0" smtClean="0"/>
              <a:t>Character : 0.764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DIET : 0.726</a:t>
            </a:r>
          </a:p>
          <a:p>
            <a:pPr lvl="1">
              <a:buFontTx/>
              <a:buChar char="-"/>
            </a:pPr>
            <a:r>
              <a:rPr lang="en-US" altLang="ko-KR" sz="1600" dirty="0" smtClean="0"/>
              <a:t>Category+ : 0.670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919D18-2BD3-4229-B395-FD7C1ABD7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648823"/>
              </p:ext>
            </p:extLst>
          </p:nvPr>
        </p:nvGraphicFramePr>
        <p:xfrm>
          <a:off x="5860142" y="1679802"/>
          <a:ext cx="5609772" cy="408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838199" y="3988971"/>
            <a:ext cx="4562139" cy="945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000" dirty="0" smtClean="0"/>
              <a:t>Character-level </a:t>
            </a:r>
            <a:r>
              <a:rPr lang="ko-KR" altLang="en-US" sz="2000" dirty="0" smtClean="0"/>
              <a:t>모델의 가능성 확인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추가 실험 및 연구 필요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4021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Q&amp;A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4595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7858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[1] </a:t>
            </a:r>
            <a:r>
              <a:rPr lang="en-US" altLang="ko-KR" sz="1600" dirty="0">
                <a:hlinkClick r:id="rId3"/>
              </a:rPr>
              <a:t>https://wikidocs.net/book/2155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[2] </a:t>
            </a:r>
            <a:r>
              <a:rPr lang="en-US" altLang="ko-KR" sz="1600" dirty="0">
                <a:hlinkClick r:id="rId4"/>
              </a:rPr>
              <a:t>http://aiopen.etri.re.kr/service_dataset.php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[3] </a:t>
            </a:r>
            <a:r>
              <a:rPr lang="en-US" altLang="ko-KR" sz="1600" dirty="0">
                <a:hlinkClick r:id="rId5"/>
              </a:rPr>
              <a:t>https://blog.pingpong.us/dialog-bert-tokenizer/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[4] </a:t>
            </a:r>
            <a:r>
              <a:rPr lang="en-US" altLang="ko-KR" sz="1600" dirty="0">
                <a:hlinkClick r:id="rId6"/>
              </a:rPr>
              <a:t>https://iostream.tistory.com/144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[5] word2vec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[6] Piotr Bojanowski, Enriching Word Vectors with </a:t>
            </a:r>
            <a:r>
              <a:rPr lang="en-US" altLang="ko-KR" sz="1600" dirty="0" err="1"/>
              <a:t>Subword</a:t>
            </a:r>
            <a:r>
              <a:rPr lang="en-US" altLang="ko-KR" sz="1600" dirty="0"/>
              <a:t> Information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[7] Alan </a:t>
            </a:r>
            <a:r>
              <a:rPr lang="en-US" altLang="ko-KR" sz="1600" dirty="0" err="1"/>
              <a:t>Akbik</a:t>
            </a:r>
            <a:r>
              <a:rPr lang="en-US" altLang="ko-KR" sz="1600" dirty="0"/>
              <a:t>, Contextual String </a:t>
            </a:r>
            <a:r>
              <a:rPr lang="en-US" altLang="ko-KR" sz="1600" dirty="0" err="1"/>
              <a:t>Embeddings</a:t>
            </a:r>
            <a:r>
              <a:rPr lang="en-US" altLang="ko-KR" sz="1600" dirty="0"/>
              <a:t> for Sequence Labeling</a:t>
            </a:r>
          </a:p>
        </p:txBody>
      </p:sp>
    </p:spTree>
    <p:extLst>
      <p:ext uri="{BB962C8B-B14F-4D97-AF65-F5344CB8AC3E}">
        <p14:creationId xmlns:p14="http://schemas.microsoft.com/office/powerpoint/2010/main" val="112008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주제 선정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CRF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Entity Extractor </a:t>
            </a:r>
            <a:r>
              <a:rPr lang="ko-KR" altLang="en-US" sz="2000" dirty="0"/>
              <a:t>개발 </a:t>
            </a:r>
            <a:r>
              <a:rPr lang="en-US" altLang="ko-KR" sz="2000" dirty="0"/>
              <a:t>-&gt; Rasa Custom NLU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프로젝트 목적 </a:t>
            </a:r>
            <a:r>
              <a:rPr lang="en-US" altLang="ko-KR" sz="2000" dirty="0"/>
              <a:t>: “</a:t>
            </a:r>
            <a:r>
              <a:rPr lang="ko-KR" altLang="en-US" sz="2000" dirty="0"/>
              <a:t>주요 </a:t>
            </a:r>
            <a:r>
              <a:rPr lang="en-US" altLang="ko-KR" sz="2000" dirty="0"/>
              <a:t>NLU </a:t>
            </a:r>
            <a:r>
              <a:rPr lang="ko-KR" altLang="en-US" sz="2000" dirty="0"/>
              <a:t>컴포넌트의 </a:t>
            </a:r>
            <a:r>
              <a:rPr lang="en-US" altLang="ko-KR" sz="2000" dirty="0"/>
              <a:t>Rasa </a:t>
            </a:r>
            <a:r>
              <a:rPr lang="ko-KR" altLang="en-US" sz="2000" dirty="0"/>
              <a:t>내재화 및 고도화를 통해 성능 향상</a:t>
            </a:r>
            <a:r>
              <a:rPr lang="en-US" altLang="ko-KR" sz="2000" dirty="0"/>
              <a:t>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80447"/>
            <a:ext cx="10515600" cy="281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프로젝트 필요성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NLU </a:t>
            </a:r>
            <a:r>
              <a:rPr lang="ko-KR" altLang="en-US" sz="2000" dirty="0"/>
              <a:t>모델의 중요성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 모델 부재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빠른 실험 환경 필요</a:t>
            </a:r>
          </a:p>
        </p:txBody>
      </p:sp>
    </p:spTree>
    <p:extLst>
      <p:ext uri="{BB962C8B-B14F-4D97-AF65-F5344CB8AC3E}">
        <p14:creationId xmlns:p14="http://schemas.microsoft.com/office/powerpoint/2010/main" val="35130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Custom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init</a:t>
            </a:r>
            <a:r>
              <a:rPr lang="en-US" altLang="ko-KR" sz="2000" dirty="0"/>
              <a:t> : </a:t>
            </a:r>
            <a:r>
              <a:rPr lang="ko-KR" altLang="en-US" sz="2000" dirty="0"/>
              <a:t>클래스 </a:t>
            </a:r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train : </a:t>
            </a:r>
            <a:r>
              <a:rPr lang="ko-KR" altLang="en-US" sz="2000" dirty="0"/>
              <a:t>모델 학습</a:t>
            </a:r>
            <a:r>
              <a:rPr lang="en-US" altLang="ko-KR" sz="2000" dirty="0"/>
              <a:t> / </a:t>
            </a:r>
            <a:r>
              <a:rPr lang="ko-KR" altLang="en-US" sz="2000" dirty="0"/>
              <a:t>학습 데이터에 </a:t>
            </a:r>
            <a:r>
              <a:rPr lang="en-US" altLang="ko-KR" sz="2000" dirty="0"/>
              <a:t>process </a:t>
            </a:r>
            <a:r>
              <a:rPr lang="ko-KR" altLang="en-US" sz="2000" dirty="0"/>
              <a:t>적용 </a:t>
            </a:r>
            <a:r>
              <a:rPr lang="en-US" altLang="ko-KR" sz="2000" dirty="0"/>
              <a:t>(Tokenizer, </a:t>
            </a:r>
            <a:r>
              <a:rPr lang="en-US" altLang="ko-KR" sz="2000" dirty="0" err="1"/>
              <a:t>Featurizer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process : </a:t>
            </a:r>
            <a:r>
              <a:rPr lang="ko-KR" altLang="en-US" sz="2000" dirty="0"/>
              <a:t>입력 메시지에 </a:t>
            </a:r>
            <a:r>
              <a:rPr lang="en-US" altLang="ko-KR" sz="2000" dirty="0"/>
              <a:t>Component task </a:t>
            </a:r>
            <a:r>
              <a:rPr lang="ko-KR" altLang="en-US" sz="2000" dirty="0"/>
              <a:t>진행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 : </a:t>
            </a:r>
            <a:r>
              <a:rPr lang="ko-KR" altLang="en-US" sz="2000" dirty="0"/>
              <a:t>모델 및 필요 데이터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load : </a:t>
            </a:r>
            <a:r>
              <a:rPr lang="ko-KR" altLang="en-US" sz="2000" dirty="0"/>
              <a:t>모델 및 필요 데이터 불러오기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87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Tokenizer</a:t>
            </a:r>
          </a:p>
          <a:p>
            <a:pPr>
              <a:buFontTx/>
              <a:buChar char="-"/>
            </a:pPr>
            <a:r>
              <a:rPr lang="ko-KR" altLang="en-US" sz="2000" dirty="0"/>
              <a:t>자연어를 처리하기 위해 문장</a:t>
            </a:r>
            <a:r>
              <a:rPr lang="en-US" altLang="ko-KR" sz="2000" dirty="0"/>
              <a:t>(</a:t>
            </a:r>
            <a:r>
              <a:rPr lang="ko-KR" altLang="en-US" sz="2000" dirty="0"/>
              <a:t>혹은 문서</a:t>
            </a:r>
            <a:r>
              <a:rPr lang="en-US" altLang="ko-KR" sz="2000" dirty="0"/>
              <a:t>)</a:t>
            </a:r>
            <a:r>
              <a:rPr lang="ko-KR" altLang="en-US" sz="2000" dirty="0"/>
              <a:t>를 작은 의미 단위로 구분하는 작업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한국어는 조사</a:t>
            </a:r>
            <a:r>
              <a:rPr lang="en-US" altLang="ko-KR" sz="2000" dirty="0"/>
              <a:t>, </a:t>
            </a:r>
            <a:r>
              <a:rPr lang="ko-KR" altLang="en-US" sz="2000" dirty="0"/>
              <a:t>어미 등 많은 변형이 이뤄지기 때문에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과정이 중요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공백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형태소 기반 </a:t>
            </a:r>
            <a:r>
              <a:rPr lang="en-US" altLang="ko-KR" sz="2000" dirty="0"/>
              <a:t>vs </a:t>
            </a:r>
            <a:r>
              <a:rPr lang="ko-KR" altLang="en-US" sz="2000" dirty="0"/>
              <a:t>빈도 기반</a:t>
            </a:r>
            <a:r>
              <a:rPr lang="en-US" altLang="ko-KR" sz="2000" dirty="0"/>
              <a:t>(BPE)</a:t>
            </a:r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10515600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Mecab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한국어의 경우 형태소 기반이 빈도 기반보다 더 좋은 성능을 보임 </a:t>
            </a:r>
            <a:r>
              <a:rPr lang="en-US" altLang="ko-KR" sz="2000" dirty="0"/>
              <a:t>[2-3]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ko-KR" altLang="en-US" sz="2000" dirty="0"/>
              <a:t>은 다른 형태소 분석기에 비해 빠른 속도를 보임</a:t>
            </a:r>
            <a:r>
              <a:rPr lang="en-US" altLang="ko-KR" sz="2000" dirty="0"/>
              <a:t>. [4]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914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6" y="1318359"/>
            <a:ext cx="6309946" cy="5258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615" y="632167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문장수에 따른 </a:t>
            </a:r>
            <a:r>
              <a:rPr lang="ko-KR" altLang="en-US" dirty="0" err="1"/>
              <a:t>토큰화</a:t>
            </a:r>
            <a:r>
              <a:rPr lang="ko-KR" altLang="en-US" dirty="0"/>
              <a:t> 작업 시간 비교 </a:t>
            </a:r>
            <a:r>
              <a:rPr lang="en-US" altLang="ko-KR" dirty="0"/>
              <a:t>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4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Tokenizer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3729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구현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err="1"/>
              <a:t>Konlpy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ko-dict</a:t>
            </a:r>
            <a:r>
              <a:rPr lang="en-US" altLang="ko-KR" sz="2000" dirty="0"/>
              <a:t> </a:t>
            </a:r>
            <a:r>
              <a:rPr lang="ko-KR" altLang="en-US" sz="2000" dirty="0"/>
              <a:t>경로 </a:t>
            </a:r>
            <a:r>
              <a:rPr lang="ko-KR" altLang="en-US" sz="2000" dirty="0" err="1"/>
              <a:t>매개변수화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token text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pos</a:t>
            </a:r>
            <a:r>
              <a:rPr lang="en-US" altLang="ko-KR" sz="2000" dirty="0"/>
              <a:t> </a:t>
            </a:r>
            <a:r>
              <a:rPr lang="ko-KR" altLang="en-US" sz="2000" dirty="0"/>
              <a:t>모두 저장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persist </a:t>
            </a:r>
            <a:r>
              <a:rPr lang="ko-KR" altLang="en-US" sz="2000" dirty="0"/>
              <a:t>시에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객체 제거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57" y="3088060"/>
            <a:ext cx="44862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57" y="3844271"/>
            <a:ext cx="4838700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57" y="5034243"/>
            <a:ext cx="6591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76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Featurizer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/>
              <a:t>Rasa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Featurizer</a:t>
            </a:r>
            <a:r>
              <a:rPr lang="ko-KR" altLang="en-US" sz="2000" dirty="0"/>
              <a:t>는 </a:t>
            </a:r>
            <a:r>
              <a:rPr lang="en-US" altLang="ko-KR" sz="2000" dirty="0"/>
              <a:t>Dense</a:t>
            </a:r>
            <a:r>
              <a:rPr lang="ko-KR" altLang="en-US" sz="2000" dirty="0"/>
              <a:t>와 </a:t>
            </a:r>
            <a:r>
              <a:rPr lang="en-US" altLang="ko-KR" sz="2000" dirty="0"/>
              <a:t>Sparse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Sparse feature : character-level</a:t>
            </a:r>
            <a:r>
              <a:rPr lang="ko-KR" altLang="en-US" sz="2000" dirty="0"/>
              <a:t> </a:t>
            </a:r>
            <a:r>
              <a:rPr lang="en-US" altLang="ko-KR" sz="2000" dirty="0"/>
              <a:t>n-gram</a:t>
            </a:r>
          </a:p>
          <a:p>
            <a:pPr>
              <a:buFontTx/>
              <a:buChar char="-"/>
            </a:pPr>
            <a:r>
              <a:rPr lang="en-US" altLang="ko-KR" sz="2000" dirty="0"/>
              <a:t>Dense feature : Word embedding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965085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Word Embedding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Word2Vec [5]</a:t>
            </a:r>
          </a:p>
          <a:p>
            <a:pPr>
              <a:buFontTx/>
              <a:buChar char="-"/>
            </a:pPr>
            <a:r>
              <a:rPr lang="en-US" altLang="ko-KR" sz="2000" dirty="0" err="1"/>
              <a:t>FastText</a:t>
            </a:r>
            <a:r>
              <a:rPr lang="en-US" altLang="ko-KR" sz="2000" dirty="0"/>
              <a:t> [6]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27B60F-3700-4B85-9625-BA9B490B8B7A}"/>
              </a:ext>
            </a:extLst>
          </p:cNvPr>
          <p:cNvSpPr txBox="1">
            <a:spLocks/>
          </p:cNvSpPr>
          <p:nvPr/>
        </p:nvSpPr>
        <p:spPr>
          <a:xfrm>
            <a:off x="6597316" y="3967770"/>
            <a:ext cx="4600074" cy="184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Flair Embedding [7]</a:t>
            </a:r>
          </a:p>
          <a:p>
            <a:pPr>
              <a:buFontTx/>
              <a:buChar char="-"/>
            </a:pPr>
            <a:r>
              <a:rPr lang="en-US" altLang="ko-KR" sz="2000" dirty="0"/>
              <a:t>character level LM</a:t>
            </a:r>
          </a:p>
          <a:p>
            <a:pPr>
              <a:buFontTx/>
              <a:buChar char="-"/>
            </a:pPr>
            <a:r>
              <a:rPr lang="en-US" altLang="ko-KR" sz="2000" dirty="0"/>
              <a:t>Forward/Backward LSTM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015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Featurizer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6" y="2718771"/>
            <a:ext cx="4841837" cy="27493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38" y="2718771"/>
            <a:ext cx="5908783" cy="2498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0749" y="5876210"/>
            <a:ext cx="528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Flair Embedding </a:t>
            </a:r>
            <a:r>
              <a:rPr lang="ko-KR" altLang="en-US" dirty="0"/>
              <a:t>모델 구조</a:t>
            </a:r>
          </a:p>
        </p:txBody>
      </p:sp>
    </p:spTree>
    <p:extLst>
      <p:ext uri="{BB962C8B-B14F-4D97-AF65-F5344CB8AC3E}">
        <p14:creationId xmlns:p14="http://schemas.microsoft.com/office/powerpoint/2010/main" val="4020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1366</Words>
  <Application>Microsoft Office PowerPoint</Application>
  <PresentationFormat>와이드스크린</PresentationFormat>
  <Paragraphs>287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Rasa custom NLU 모델 개발 </vt:lpstr>
      <vt:lpstr>목차</vt:lpstr>
      <vt:lpstr>1. 서론</vt:lpstr>
      <vt:lpstr>2. Custom Component</vt:lpstr>
      <vt:lpstr>3. Tokenizer</vt:lpstr>
      <vt:lpstr>3. Tokenizer (계속)</vt:lpstr>
      <vt:lpstr>3. Tokenizer (계속)</vt:lpstr>
      <vt:lpstr>4. Featurizer</vt:lpstr>
      <vt:lpstr>4. Featurizer (계속)</vt:lpstr>
      <vt:lpstr>4. Featurizer (계속)</vt:lpstr>
      <vt:lpstr>4. Featurizer (계속)</vt:lpstr>
      <vt:lpstr>5. Extractor</vt:lpstr>
      <vt:lpstr>5. Extractor (계속)</vt:lpstr>
      <vt:lpstr>5. Extractor (계속)</vt:lpstr>
      <vt:lpstr>6. 실험</vt:lpstr>
      <vt:lpstr>6. 실험 (계속)</vt:lpstr>
      <vt:lpstr>6. 실험 (계속)</vt:lpstr>
      <vt:lpstr>6. 실험 (계속)</vt:lpstr>
      <vt:lpstr>6. 실험 (계속)</vt:lpstr>
      <vt:lpstr>7. 결론</vt:lpstr>
      <vt:lpstr>추가 실험</vt:lpstr>
      <vt:lpstr>추가 실험 (계속)</vt:lpstr>
      <vt:lpstr>추가 실험 (계속)</vt:lpstr>
      <vt:lpstr>Q&amp;A</vt:lpstr>
      <vt:lpstr>감사합니다.</vt:lpstr>
      <vt:lpstr>레퍼런스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 custom NLU 모델 제작 </dc:title>
  <dc:creator>SKCC</dc:creator>
  <cp:lastModifiedBy>SKCC</cp:lastModifiedBy>
  <cp:revision>292</cp:revision>
  <dcterms:created xsi:type="dcterms:W3CDTF">2020-08-12T23:41:00Z</dcterms:created>
  <dcterms:modified xsi:type="dcterms:W3CDTF">2020-08-21T00:55:48Z</dcterms:modified>
</cp:coreProperties>
</file>