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4" r:id="rId6"/>
    <p:sldId id="266" r:id="rId7"/>
    <p:sldId id="272" r:id="rId8"/>
    <p:sldId id="273" r:id="rId9"/>
    <p:sldId id="292" r:id="rId10"/>
    <p:sldId id="290" r:id="rId11"/>
    <p:sldId id="275" r:id="rId12"/>
    <p:sldId id="283" r:id="rId13"/>
    <p:sldId id="284" r:id="rId14"/>
    <p:sldId id="287" r:id="rId15"/>
    <p:sldId id="285" r:id="rId16"/>
    <p:sldId id="291" r:id="rId17"/>
    <p:sldId id="293" r:id="rId18"/>
    <p:sldId id="276" r:id="rId19"/>
    <p:sldId id="277" r:id="rId20"/>
    <p:sldId id="280" r:id="rId21"/>
    <p:sldId id="26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034" autoAdjust="0"/>
  </p:normalViewPr>
  <p:slideViewPr>
    <p:cSldViewPr snapToGrid="0">
      <p:cViewPr varScale="1">
        <p:scale>
          <a:sx n="71" d="100"/>
          <a:sy n="71" d="100"/>
        </p:scale>
        <p:origin x="1138" y="4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Tokenizer </a:t>
            </a:r>
            <a:r>
              <a:rPr lang="ko-KR" altLang="en-US" dirty="0"/>
              <a:t>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Whitespace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Sparse</c:v>
                </c:pt>
                <c:pt idx="1">
                  <c:v>Word2Vec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0.49430000000000002</c:v>
                </c:pt>
                <c:pt idx="1">
                  <c:v>0.50090000000000001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6-4430-AA2D-019395E9B2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Mecab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Sparse</c:v>
                </c:pt>
                <c:pt idx="1">
                  <c:v>Word2Vec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0.75319999999999998</c:v>
                </c:pt>
                <c:pt idx="1">
                  <c:v>0.73319999999999996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B6-4430-AA2D-019395E9B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Featurizer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Sparse</c:v>
                </c:pt>
                <c:pt idx="1">
                  <c:v>Word2Vec</c:v>
                </c:pt>
                <c:pt idx="2">
                  <c:v>FastText</c:v>
                </c:pt>
                <c:pt idx="3">
                  <c:v>Flair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0.7409</c:v>
                </c:pt>
                <c:pt idx="1">
                  <c:v>0.7369</c:v>
                </c:pt>
                <c:pt idx="2">
                  <c:v>0.72340000000000004</c:v>
                </c:pt>
                <c:pt idx="3">
                  <c:v>0.6966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6-4430-AA2D-019395E9B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Featurizer</a:t>
            </a:r>
            <a:r>
              <a:rPr lang="en-US" altLang="ko-KR" dirty="0"/>
              <a:t> </a:t>
            </a:r>
            <a:r>
              <a:rPr lang="ko-KR" altLang="en-US" dirty="0"/>
              <a:t>비교 </a:t>
            </a:r>
            <a:r>
              <a:rPr lang="en-US" altLang="ko-KR" dirty="0"/>
              <a:t>(</a:t>
            </a:r>
            <a:r>
              <a:rPr lang="ko-KR" altLang="en-US" dirty="0"/>
              <a:t>외부 데이터</a:t>
            </a:r>
            <a:r>
              <a:rPr lang="en-US" altLang="ko-KR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Internal</c:v>
                </c:pt>
                <c:pt idx="1">
                  <c:v>External</c:v>
                </c:pt>
                <c:pt idx="2">
                  <c:v>Both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0.7409</c:v>
                </c:pt>
                <c:pt idx="1">
                  <c:v>0.7409</c:v>
                </c:pt>
                <c:pt idx="2">
                  <c:v>0.7409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28-42C5-9216-25FF5AA663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Word2Vec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Internal</c:v>
                </c:pt>
                <c:pt idx="1">
                  <c:v>External</c:v>
                </c:pt>
                <c:pt idx="2">
                  <c:v>Both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0.7369</c:v>
                </c:pt>
                <c:pt idx="1">
                  <c:v>0.77</c:v>
                </c:pt>
                <c:pt idx="2">
                  <c:v>0.76180000000000003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1F-4B88-94DC-4A34AC1A63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FastText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Internal</c:v>
                </c:pt>
                <c:pt idx="1">
                  <c:v>External</c:v>
                </c:pt>
                <c:pt idx="2">
                  <c:v>Both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0.72340000000000004</c:v>
                </c:pt>
                <c:pt idx="1">
                  <c:v>0.76759999999999995</c:v>
                </c:pt>
                <c:pt idx="2">
                  <c:v>0.74160000000000004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1F-4B88-94DC-4A34AC1A63E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Flair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Internal</c:v>
                </c:pt>
                <c:pt idx="1">
                  <c:v>External</c:v>
                </c:pt>
                <c:pt idx="2">
                  <c:v>Both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0.6966</c:v>
                </c:pt>
                <c:pt idx="1">
                  <c:v>0.76700000000000002</c:v>
                </c:pt>
                <c:pt idx="2">
                  <c:v>0.74019999999999997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D9-4903-8929-2822675A39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Extractor </a:t>
            </a:r>
            <a:r>
              <a:rPr lang="ko-KR" altLang="en-US" dirty="0"/>
              <a:t>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Sparse</c:v>
                </c:pt>
                <c:pt idx="1">
                  <c:v>Word2Vec</c:v>
                </c:pt>
                <c:pt idx="2">
                  <c:v>FastText</c:v>
                </c:pt>
                <c:pt idx="3">
                  <c:v>Flair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0.7409</c:v>
                </c:pt>
                <c:pt idx="1">
                  <c:v>0.7369</c:v>
                </c:pt>
                <c:pt idx="2">
                  <c:v>0.72340000000000004</c:v>
                </c:pt>
                <c:pt idx="3">
                  <c:v>0.6966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6-4430-AA2D-019395E9B2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Softmax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Sparse</c:v>
                </c:pt>
                <c:pt idx="1">
                  <c:v>Word2Vec</c:v>
                </c:pt>
                <c:pt idx="2">
                  <c:v>FastText</c:v>
                </c:pt>
                <c:pt idx="3">
                  <c:v>Flair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0.75600000000000001</c:v>
                </c:pt>
                <c:pt idx="1">
                  <c:v>0.72529999999999994</c:v>
                </c:pt>
                <c:pt idx="2">
                  <c:v>0.71870000000000001</c:v>
                </c:pt>
                <c:pt idx="3">
                  <c:v>0.63639999999999997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E-462A-806F-98D939B08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Classifier </a:t>
            </a:r>
            <a:r>
              <a:rPr lang="ko-KR" altLang="en-US" dirty="0"/>
              <a:t>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Character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accuracy</c:v>
                </c:pt>
                <c:pt idx="1">
                  <c:v>f1-score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0.74529999999999996</c:v>
                </c:pt>
                <c:pt idx="1">
                  <c:v>0.72840000000000005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7D-40E1-9AD2-29B2198327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accuracy</c:v>
                </c:pt>
                <c:pt idx="1">
                  <c:v>f1-score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0.72640000000000005</c:v>
                </c:pt>
                <c:pt idx="1">
                  <c:v>0.69879999999999998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7D-40E1-9AD2-29B2198327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Category+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accuracy</c:v>
                </c:pt>
                <c:pt idx="1">
                  <c:v>f1-score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0.66979999999999995</c:v>
                </c:pt>
                <c:pt idx="1">
                  <c:v>0.63419999999999999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7D-40E1-9AD2-29B2198327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B0A8D-140D-49CB-818E-93155A35AC81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155F3-8AE1-48DA-864B-73F9985F98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6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507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071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064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21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18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74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31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848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7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73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8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59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26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39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499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4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8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39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91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77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89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61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93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67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54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61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D1813-3B6F-4C8A-A553-091E849EF5BD}" type="datetimeFigureOut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37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book/215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ostream.tistory.com/144" TargetMode="External"/><Relationship Id="rId5" Type="http://schemas.openxmlformats.org/officeDocument/2006/relationships/hyperlink" Target="https://blog.pingpong.us/dialog-bert-tokenizer/" TargetMode="External"/><Relationship Id="rId4" Type="http://schemas.openxmlformats.org/officeDocument/2006/relationships/hyperlink" Target="http://aiopen.etri.re.kr/service_dataset.ph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Rasa custom NLU </a:t>
            </a:r>
            <a:r>
              <a:rPr lang="ko-KR" altLang="en-US" sz="4000" dirty="0"/>
              <a:t>모델 개발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20200825</a:t>
            </a:r>
          </a:p>
          <a:p>
            <a:r>
              <a:rPr lang="ko-KR" altLang="en-US" dirty="0"/>
              <a:t>인턴사원 </a:t>
            </a:r>
            <a:r>
              <a:rPr lang="ko-KR" altLang="en-US" dirty="0" err="1"/>
              <a:t>윤용선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71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smtClean="0"/>
              <a:t>Classifier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5" name="직사각형 144"/>
          <p:cNvSpPr/>
          <p:nvPr/>
        </p:nvSpPr>
        <p:spPr>
          <a:xfrm>
            <a:off x="758806" y="5130645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747618" y="480866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747618" y="480866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930163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1112708" y="480866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1295253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3941495" y="4202915"/>
            <a:ext cx="4077032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Transformer Layers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764848" y="5130645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1753660" y="480866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1753660" y="480866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936205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2118750" y="480866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2301295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2760090" y="5122943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748902" y="4800966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2748902" y="4800966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2931447" y="480096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3113992" y="4800966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3296537" y="480096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/>
          <p:cNvSpPr/>
          <p:nvPr/>
        </p:nvSpPr>
        <p:spPr>
          <a:xfrm>
            <a:off x="3773574" y="5138539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하</a:t>
            </a:r>
          </a:p>
        </p:txBody>
      </p:sp>
      <p:sp>
        <p:nvSpPr>
          <p:cNvPr id="253" name="직사각형 252"/>
          <p:cNvSpPr/>
          <p:nvPr/>
        </p:nvSpPr>
        <p:spPr>
          <a:xfrm>
            <a:off x="3762386" y="4816562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3762386" y="4816562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3944931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127476" y="4816562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>
            <a:off x="4310021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/>
          <p:cNvSpPr/>
          <p:nvPr/>
        </p:nvSpPr>
        <p:spPr>
          <a:xfrm>
            <a:off x="4779616" y="5138539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4768428" y="4816562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4768428" y="4816562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/>
          <p:cNvSpPr/>
          <p:nvPr/>
        </p:nvSpPr>
        <p:spPr>
          <a:xfrm>
            <a:off x="4950973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5133518" y="4816562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/>
          <p:cNvSpPr/>
          <p:nvPr/>
        </p:nvSpPr>
        <p:spPr>
          <a:xfrm>
            <a:off x="5316063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직사각형 263"/>
          <p:cNvSpPr/>
          <p:nvPr/>
        </p:nvSpPr>
        <p:spPr>
          <a:xfrm>
            <a:off x="5774858" y="5130837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</a:t>
            </a:r>
          </a:p>
        </p:txBody>
      </p:sp>
      <p:sp>
        <p:nvSpPr>
          <p:cNvPr id="265" name="직사각형 264"/>
          <p:cNvSpPr/>
          <p:nvPr/>
        </p:nvSpPr>
        <p:spPr>
          <a:xfrm>
            <a:off x="5763670" y="4808860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>
            <a:off x="5763670" y="4808860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5946215" y="480886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/>
          <p:cNvSpPr/>
          <p:nvPr/>
        </p:nvSpPr>
        <p:spPr>
          <a:xfrm>
            <a:off x="6128760" y="4808860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6311305" y="480886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6694479" y="5146241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6683291" y="482426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6683291" y="482426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/>
          <p:cNvSpPr/>
          <p:nvPr/>
        </p:nvSpPr>
        <p:spPr>
          <a:xfrm>
            <a:off x="6865836" y="482426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/>
          <p:cNvSpPr/>
          <p:nvPr/>
        </p:nvSpPr>
        <p:spPr>
          <a:xfrm>
            <a:off x="7048381" y="482426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7230926" y="482426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/>
          <p:cNvSpPr/>
          <p:nvPr/>
        </p:nvSpPr>
        <p:spPr>
          <a:xfrm>
            <a:off x="7700521" y="5146241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싶</a:t>
            </a:r>
          </a:p>
        </p:txBody>
      </p:sp>
      <p:sp>
        <p:nvSpPr>
          <p:cNvPr id="277" name="직사각형 276"/>
          <p:cNvSpPr/>
          <p:nvPr/>
        </p:nvSpPr>
        <p:spPr>
          <a:xfrm>
            <a:off x="7689333" y="482426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/>
          <p:cNvSpPr/>
          <p:nvPr/>
        </p:nvSpPr>
        <p:spPr>
          <a:xfrm>
            <a:off x="7689333" y="482426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7871878" y="482426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직사각형 279"/>
          <p:cNvSpPr/>
          <p:nvPr/>
        </p:nvSpPr>
        <p:spPr>
          <a:xfrm>
            <a:off x="8054423" y="482426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/>
          <p:cNvSpPr/>
          <p:nvPr/>
        </p:nvSpPr>
        <p:spPr>
          <a:xfrm>
            <a:off x="8236968" y="482426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/>
          <p:cNvSpPr/>
          <p:nvPr/>
        </p:nvSpPr>
        <p:spPr>
          <a:xfrm>
            <a:off x="8695763" y="5138539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8684575" y="4816562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/>
          <p:cNvSpPr/>
          <p:nvPr/>
        </p:nvSpPr>
        <p:spPr>
          <a:xfrm>
            <a:off x="8684575" y="4816562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/>
          <p:cNvSpPr/>
          <p:nvPr/>
        </p:nvSpPr>
        <p:spPr>
          <a:xfrm>
            <a:off x="8867120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직사각형 285"/>
          <p:cNvSpPr/>
          <p:nvPr/>
        </p:nvSpPr>
        <p:spPr>
          <a:xfrm>
            <a:off x="9049665" y="4816562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/>
          <p:cNvSpPr/>
          <p:nvPr/>
        </p:nvSpPr>
        <p:spPr>
          <a:xfrm>
            <a:off x="9232210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/>
          <p:cNvSpPr/>
          <p:nvPr/>
        </p:nvSpPr>
        <p:spPr>
          <a:xfrm>
            <a:off x="9622744" y="5138347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어</a:t>
            </a:r>
          </a:p>
        </p:txBody>
      </p:sp>
      <p:sp>
        <p:nvSpPr>
          <p:cNvPr id="289" name="직사각형 288"/>
          <p:cNvSpPr/>
          <p:nvPr/>
        </p:nvSpPr>
        <p:spPr>
          <a:xfrm>
            <a:off x="9611556" y="4816370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직사각형 289"/>
          <p:cNvSpPr/>
          <p:nvPr/>
        </p:nvSpPr>
        <p:spPr>
          <a:xfrm>
            <a:off x="9611556" y="4816370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직사각형 290"/>
          <p:cNvSpPr/>
          <p:nvPr/>
        </p:nvSpPr>
        <p:spPr>
          <a:xfrm>
            <a:off x="9794101" y="481637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/>
          <p:cNvSpPr/>
          <p:nvPr/>
        </p:nvSpPr>
        <p:spPr>
          <a:xfrm>
            <a:off x="9976646" y="4816370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직사각형 292"/>
          <p:cNvSpPr/>
          <p:nvPr/>
        </p:nvSpPr>
        <p:spPr>
          <a:xfrm>
            <a:off x="10159191" y="481637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직사각형 293"/>
          <p:cNvSpPr/>
          <p:nvPr/>
        </p:nvSpPr>
        <p:spPr>
          <a:xfrm>
            <a:off x="10617986" y="5130645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</a:t>
            </a:r>
          </a:p>
        </p:txBody>
      </p:sp>
      <p:sp>
        <p:nvSpPr>
          <p:cNvPr id="295" name="직사각형 294"/>
          <p:cNvSpPr/>
          <p:nvPr/>
        </p:nvSpPr>
        <p:spPr>
          <a:xfrm>
            <a:off x="10606798" y="480866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/>
          <p:cNvSpPr/>
          <p:nvPr/>
        </p:nvSpPr>
        <p:spPr>
          <a:xfrm>
            <a:off x="10606798" y="480866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직사각형 296"/>
          <p:cNvSpPr/>
          <p:nvPr/>
        </p:nvSpPr>
        <p:spPr>
          <a:xfrm>
            <a:off x="10789343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직사각형 297"/>
          <p:cNvSpPr/>
          <p:nvPr/>
        </p:nvSpPr>
        <p:spPr>
          <a:xfrm>
            <a:off x="10971888" y="480866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직사각형 298"/>
          <p:cNvSpPr/>
          <p:nvPr/>
        </p:nvSpPr>
        <p:spPr>
          <a:xfrm>
            <a:off x="11154433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직사각형 299"/>
          <p:cNvSpPr/>
          <p:nvPr/>
        </p:nvSpPr>
        <p:spPr>
          <a:xfrm>
            <a:off x="758806" y="373383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직사각형 300"/>
          <p:cNvSpPr/>
          <p:nvPr/>
        </p:nvSpPr>
        <p:spPr>
          <a:xfrm>
            <a:off x="758806" y="373383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/>
          <p:cNvSpPr/>
          <p:nvPr/>
        </p:nvSpPr>
        <p:spPr>
          <a:xfrm>
            <a:off x="941351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직사각형 302"/>
          <p:cNvSpPr/>
          <p:nvPr/>
        </p:nvSpPr>
        <p:spPr>
          <a:xfrm>
            <a:off x="1123896" y="373383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/>
          <p:cNvSpPr/>
          <p:nvPr/>
        </p:nvSpPr>
        <p:spPr>
          <a:xfrm>
            <a:off x="1306441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/>
          <p:cNvSpPr/>
          <p:nvPr/>
        </p:nvSpPr>
        <p:spPr>
          <a:xfrm>
            <a:off x="1764848" y="373383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직사각형 305"/>
          <p:cNvSpPr/>
          <p:nvPr/>
        </p:nvSpPr>
        <p:spPr>
          <a:xfrm>
            <a:off x="1764848" y="373383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직사각형 306"/>
          <p:cNvSpPr/>
          <p:nvPr/>
        </p:nvSpPr>
        <p:spPr>
          <a:xfrm>
            <a:off x="1947393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/>
          <p:cNvSpPr/>
          <p:nvPr/>
        </p:nvSpPr>
        <p:spPr>
          <a:xfrm>
            <a:off x="2129938" y="373383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직사각형 308"/>
          <p:cNvSpPr/>
          <p:nvPr/>
        </p:nvSpPr>
        <p:spPr>
          <a:xfrm>
            <a:off x="2312483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직사각형 309"/>
          <p:cNvSpPr/>
          <p:nvPr/>
        </p:nvSpPr>
        <p:spPr>
          <a:xfrm>
            <a:off x="2760090" y="3726132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/>
          <p:cNvSpPr/>
          <p:nvPr/>
        </p:nvSpPr>
        <p:spPr>
          <a:xfrm>
            <a:off x="2760090" y="3726132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/>
          <p:cNvSpPr/>
          <p:nvPr/>
        </p:nvSpPr>
        <p:spPr>
          <a:xfrm>
            <a:off x="2942635" y="372613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/>
          <p:cNvSpPr/>
          <p:nvPr/>
        </p:nvSpPr>
        <p:spPr>
          <a:xfrm>
            <a:off x="3125180" y="3726132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/>
          <p:cNvSpPr/>
          <p:nvPr/>
        </p:nvSpPr>
        <p:spPr>
          <a:xfrm>
            <a:off x="3307725" y="372613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/>
          <p:cNvSpPr/>
          <p:nvPr/>
        </p:nvSpPr>
        <p:spPr>
          <a:xfrm>
            <a:off x="3773574" y="374172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3773574" y="374172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/>
          <p:cNvSpPr/>
          <p:nvPr/>
        </p:nvSpPr>
        <p:spPr>
          <a:xfrm>
            <a:off x="3956119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/>
          <p:cNvSpPr/>
          <p:nvPr/>
        </p:nvSpPr>
        <p:spPr>
          <a:xfrm>
            <a:off x="4138664" y="374172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/>
          <p:cNvSpPr/>
          <p:nvPr/>
        </p:nvSpPr>
        <p:spPr>
          <a:xfrm>
            <a:off x="4321209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/>
          <p:cNvSpPr/>
          <p:nvPr/>
        </p:nvSpPr>
        <p:spPr>
          <a:xfrm>
            <a:off x="4779616" y="374172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/>
          <p:cNvSpPr/>
          <p:nvPr/>
        </p:nvSpPr>
        <p:spPr>
          <a:xfrm>
            <a:off x="4779616" y="374172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/>
          <p:cNvSpPr/>
          <p:nvPr/>
        </p:nvSpPr>
        <p:spPr>
          <a:xfrm>
            <a:off x="4962161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직사각형 322"/>
          <p:cNvSpPr/>
          <p:nvPr/>
        </p:nvSpPr>
        <p:spPr>
          <a:xfrm>
            <a:off x="5144706" y="374172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직사각형 323"/>
          <p:cNvSpPr/>
          <p:nvPr/>
        </p:nvSpPr>
        <p:spPr>
          <a:xfrm>
            <a:off x="5327251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/>
          <p:cNvSpPr/>
          <p:nvPr/>
        </p:nvSpPr>
        <p:spPr>
          <a:xfrm>
            <a:off x="5774858" y="3734026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/>
          <p:cNvSpPr/>
          <p:nvPr/>
        </p:nvSpPr>
        <p:spPr>
          <a:xfrm>
            <a:off x="5774858" y="3734026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5957403" y="373402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/>
          <p:cNvSpPr/>
          <p:nvPr/>
        </p:nvSpPr>
        <p:spPr>
          <a:xfrm>
            <a:off x="6139948" y="3734026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직사각형 328"/>
          <p:cNvSpPr/>
          <p:nvPr/>
        </p:nvSpPr>
        <p:spPr>
          <a:xfrm>
            <a:off x="6322493" y="373402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/>
          <p:cNvSpPr/>
          <p:nvPr/>
        </p:nvSpPr>
        <p:spPr>
          <a:xfrm>
            <a:off x="6694479" y="3749430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직사각형 330"/>
          <p:cNvSpPr/>
          <p:nvPr/>
        </p:nvSpPr>
        <p:spPr>
          <a:xfrm>
            <a:off x="6694479" y="3749430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/>
          <p:cNvSpPr/>
          <p:nvPr/>
        </p:nvSpPr>
        <p:spPr>
          <a:xfrm>
            <a:off x="6877024" y="374943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직사각형 332"/>
          <p:cNvSpPr/>
          <p:nvPr/>
        </p:nvSpPr>
        <p:spPr>
          <a:xfrm>
            <a:off x="7059569" y="3749430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직사각형 333"/>
          <p:cNvSpPr/>
          <p:nvPr/>
        </p:nvSpPr>
        <p:spPr>
          <a:xfrm>
            <a:off x="7242114" y="374943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직사각형 334"/>
          <p:cNvSpPr/>
          <p:nvPr/>
        </p:nvSpPr>
        <p:spPr>
          <a:xfrm>
            <a:off x="7700521" y="3749430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직사각형 335"/>
          <p:cNvSpPr/>
          <p:nvPr/>
        </p:nvSpPr>
        <p:spPr>
          <a:xfrm>
            <a:off x="7700521" y="3749430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직사각형 336"/>
          <p:cNvSpPr/>
          <p:nvPr/>
        </p:nvSpPr>
        <p:spPr>
          <a:xfrm>
            <a:off x="7883066" y="374943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직사각형 337"/>
          <p:cNvSpPr/>
          <p:nvPr/>
        </p:nvSpPr>
        <p:spPr>
          <a:xfrm>
            <a:off x="8065611" y="3749430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직사각형 338"/>
          <p:cNvSpPr/>
          <p:nvPr/>
        </p:nvSpPr>
        <p:spPr>
          <a:xfrm>
            <a:off x="8248156" y="374943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직사각형 339"/>
          <p:cNvSpPr/>
          <p:nvPr/>
        </p:nvSpPr>
        <p:spPr>
          <a:xfrm>
            <a:off x="8695763" y="374172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직사각형 340"/>
          <p:cNvSpPr/>
          <p:nvPr/>
        </p:nvSpPr>
        <p:spPr>
          <a:xfrm>
            <a:off x="8695763" y="374172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직사각형 341"/>
          <p:cNvSpPr/>
          <p:nvPr/>
        </p:nvSpPr>
        <p:spPr>
          <a:xfrm>
            <a:off x="8878308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직사각형 342"/>
          <p:cNvSpPr/>
          <p:nvPr/>
        </p:nvSpPr>
        <p:spPr>
          <a:xfrm>
            <a:off x="9060853" y="374172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/>
          <p:cNvSpPr/>
          <p:nvPr/>
        </p:nvSpPr>
        <p:spPr>
          <a:xfrm>
            <a:off x="9243398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직사각형 344"/>
          <p:cNvSpPr/>
          <p:nvPr/>
        </p:nvSpPr>
        <p:spPr>
          <a:xfrm>
            <a:off x="9622744" y="3741536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9622744" y="3741536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9805289" y="374153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9987834" y="3741536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직사각형 348"/>
          <p:cNvSpPr/>
          <p:nvPr/>
        </p:nvSpPr>
        <p:spPr>
          <a:xfrm>
            <a:off x="10170379" y="374153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>
            <a:off x="10617986" y="373383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617986" y="373383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직사각형 351"/>
          <p:cNvSpPr/>
          <p:nvPr/>
        </p:nvSpPr>
        <p:spPr>
          <a:xfrm>
            <a:off x="10800531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10983076" y="373383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직사각형 353"/>
          <p:cNvSpPr/>
          <p:nvPr/>
        </p:nvSpPr>
        <p:spPr>
          <a:xfrm>
            <a:off x="11165621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/>
          <p:cNvSpPr/>
          <p:nvPr/>
        </p:nvSpPr>
        <p:spPr>
          <a:xfrm>
            <a:off x="3955200" y="3120379"/>
            <a:ext cx="4077032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Pooling Layer / </a:t>
            </a:r>
            <a:r>
              <a:rPr lang="en-US" altLang="ko-KR" dirty="0" err="1">
                <a:solidFill>
                  <a:schemeClr val="tx1"/>
                </a:solidFill>
              </a:rPr>
              <a:t>Softmax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6" name="직선 화살표 연결선 355"/>
          <p:cNvCxnSpPr/>
          <p:nvPr/>
        </p:nvCxnSpPr>
        <p:spPr>
          <a:xfrm flipV="1">
            <a:off x="5946215" y="2574663"/>
            <a:ext cx="0" cy="436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직사각형 356"/>
          <p:cNvSpPr/>
          <p:nvPr/>
        </p:nvSpPr>
        <p:spPr>
          <a:xfrm>
            <a:off x="3969344" y="2182280"/>
            <a:ext cx="4077032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예약취소문의</a:t>
            </a:r>
          </a:p>
        </p:txBody>
      </p:sp>
    </p:spTree>
    <p:extLst>
      <p:ext uri="{BB962C8B-B14F-4D97-AF65-F5344CB8AC3E}">
        <p14:creationId xmlns:p14="http://schemas.microsoft.com/office/powerpoint/2010/main" val="297028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/>
              <a:t>실험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825623"/>
            <a:ext cx="10515600" cy="221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데이터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AI Hub “</a:t>
            </a:r>
            <a:r>
              <a:rPr lang="ko-KR" altLang="en-US" sz="2000" dirty="0"/>
              <a:t>카페</a:t>
            </a:r>
            <a:r>
              <a:rPr lang="en-US" altLang="ko-KR" sz="2000" dirty="0"/>
              <a:t>”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데이터 </a:t>
            </a:r>
            <a:r>
              <a:rPr lang="en-US" altLang="ko-KR" sz="2000" smtClean="0"/>
              <a:t>(</a:t>
            </a:r>
            <a:r>
              <a:rPr lang="en-US" altLang="ko-KR" sz="2000" smtClean="0"/>
              <a:t>Class</a:t>
            </a:r>
            <a:r>
              <a:rPr lang="en-US" altLang="ko-KR" sz="2000"/>
              <a:t>i</a:t>
            </a:r>
            <a:r>
              <a:rPr lang="en-US" altLang="ko-KR" sz="2000" smtClean="0"/>
              <a:t>fier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호텔</a:t>
            </a:r>
            <a:r>
              <a:rPr lang="en-US" altLang="ko-KR" sz="2000" dirty="0" smtClean="0"/>
              <a:t>“ </a:t>
            </a:r>
            <a:r>
              <a:rPr lang="ko-KR" altLang="en-US" sz="2000" dirty="0" smtClean="0"/>
              <a:t>데이터 사용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Intents : 128</a:t>
            </a:r>
            <a:r>
              <a:rPr lang="ko-KR" altLang="en-US" sz="2000" dirty="0"/>
              <a:t>개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결제문의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일반주문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시설문의</a:t>
            </a:r>
            <a:r>
              <a:rPr lang="ko-KR" altLang="en-US" sz="2000" dirty="0"/>
              <a:t> 등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en-US" altLang="ko-KR" sz="2000" dirty="0"/>
              <a:t>Entities : 43</a:t>
            </a:r>
            <a:r>
              <a:rPr lang="ko-KR" altLang="en-US" sz="2000" dirty="0"/>
              <a:t>개 </a:t>
            </a:r>
            <a:r>
              <a:rPr lang="en-US" altLang="ko-KR" sz="2000" dirty="0"/>
              <a:t>(</a:t>
            </a:r>
            <a:r>
              <a:rPr lang="ko-KR" altLang="en-US" sz="2000" dirty="0"/>
              <a:t>메뉴</a:t>
            </a:r>
            <a:r>
              <a:rPr lang="en-US" altLang="ko-KR" sz="2000" dirty="0"/>
              <a:t>, </a:t>
            </a:r>
            <a:r>
              <a:rPr lang="ko-KR" altLang="en-US" sz="2000" dirty="0"/>
              <a:t>재료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토핑</a:t>
            </a:r>
            <a:r>
              <a:rPr lang="en-US" altLang="ko-KR" sz="2000" dirty="0"/>
              <a:t>, </a:t>
            </a:r>
            <a:r>
              <a:rPr lang="ko-KR" altLang="en-US" sz="2000" dirty="0"/>
              <a:t>사이즈</a:t>
            </a:r>
            <a:r>
              <a:rPr lang="en-US" altLang="ko-KR" sz="2000" dirty="0"/>
              <a:t>, </a:t>
            </a:r>
            <a:r>
              <a:rPr lang="ko-KR" altLang="en-US" sz="2000" dirty="0"/>
              <a:t>온도 등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ko-KR" altLang="en-US" sz="2000" dirty="0"/>
              <a:t>데이터 정제 </a:t>
            </a:r>
            <a:r>
              <a:rPr lang="en-US" altLang="ko-KR" sz="2000" dirty="0"/>
              <a:t>: </a:t>
            </a:r>
            <a:r>
              <a:rPr lang="ko-KR" altLang="en-US" sz="2000" dirty="0"/>
              <a:t>중복 및 불필요 </a:t>
            </a:r>
            <a:r>
              <a:rPr lang="ko-KR" altLang="en-US" sz="2000" dirty="0" err="1"/>
              <a:t>엔티티</a:t>
            </a:r>
            <a:r>
              <a:rPr lang="ko-KR" altLang="en-US" sz="2000" dirty="0"/>
              <a:t> 제거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4264023"/>
            <a:ext cx="10515600" cy="2593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실험 방법 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rasa </a:t>
            </a:r>
            <a:r>
              <a:rPr lang="en-US" altLang="ko-KR" sz="2000" dirty="0" err="1"/>
              <a:t>nlu</a:t>
            </a:r>
            <a:r>
              <a:rPr lang="en-US" altLang="ko-KR" sz="2000" dirty="0"/>
              <a:t> test</a:t>
            </a:r>
            <a:r>
              <a:rPr lang="ko-KR" altLang="en-US" sz="2000" dirty="0"/>
              <a:t>를 통해 컴포넌트별 성능 비교 </a:t>
            </a:r>
            <a:r>
              <a:rPr lang="en-US" altLang="ko-KR" sz="2000" dirty="0"/>
              <a:t>(Weighted averaged f1 score)</a:t>
            </a:r>
          </a:p>
          <a:p>
            <a:pPr>
              <a:buFontTx/>
              <a:buChar char="-"/>
            </a:pPr>
            <a:r>
              <a:rPr lang="en-US" altLang="ko-KR" sz="2000" dirty="0"/>
              <a:t>Tokenizer : Whitespace / </a:t>
            </a:r>
            <a:r>
              <a:rPr lang="en-US" altLang="ko-KR" sz="2000" dirty="0" err="1"/>
              <a:t>Mecab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err="1"/>
              <a:t>Featurizer</a:t>
            </a:r>
            <a:r>
              <a:rPr lang="en-US" altLang="ko-KR" sz="2000" dirty="0"/>
              <a:t> : Sparse / Word2Vec / </a:t>
            </a:r>
            <a:r>
              <a:rPr lang="en-US" altLang="ko-KR" sz="2000" dirty="0" err="1"/>
              <a:t>FastText</a:t>
            </a:r>
            <a:r>
              <a:rPr lang="en-US" altLang="ko-KR" sz="2000" dirty="0"/>
              <a:t> / Flair</a:t>
            </a:r>
          </a:p>
          <a:p>
            <a:pPr>
              <a:buFontTx/>
              <a:buChar char="-"/>
            </a:pPr>
            <a:r>
              <a:rPr lang="en-US" altLang="ko-KR" sz="2000" dirty="0"/>
              <a:t>Extractor : CRF / </a:t>
            </a:r>
            <a:r>
              <a:rPr lang="en-US" altLang="ko-KR" sz="2000" dirty="0" err="1" smtClean="0"/>
              <a:t>Softmax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Classifier : Character / DIET / Category+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621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199" y="1825622"/>
            <a:ext cx="4452257" cy="443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Tokenizer</a:t>
            </a:r>
            <a:r>
              <a:rPr lang="ko-KR" altLang="en-US" dirty="0"/>
              <a:t> 비교 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Entity F1 score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Sparse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en-US" altLang="ko-KR" sz="1600" dirty="0"/>
              <a:t>Whitespace : 0.49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Mecab</a:t>
            </a:r>
            <a:r>
              <a:rPr lang="en-US" altLang="ko-KR" sz="1600" dirty="0"/>
              <a:t> : 0.75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Word2vec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Whitespace : 0.50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Mecab</a:t>
            </a:r>
            <a:r>
              <a:rPr lang="en-US" altLang="ko-KR" sz="1600" dirty="0"/>
              <a:t> : 0.73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err="1"/>
              <a:t>Mecab</a:t>
            </a:r>
            <a:r>
              <a:rPr lang="en-US" altLang="ko-KR" sz="2000" dirty="0"/>
              <a:t> tokenizer</a:t>
            </a:r>
            <a:r>
              <a:rPr lang="ko-KR" altLang="en-US" sz="2000" dirty="0"/>
              <a:t>가 </a:t>
            </a:r>
            <a:r>
              <a:rPr lang="en-US" altLang="ko-KR" sz="2000" dirty="0"/>
              <a:t>Whitespace </a:t>
            </a:r>
            <a:r>
              <a:rPr lang="ko-KR" altLang="en-US" sz="2000" dirty="0"/>
              <a:t>보다 월등히 높은 성능을 보임 </a:t>
            </a: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919D18-2BD3-4229-B395-FD7C1ABD7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112239"/>
              </p:ext>
            </p:extLst>
          </p:nvPr>
        </p:nvGraphicFramePr>
        <p:xfrm>
          <a:off x="5860142" y="1690688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655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199" y="1825622"/>
            <a:ext cx="4680858" cy="443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Featurizer</a:t>
            </a:r>
            <a:r>
              <a:rPr lang="ko-KR" altLang="en-US" dirty="0"/>
              <a:t> 비교 결과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Sparse : 0.7409</a:t>
            </a:r>
          </a:p>
          <a:p>
            <a:pPr>
              <a:buFontTx/>
              <a:buChar char="-"/>
            </a:pPr>
            <a:r>
              <a:rPr lang="en-US" altLang="ko-KR" sz="2000" dirty="0"/>
              <a:t>Word2Vec : 0.7369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FastText</a:t>
            </a:r>
            <a:r>
              <a:rPr lang="en-US" altLang="ko-KR" sz="2000" dirty="0"/>
              <a:t> : 0.7234</a:t>
            </a:r>
          </a:p>
          <a:p>
            <a:pPr>
              <a:buFontTx/>
              <a:buChar char="-"/>
            </a:pPr>
            <a:r>
              <a:rPr lang="en-US" altLang="ko-KR" sz="2000" dirty="0"/>
              <a:t>Flair : 0.6966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Sparse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가 가장 높은 성능을 보임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학습 데이터 양의 부족으로 인한 </a:t>
            </a:r>
            <a:r>
              <a:rPr lang="en-US" altLang="ko-KR" sz="2000" dirty="0"/>
              <a:t>Embedding </a:t>
            </a:r>
            <a:r>
              <a:rPr lang="ko-KR" altLang="en-US" sz="2000" dirty="0"/>
              <a:t>모델 성능 하락으로 판단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919D18-2BD3-4229-B395-FD7C1ABD7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893892"/>
              </p:ext>
            </p:extLst>
          </p:nvPr>
        </p:nvGraphicFramePr>
        <p:xfrm>
          <a:off x="5860142" y="1679802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982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9A2214-7463-4004-B3FD-F6D8920AD78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036459" cy="141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외부 데이터 사용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네이버 블로그에서 </a:t>
            </a:r>
            <a:r>
              <a:rPr lang="en-US" altLang="ko-KR" sz="2000" dirty="0"/>
              <a:t>“</a:t>
            </a:r>
            <a:r>
              <a:rPr lang="ko-KR" altLang="en-US" sz="2000" dirty="0"/>
              <a:t>카페</a:t>
            </a:r>
            <a:r>
              <a:rPr lang="en-US" altLang="ko-KR" sz="2000" dirty="0"/>
              <a:t>” </a:t>
            </a:r>
            <a:r>
              <a:rPr lang="ko-KR" altLang="en-US" sz="2000" dirty="0"/>
              <a:t>키워드로 수집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671</a:t>
            </a:r>
            <a:r>
              <a:rPr lang="ko-KR" altLang="en-US" sz="2000" dirty="0"/>
              <a:t>건 수집 </a:t>
            </a:r>
            <a:r>
              <a:rPr lang="en-US" altLang="ko-KR" sz="2000" dirty="0"/>
              <a:t>(</a:t>
            </a:r>
            <a:r>
              <a:rPr lang="ko-KR" altLang="en-US" sz="2000" dirty="0"/>
              <a:t>약 </a:t>
            </a:r>
            <a:r>
              <a:rPr lang="en-US" altLang="ko-KR" sz="2000" dirty="0"/>
              <a:t>130</a:t>
            </a:r>
            <a:r>
              <a:rPr lang="ko-KR" altLang="en-US" sz="2000" dirty="0"/>
              <a:t>만 토큰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3B1F0538-A04C-4886-B9F3-54E2312385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763459"/>
              </p:ext>
            </p:extLst>
          </p:nvPr>
        </p:nvGraphicFramePr>
        <p:xfrm>
          <a:off x="6317342" y="1690688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34EAEB8-A638-4EC1-BAED-C8A1ECB32414}"/>
              </a:ext>
            </a:extLst>
          </p:cNvPr>
          <p:cNvSpPr txBox="1">
            <a:spLocks/>
          </p:cNvSpPr>
          <p:nvPr/>
        </p:nvSpPr>
        <p:spPr>
          <a:xfrm>
            <a:off x="838200" y="3883023"/>
            <a:ext cx="5036459" cy="2609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결과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3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 모두 외부 데이터 사용 시 성능 향상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그러나 내부 데이터 </a:t>
            </a:r>
            <a:r>
              <a:rPr lang="en-US" altLang="ko-KR" sz="2000" dirty="0"/>
              <a:t>+ </a:t>
            </a:r>
            <a:r>
              <a:rPr lang="ko-KR" altLang="en-US" sz="2000" dirty="0"/>
              <a:t>외부 데이터 사용 시 오히려 성능이 다소 하락</a:t>
            </a:r>
          </a:p>
        </p:txBody>
      </p:sp>
    </p:spTree>
    <p:extLst>
      <p:ext uri="{BB962C8B-B14F-4D97-AF65-F5344CB8AC3E}">
        <p14:creationId xmlns:p14="http://schemas.microsoft.com/office/powerpoint/2010/main" val="2177817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199" y="1825622"/>
            <a:ext cx="4680858" cy="2648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Extractor</a:t>
            </a:r>
            <a:r>
              <a:rPr lang="ko-KR" altLang="en-US" dirty="0"/>
              <a:t> 비교 결과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4</a:t>
            </a:r>
            <a:r>
              <a:rPr lang="ko-KR" altLang="en-US" sz="2000" dirty="0"/>
              <a:t>개 </a:t>
            </a:r>
            <a:r>
              <a:rPr lang="en-US" altLang="ko-KR" sz="2000" dirty="0" err="1"/>
              <a:t>Featurizer</a:t>
            </a:r>
            <a:r>
              <a:rPr lang="en-US" altLang="ko-KR" sz="2000" dirty="0"/>
              <a:t> </a:t>
            </a:r>
            <a:r>
              <a:rPr lang="ko-KR" altLang="en-US" sz="2000" dirty="0"/>
              <a:t>중 </a:t>
            </a:r>
            <a:r>
              <a:rPr lang="en-US" altLang="ko-KR" sz="2000" dirty="0"/>
              <a:t>3</a:t>
            </a:r>
            <a:r>
              <a:rPr lang="ko-KR" altLang="en-US" sz="2000" dirty="0"/>
              <a:t>개에서 </a:t>
            </a:r>
            <a:r>
              <a:rPr lang="en-US" altLang="ko-KR" sz="2000" dirty="0"/>
              <a:t>CRF </a:t>
            </a:r>
            <a:r>
              <a:rPr lang="ko-KR" altLang="en-US" sz="2000" dirty="0"/>
              <a:t>모델의 성능 다소 우위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Flair</a:t>
            </a:r>
            <a:r>
              <a:rPr lang="ko-KR" altLang="en-US" sz="2000" dirty="0"/>
              <a:t>를 제외하고 아주 근소한 차이 </a:t>
            </a:r>
            <a:r>
              <a:rPr lang="en-US" altLang="ko-KR" sz="2000" dirty="0"/>
              <a:t>(</a:t>
            </a:r>
            <a:r>
              <a:rPr lang="ko-KR" altLang="en-US" sz="2000" dirty="0"/>
              <a:t>평균 </a:t>
            </a:r>
            <a:r>
              <a:rPr lang="en-US" altLang="ko-KR" sz="2000" dirty="0"/>
              <a:t>0.055)</a:t>
            </a:r>
          </a:p>
          <a:p>
            <a:pPr>
              <a:buFontTx/>
              <a:buChar char="-"/>
            </a:pPr>
            <a:endParaRPr lang="en-US" altLang="ko-KR" sz="2000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919D18-2BD3-4229-B395-FD7C1ABD7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730366"/>
              </p:ext>
            </p:extLst>
          </p:nvPr>
        </p:nvGraphicFramePr>
        <p:xfrm>
          <a:off x="5860142" y="1679802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777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실험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1" y="1577466"/>
            <a:ext cx="4099560" cy="1692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Classifier </a:t>
            </a:r>
            <a:r>
              <a:rPr lang="ko-KR" altLang="en-US" dirty="0" smtClean="0"/>
              <a:t>비교 결과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Character : 0.745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DIET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0.726</a:t>
            </a:r>
          </a:p>
          <a:p>
            <a:pPr>
              <a:buFontTx/>
              <a:buChar char="-"/>
            </a:pPr>
            <a:r>
              <a:rPr lang="en-US" altLang="ko-KR" sz="2000" dirty="0"/>
              <a:t>C</a:t>
            </a:r>
            <a:r>
              <a:rPr lang="en-US" altLang="ko-KR" sz="2000" dirty="0" smtClean="0"/>
              <a:t>ategory</a:t>
            </a:r>
            <a:r>
              <a:rPr lang="en-US" altLang="ko-KR" sz="2000" dirty="0"/>
              <a:t>+ : 0.670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919D18-2BD3-4229-B395-FD7C1ABD7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2588548"/>
              </p:ext>
            </p:extLst>
          </p:nvPr>
        </p:nvGraphicFramePr>
        <p:xfrm>
          <a:off x="5860142" y="1679802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838199" y="3988971"/>
            <a:ext cx="4562139" cy="1088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000" dirty="0" smtClean="0"/>
              <a:t>Character-level </a:t>
            </a:r>
            <a:r>
              <a:rPr lang="ko-KR" altLang="en-US" sz="2000" dirty="0"/>
              <a:t>모델의 가능성 확인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기존 </a:t>
            </a:r>
            <a:r>
              <a:rPr lang="en-US" altLang="ko-KR" sz="2000" dirty="0" err="1"/>
              <a:t>Featurizer</a:t>
            </a:r>
            <a:r>
              <a:rPr lang="en-US" altLang="ko-KR" sz="2000" dirty="0"/>
              <a:t> </a:t>
            </a:r>
            <a:r>
              <a:rPr lang="ko-KR" altLang="en-US" sz="2000" dirty="0"/>
              <a:t>통합 </a:t>
            </a:r>
            <a:r>
              <a:rPr lang="ko-KR" altLang="en-US" sz="2000" dirty="0" smtClean="0"/>
              <a:t>방안 필요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40212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실험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1037"/>
            <a:ext cx="2628900" cy="39719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049" y="2041036"/>
            <a:ext cx="2743200" cy="39719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198" y="2041038"/>
            <a:ext cx="2714625" cy="39719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2814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15EBB-988E-4408-BADD-E5833B431571}"/>
              </a:ext>
            </a:extLst>
          </p:cNvPr>
          <p:cNvSpPr txBox="1">
            <a:spLocks/>
          </p:cNvSpPr>
          <p:nvPr/>
        </p:nvSpPr>
        <p:spPr>
          <a:xfrm>
            <a:off x="838200" y="1825623"/>
            <a:ext cx="10515600" cy="4667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000" dirty="0"/>
              <a:t>주요 </a:t>
            </a:r>
            <a:r>
              <a:rPr lang="en-US" altLang="ko-KR" sz="2000" dirty="0"/>
              <a:t>NLU </a:t>
            </a:r>
            <a:r>
              <a:rPr lang="ko-KR" altLang="en-US" sz="2000" dirty="0"/>
              <a:t>컴포넌트들을 </a:t>
            </a:r>
            <a:r>
              <a:rPr lang="en-US" altLang="ko-KR" sz="2000" dirty="0"/>
              <a:t>Rasa Custom </a:t>
            </a:r>
            <a:r>
              <a:rPr lang="ko-KR" altLang="en-US" sz="2000" dirty="0"/>
              <a:t>컴포넌트로 구현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한국어 </a:t>
            </a:r>
            <a:r>
              <a:rPr lang="en-US" altLang="ko-KR" sz="2000" dirty="0"/>
              <a:t>Tokenizer </a:t>
            </a:r>
            <a:r>
              <a:rPr lang="ko-KR" altLang="en-US" sz="2000" dirty="0"/>
              <a:t>사용이 주된 성능 향상 요인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외부 도메인 데이터 사용으로 </a:t>
            </a:r>
            <a:r>
              <a:rPr lang="en-US" altLang="ko-KR" sz="2000" dirty="0"/>
              <a:t>Embedding </a:t>
            </a:r>
            <a:r>
              <a:rPr lang="ko-KR" altLang="en-US" sz="2000" dirty="0"/>
              <a:t>기반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 성능 향상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CRF </a:t>
            </a:r>
            <a:r>
              <a:rPr lang="ko-KR" altLang="en-US" sz="2000" dirty="0"/>
              <a:t>기반 </a:t>
            </a:r>
            <a:r>
              <a:rPr lang="en-US" altLang="ko-KR" sz="2000" dirty="0"/>
              <a:t>Extractor</a:t>
            </a:r>
            <a:r>
              <a:rPr lang="ko-KR" altLang="en-US" sz="2000" dirty="0"/>
              <a:t>가 </a:t>
            </a:r>
            <a:r>
              <a:rPr lang="en-US" altLang="ko-KR" sz="2000" dirty="0" err="1"/>
              <a:t>Softmax</a:t>
            </a:r>
            <a:r>
              <a:rPr lang="en-US" altLang="ko-KR" sz="2000" dirty="0"/>
              <a:t> </a:t>
            </a:r>
            <a:r>
              <a:rPr lang="ko-KR" altLang="en-US" sz="2000" dirty="0"/>
              <a:t>보다 다소 높은 성능을 보이지만 큰 차이 </a:t>
            </a:r>
            <a:r>
              <a:rPr lang="ko-KR" altLang="en-US" sz="2000" dirty="0" smtClean="0"/>
              <a:t>없음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Character Level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Intent Classifier </a:t>
            </a:r>
            <a:r>
              <a:rPr lang="ko-KR" altLang="en-US" sz="2000" dirty="0" smtClean="0"/>
              <a:t>성능 향상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데이터 정제 및 가공을 통해 더 유의미한 결과 도출 가능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대화 모델에 적합한 </a:t>
            </a:r>
            <a:r>
              <a:rPr lang="en-US" altLang="ko-KR" sz="2000" dirty="0"/>
              <a:t>Custom </a:t>
            </a:r>
            <a:r>
              <a:rPr lang="ko-KR" altLang="en-US" sz="2000" dirty="0" smtClean="0"/>
              <a:t>컴포넌트의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지속적인 </a:t>
            </a:r>
            <a:r>
              <a:rPr lang="ko-KR" altLang="en-US" sz="2000" dirty="0"/>
              <a:t>연구 및 개발 필요</a:t>
            </a: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9972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Q&amp;A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4595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593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서론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Tokenizer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 err="1"/>
              <a:t>Featurizer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 smtClean="0"/>
              <a:t>Extractor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 smtClean="0"/>
              <a:t>Classifier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실험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115540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감사합니다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78585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레퍼런스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[1] </a:t>
            </a:r>
            <a:r>
              <a:rPr lang="en-US" altLang="ko-KR" sz="1600" dirty="0">
                <a:hlinkClick r:id="rId3"/>
              </a:rPr>
              <a:t>https://wikidocs.net/book/2155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[2] </a:t>
            </a:r>
            <a:r>
              <a:rPr lang="en-US" altLang="ko-KR" sz="1600" dirty="0">
                <a:hlinkClick r:id="rId4"/>
              </a:rPr>
              <a:t>http://aiopen.etri.re.kr/service_dataset.php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[3] </a:t>
            </a:r>
            <a:r>
              <a:rPr lang="en-US" altLang="ko-KR" sz="1600" dirty="0">
                <a:hlinkClick r:id="rId5"/>
              </a:rPr>
              <a:t>https://blog.pingpong.us/dialog-bert-tokenizer/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[4] </a:t>
            </a:r>
            <a:r>
              <a:rPr lang="en-US" altLang="ko-KR" sz="1600" dirty="0">
                <a:hlinkClick r:id="rId6"/>
              </a:rPr>
              <a:t>https://iostream.tistory.com/144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[5] Tomas </a:t>
            </a:r>
            <a:r>
              <a:rPr lang="en-US" altLang="ko-KR" sz="1600" dirty="0" err="1"/>
              <a:t>Mikolov</a:t>
            </a:r>
            <a:r>
              <a:rPr lang="en-US" altLang="ko-KR" sz="1600" dirty="0"/>
              <a:t>, Distributed Representations of Words and Phrases and their Compositionality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[6] Piotr Bojanowski, Enriching Word Vectors with </a:t>
            </a:r>
            <a:r>
              <a:rPr lang="en-US" altLang="ko-KR" sz="1600" dirty="0" err="1"/>
              <a:t>Subword</a:t>
            </a:r>
            <a:r>
              <a:rPr lang="en-US" altLang="ko-KR" sz="1600" dirty="0"/>
              <a:t> Information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[7] Alan </a:t>
            </a:r>
            <a:r>
              <a:rPr lang="en-US" altLang="ko-KR" sz="1600" dirty="0" err="1"/>
              <a:t>Akbik</a:t>
            </a:r>
            <a:r>
              <a:rPr lang="en-US" altLang="ko-KR" sz="1600" dirty="0"/>
              <a:t>, Contextual String </a:t>
            </a:r>
            <a:r>
              <a:rPr lang="en-US" altLang="ko-KR" sz="1600" dirty="0" err="1"/>
              <a:t>Embeddings</a:t>
            </a:r>
            <a:r>
              <a:rPr lang="en-US" altLang="ko-KR" sz="1600" dirty="0"/>
              <a:t> for Sequence Labeling</a:t>
            </a:r>
          </a:p>
        </p:txBody>
      </p:sp>
    </p:spTree>
    <p:extLst>
      <p:ext uri="{BB962C8B-B14F-4D97-AF65-F5344CB8AC3E}">
        <p14:creationId xmlns:p14="http://schemas.microsoft.com/office/powerpoint/2010/main" val="112008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주제 선정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CRF </a:t>
            </a:r>
            <a:r>
              <a:rPr lang="ko-KR" altLang="en-US" sz="2000" dirty="0"/>
              <a:t>기반 </a:t>
            </a:r>
            <a:r>
              <a:rPr lang="en-US" altLang="ko-KR" sz="2000" dirty="0"/>
              <a:t>Entity Extractor </a:t>
            </a:r>
            <a:r>
              <a:rPr lang="ko-KR" altLang="en-US" sz="2000" dirty="0"/>
              <a:t>개발 </a:t>
            </a:r>
            <a:r>
              <a:rPr lang="en-US" altLang="ko-KR" sz="2000" dirty="0"/>
              <a:t>-&gt; Rasa Custom NLU </a:t>
            </a:r>
            <a:r>
              <a:rPr lang="ko-KR" altLang="en-US" sz="2000" dirty="0"/>
              <a:t>모델 개발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프로젝트 목적 </a:t>
            </a:r>
            <a:r>
              <a:rPr lang="en-US" altLang="ko-KR" sz="2000" dirty="0"/>
              <a:t>: “</a:t>
            </a:r>
            <a:r>
              <a:rPr lang="ko-KR" altLang="en-US" sz="2000" dirty="0"/>
              <a:t>주요 </a:t>
            </a:r>
            <a:r>
              <a:rPr lang="en-US" altLang="ko-KR" sz="2000" dirty="0"/>
              <a:t>NLU </a:t>
            </a:r>
            <a:r>
              <a:rPr lang="ko-KR" altLang="en-US" sz="2000" dirty="0"/>
              <a:t>컴포넌트의 </a:t>
            </a:r>
            <a:r>
              <a:rPr lang="en-US" altLang="ko-KR" sz="2000" dirty="0"/>
              <a:t>Rasa </a:t>
            </a:r>
            <a:r>
              <a:rPr lang="ko-KR" altLang="en-US" sz="2000" dirty="0"/>
              <a:t>내재화 및 고도화를 통한 성능 향상</a:t>
            </a:r>
            <a:r>
              <a:rPr lang="en-US" altLang="ko-KR" sz="2000" dirty="0"/>
              <a:t>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780447"/>
            <a:ext cx="10515600" cy="281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프로젝트 필요성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NLU </a:t>
            </a:r>
            <a:r>
              <a:rPr lang="ko-KR" altLang="en-US" sz="2000" dirty="0"/>
              <a:t>모델의 중요성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한국어 모델 부재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빠른 실험 환경 필요</a:t>
            </a:r>
          </a:p>
        </p:txBody>
      </p:sp>
    </p:spTree>
    <p:extLst>
      <p:ext uri="{BB962C8B-B14F-4D97-AF65-F5344CB8AC3E}">
        <p14:creationId xmlns:p14="http://schemas.microsoft.com/office/powerpoint/2010/main" val="351303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Tokenizer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Tokenizer</a:t>
            </a:r>
          </a:p>
          <a:p>
            <a:pPr>
              <a:buFontTx/>
              <a:buChar char="-"/>
            </a:pPr>
            <a:r>
              <a:rPr lang="ko-KR" altLang="en-US" sz="2000" dirty="0"/>
              <a:t>자연어를 처리하기 위해 문장</a:t>
            </a:r>
            <a:r>
              <a:rPr lang="en-US" altLang="ko-KR" sz="2000" dirty="0"/>
              <a:t>(</a:t>
            </a:r>
            <a:r>
              <a:rPr lang="ko-KR" altLang="en-US" sz="2000" dirty="0"/>
              <a:t>혹은 문서</a:t>
            </a:r>
            <a:r>
              <a:rPr lang="en-US" altLang="ko-KR" sz="2000" dirty="0"/>
              <a:t>)</a:t>
            </a:r>
            <a:r>
              <a:rPr lang="ko-KR" altLang="en-US" sz="2000" dirty="0"/>
              <a:t>를 작은 의미 단위로 구분하는 작업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한국어는 조사</a:t>
            </a:r>
            <a:r>
              <a:rPr lang="en-US" altLang="ko-KR" sz="2000" dirty="0"/>
              <a:t>, </a:t>
            </a:r>
            <a:r>
              <a:rPr lang="ko-KR" altLang="en-US" sz="2000" dirty="0"/>
              <a:t>어미 등 많은 변형이 이뤄지기 때문에 </a:t>
            </a:r>
            <a:r>
              <a:rPr lang="ko-KR" altLang="en-US" sz="2000" dirty="0" err="1"/>
              <a:t>토큰화</a:t>
            </a:r>
            <a:r>
              <a:rPr lang="ko-KR" altLang="en-US" sz="2000" dirty="0"/>
              <a:t> 과정이 중요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공백 기반 </a:t>
            </a:r>
            <a:r>
              <a:rPr lang="en-US" altLang="ko-KR" sz="2000" dirty="0"/>
              <a:t>vs </a:t>
            </a:r>
            <a:r>
              <a:rPr lang="ko-KR" altLang="en-US" sz="2000" dirty="0"/>
              <a:t>형태소 기반 </a:t>
            </a:r>
            <a:r>
              <a:rPr lang="en-US" altLang="ko-KR" sz="2000" dirty="0"/>
              <a:t>vs </a:t>
            </a:r>
            <a:r>
              <a:rPr lang="ko-KR" altLang="en-US" sz="2000" dirty="0"/>
              <a:t>빈도 기반</a:t>
            </a:r>
            <a:r>
              <a:rPr lang="en-US" altLang="ko-KR" sz="2000" dirty="0"/>
              <a:t>(BPE)</a:t>
            </a:r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965085"/>
            <a:ext cx="10515600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Mecab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한국어의 경우 형태소 기반이 빈도 기반보다 더 좋은 성능을 보임 </a:t>
            </a:r>
            <a:r>
              <a:rPr lang="en-US" altLang="ko-KR" sz="2000" dirty="0"/>
              <a:t>[2-3]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Mecab</a:t>
            </a:r>
            <a:r>
              <a:rPr lang="ko-KR" altLang="en-US" sz="2000" dirty="0"/>
              <a:t>은 다른 형태소 분석기에 비해 빠른 속도를 보임</a:t>
            </a:r>
            <a:r>
              <a:rPr lang="en-US" altLang="ko-KR" sz="2000" dirty="0"/>
              <a:t>. [4]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914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Featurizer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Featurizer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Rasa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는 </a:t>
            </a:r>
            <a:r>
              <a:rPr lang="en-US" altLang="ko-KR" sz="2000" dirty="0"/>
              <a:t>Dense</a:t>
            </a:r>
            <a:r>
              <a:rPr lang="ko-KR" altLang="en-US" sz="2000" dirty="0"/>
              <a:t>와 </a:t>
            </a:r>
            <a:r>
              <a:rPr lang="en-US" altLang="ko-KR" sz="2000" dirty="0"/>
              <a:t>Sparse</a:t>
            </a:r>
            <a:r>
              <a:rPr lang="ko-KR" altLang="en-US" sz="2000" dirty="0"/>
              <a:t>로 구분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Sparse feature : character-level</a:t>
            </a:r>
            <a:r>
              <a:rPr lang="ko-KR" altLang="en-US" sz="2000" dirty="0"/>
              <a:t> </a:t>
            </a:r>
            <a:r>
              <a:rPr lang="en-US" altLang="ko-KR" sz="2000" dirty="0"/>
              <a:t>n-gram</a:t>
            </a:r>
          </a:p>
          <a:p>
            <a:pPr>
              <a:buFontTx/>
              <a:buChar char="-"/>
            </a:pPr>
            <a:r>
              <a:rPr lang="en-US" altLang="ko-KR" sz="2000" dirty="0"/>
              <a:t>Dense feature : Word embedding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965085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Word Embedding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Word2Vec [5]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FastText</a:t>
            </a:r>
            <a:r>
              <a:rPr lang="en-US" altLang="ko-KR" sz="2000" dirty="0"/>
              <a:t> [6]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727B60F-3700-4B85-9625-BA9B490B8B7A}"/>
              </a:ext>
            </a:extLst>
          </p:cNvPr>
          <p:cNvSpPr txBox="1">
            <a:spLocks/>
          </p:cNvSpPr>
          <p:nvPr/>
        </p:nvSpPr>
        <p:spPr>
          <a:xfrm>
            <a:off x="6597316" y="3967770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Flair Embedding [7]</a:t>
            </a:r>
          </a:p>
          <a:p>
            <a:pPr>
              <a:buFontTx/>
              <a:buChar char="-"/>
            </a:pPr>
            <a:r>
              <a:rPr lang="en-US" altLang="ko-KR" sz="2000" dirty="0"/>
              <a:t>character level LM</a:t>
            </a:r>
          </a:p>
          <a:p>
            <a:pPr>
              <a:buFontTx/>
              <a:buChar char="-"/>
            </a:pPr>
            <a:r>
              <a:rPr lang="en-US" altLang="ko-KR" sz="2000" dirty="0"/>
              <a:t>Forward/Backward LSTM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015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Featurizer</a:t>
            </a:r>
            <a:r>
              <a:rPr lang="en-US" altLang="ko-KR" dirty="0"/>
              <a:t>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6" y="2718771"/>
            <a:ext cx="4841837" cy="27493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838" y="2718771"/>
            <a:ext cx="5908783" cy="2498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0749" y="5876210"/>
            <a:ext cx="52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Flair Embedding </a:t>
            </a:r>
            <a:r>
              <a:rPr lang="ko-KR" altLang="en-US" dirty="0"/>
              <a:t>모델 구조</a:t>
            </a:r>
          </a:p>
        </p:txBody>
      </p:sp>
    </p:spTree>
    <p:extLst>
      <p:ext uri="{BB962C8B-B14F-4D97-AF65-F5344CB8AC3E}">
        <p14:creationId xmlns:p14="http://schemas.microsoft.com/office/powerpoint/2010/main" val="40201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Extractor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4"/>
            <a:ext cx="10515600" cy="171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Extractor</a:t>
            </a:r>
          </a:p>
          <a:p>
            <a:pPr>
              <a:buFontTx/>
              <a:buChar char="-"/>
            </a:pPr>
            <a:r>
              <a:rPr lang="ko-KR" altLang="en-US" sz="2000" dirty="0" err="1"/>
              <a:t>토큰별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개체명</a:t>
            </a:r>
            <a:r>
              <a:rPr lang="ko-KR" altLang="en-US" sz="2000" dirty="0"/>
              <a:t> 학습</a:t>
            </a:r>
            <a:r>
              <a:rPr lang="en-US" altLang="ko-KR" sz="2000" dirty="0"/>
              <a:t>/</a:t>
            </a:r>
            <a:r>
              <a:rPr lang="ko-KR" altLang="en-US" sz="2000" dirty="0"/>
              <a:t>예측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Tagging scheme : IO, BIO, BILOU, </a:t>
            </a:r>
          </a:p>
          <a:p>
            <a:pPr>
              <a:buFontTx/>
              <a:buChar char="-"/>
            </a:pPr>
            <a:r>
              <a:rPr lang="en-US" altLang="ko-KR" sz="2000" dirty="0"/>
              <a:t>BILOU : Beginning, Inside, Last, Outside, Unit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3965085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CRF</a:t>
            </a:r>
          </a:p>
          <a:p>
            <a:pPr>
              <a:buFontTx/>
              <a:buChar char="-"/>
            </a:pPr>
            <a:r>
              <a:rPr lang="en-US" altLang="ko-KR" sz="2000" dirty="0"/>
              <a:t>Conditional Random Field</a:t>
            </a:r>
          </a:p>
          <a:p>
            <a:pPr>
              <a:buFontTx/>
              <a:buChar char="-"/>
            </a:pPr>
            <a:r>
              <a:rPr lang="ko-KR" altLang="en-US" sz="2000" dirty="0"/>
              <a:t>형태소 분석</a:t>
            </a:r>
            <a:r>
              <a:rPr lang="en-US" altLang="ko-KR" sz="2000" dirty="0"/>
              <a:t>, NER, </a:t>
            </a:r>
            <a:r>
              <a:rPr lang="ko-KR" altLang="en-US" sz="2000" dirty="0"/>
              <a:t>띄어쓰기 등 </a:t>
            </a:r>
            <a:r>
              <a:rPr lang="en-US" altLang="ko-KR" sz="2000" dirty="0"/>
              <a:t>Sequence labelling </a:t>
            </a:r>
            <a:r>
              <a:rPr lang="ko-KR" altLang="en-US" sz="2000" dirty="0"/>
              <a:t>문제에서 많이 사용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727B60F-3700-4B85-9625-BA9B490B8B7A}"/>
              </a:ext>
            </a:extLst>
          </p:cNvPr>
          <p:cNvSpPr txBox="1">
            <a:spLocks/>
          </p:cNvSpPr>
          <p:nvPr/>
        </p:nvSpPr>
        <p:spPr>
          <a:xfrm>
            <a:off x="6597316" y="3967770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Softmax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Transformer </a:t>
            </a:r>
            <a:r>
              <a:rPr lang="ko-KR" altLang="en-US" sz="2000" dirty="0"/>
              <a:t>출력 벡터에서 </a:t>
            </a:r>
            <a:r>
              <a:rPr lang="en-US" altLang="ko-KR" sz="2000" dirty="0"/>
              <a:t>FC layer </a:t>
            </a:r>
            <a:r>
              <a:rPr lang="ko-KR" altLang="en-US" sz="2000" dirty="0"/>
              <a:t>적용 후 </a:t>
            </a:r>
            <a:r>
              <a:rPr lang="en-US" altLang="ko-KR" sz="2000" dirty="0" err="1"/>
              <a:t>Softmax</a:t>
            </a:r>
            <a:r>
              <a:rPr lang="ko-KR" altLang="en-US" sz="2000" dirty="0"/>
              <a:t>로 분류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CRF </a:t>
            </a:r>
            <a:r>
              <a:rPr lang="ko-KR" altLang="en-US" sz="2000" dirty="0"/>
              <a:t>비교 모델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3747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Extractor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959293" y="5949573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728192" y="5922669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90504" y="5949573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73873" y="5928051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싶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835483" y="5949573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어요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65393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5393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4793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30483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1302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01615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01615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84160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66705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49250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66470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66470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549015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31560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914105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024606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024606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207151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389696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572241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695633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695633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87817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060723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24326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669149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669149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851694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034239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399917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399917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582462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65007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186538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186538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369083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551628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526866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9526866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709411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891956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854091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854091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036636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219181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877822" y="4414293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877822" y="4414293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060367" y="4414293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242912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429850" y="4414293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979682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97137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615428" y="4414293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601615" y="4426318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601615" y="4426318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784160" y="4426318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966705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153643" y="4426318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703475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520930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339221" y="4426318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366470" y="4414293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366470" y="4414293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49015" y="4414293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731560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5918498" y="4414293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468330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285785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104076" y="4414293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7015704" y="4414293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015704" y="4414293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198249" y="4414293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7380794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567732" y="4414293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117564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7935019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7753310" y="4414293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8744210" y="4426318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8744210" y="4426318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8926755" y="4426318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9109300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9296238" y="4426318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9846070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9663525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481816" y="4426318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4084672" y="4916912"/>
            <a:ext cx="4077032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Transformer Layers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797" y="2054495"/>
            <a:ext cx="7334250" cy="238125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927" y="1695876"/>
            <a:ext cx="8801100" cy="295275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2094967" y="1545626"/>
            <a:ext cx="9049956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2094967" y="2654049"/>
            <a:ext cx="9049956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614" y="2868768"/>
            <a:ext cx="3105150" cy="485775"/>
          </a:xfrm>
          <a:prstGeom prst="rect">
            <a:avLst/>
          </a:prstGeom>
        </p:spPr>
      </p:pic>
      <p:cxnSp>
        <p:nvCxnSpPr>
          <p:cNvPr id="106" name="직선 화살표 연결선 105"/>
          <p:cNvCxnSpPr/>
          <p:nvPr/>
        </p:nvCxnSpPr>
        <p:spPr>
          <a:xfrm flipV="1">
            <a:off x="5914105" y="3779520"/>
            <a:ext cx="0" cy="436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10569" y="1809257"/>
            <a:ext cx="1354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CRF</a:t>
            </a:r>
            <a:endParaRPr lang="ko-KR" altLang="en-US" sz="2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64485" y="2880671"/>
            <a:ext cx="1604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Softmax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7565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Classifier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577465"/>
            <a:ext cx="10177633" cy="207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Character-level Classifier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Intent </a:t>
            </a:r>
            <a:r>
              <a:rPr lang="ko-KR" altLang="en-US" sz="2000" dirty="0"/>
              <a:t>분류 문제점 </a:t>
            </a:r>
            <a:r>
              <a:rPr lang="en-US" altLang="ko-KR" sz="2000" dirty="0"/>
              <a:t>: ‘</a:t>
            </a:r>
            <a:r>
              <a:rPr lang="ko-KR" altLang="en-US" sz="2000" dirty="0"/>
              <a:t>예약 확인 하고 싶어요</a:t>
            </a:r>
            <a:r>
              <a:rPr lang="en-US" altLang="ko-KR" sz="2000" dirty="0"/>
              <a:t>‘ ≈ ‘</a:t>
            </a:r>
            <a:r>
              <a:rPr lang="ko-KR" altLang="en-US" sz="2000" dirty="0"/>
              <a:t>예약 취소 하고 싶어요</a:t>
            </a:r>
            <a:r>
              <a:rPr lang="en-US" altLang="ko-KR" sz="2000" dirty="0"/>
              <a:t>’</a:t>
            </a:r>
          </a:p>
          <a:p>
            <a:pPr>
              <a:buFontTx/>
              <a:buChar char="-"/>
            </a:pPr>
            <a:r>
              <a:rPr lang="en-US" altLang="ko-KR" sz="2000" dirty="0"/>
              <a:t>Token-level LM </a:t>
            </a:r>
            <a:r>
              <a:rPr lang="ko-KR" altLang="en-US" sz="2000" dirty="0"/>
              <a:t>모델에서 </a:t>
            </a:r>
            <a:r>
              <a:rPr lang="en-US" altLang="ko-KR" sz="2000" dirty="0"/>
              <a:t>‘</a:t>
            </a:r>
            <a:r>
              <a:rPr lang="ko-KR" altLang="en-US" sz="2000" dirty="0"/>
              <a:t>확인</a:t>
            </a:r>
            <a:r>
              <a:rPr lang="en-US" altLang="ko-KR" sz="2000" dirty="0"/>
              <a:t>‘</a:t>
            </a:r>
            <a:r>
              <a:rPr lang="ko-KR" altLang="en-US" sz="2000" dirty="0"/>
              <a:t>과 </a:t>
            </a:r>
            <a:r>
              <a:rPr lang="en-US" altLang="ko-KR" sz="2000" dirty="0"/>
              <a:t>‘</a:t>
            </a:r>
            <a:r>
              <a:rPr lang="ko-KR" altLang="en-US" sz="2000" dirty="0"/>
              <a:t>취소</a:t>
            </a:r>
            <a:r>
              <a:rPr lang="en-US" altLang="ko-KR" sz="2000" dirty="0"/>
              <a:t>‘</a:t>
            </a:r>
            <a:r>
              <a:rPr lang="ko-KR" altLang="en-US" sz="2000" dirty="0"/>
              <a:t>의 값이 유사할 가능성이 큼 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Character-level </a:t>
            </a:r>
            <a:r>
              <a:rPr lang="ko-KR" altLang="en-US" sz="2000" dirty="0"/>
              <a:t>모델은 글자를 입력으로 하기 때문에 더 세세한 분류가 가능할 것을 보임</a:t>
            </a:r>
            <a:endParaRPr lang="en-US" altLang="ko-KR" sz="2000" dirty="0"/>
          </a:p>
        </p:txBody>
      </p:sp>
      <p:sp>
        <p:nvSpPr>
          <p:cNvPr id="251" name="내용 개체 틀 2"/>
          <p:cNvSpPr txBox="1">
            <a:spLocks/>
          </p:cNvSpPr>
          <p:nvPr/>
        </p:nvSpPr>
        <p:spPr>
          <a:xfrm>
            <a:off x="838199" y="4096546"/>
            <a:ext cx="10177633" cy="2594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구현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글자 단위로 구분 후 모델 입력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Embedding (</a:t>
            </a:r>
            <a:r>
              <a:rPr lang="en-US" altLang="ko-KR" sz="2000" dirty="0" smtClean="0"/>
              <a:t>Char/</a:t>
            </a:r>
            <a:r>
              <a:rPr lang="en-US" altLang="ko-KR" sz="2000" dirty="0" err="1" smtClean="0"/>
              <a:t>Seg</a:t>
            </a:r>
            <a:r>
              <a:rPr lang="en-US" altLang="ko-KR" sz="2000" dirty="0" smtClean="0"/>
              <a:t>) </a:t>
            </a:r>
            <a:r>
              <a:rPr lang="en-US" altLang="ko-KR" sz="2000" dirty="0"/>
              <a:t>-&gt; Transformer -&gt; Pooling -&gt; </a:t>
            </a:r>
            <a:r>
              <a:rPr lang="en-US" altLang="ko-KR" sz="2000" dirty="0" err="1"/>
              <a:t>Softmax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[SEP] </a:t>
            </a:r>
            <a:r>
              <a:rPr lang="ko-KR" altLang="en-US" sz="2000" dirty="0"/>
              <a:t>토큰으로 토큰 경계 구분</a:t>
            </a:r>
            <a:r>
              <a:rPr lang="en-US" altLang="ko-KR" sz="2000" dirty="0"/>
              <a:t>. </a:t>
            </a:r>
            <a:r>
              <a:rPr lang="ko-KR" altLang="en-US" sz="2000" dirty="0"/>
              <a:t>토큰 구분하는 </a:t>
            </a:r>
            <a:r>
              <a:rPr lang="en-US" altLang="ko-KR" sz="2000" dirty="0"/>
              <a:t>segment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임베딩</a:t>
            </a:r>
            <a:r>
              <a:rPr lang="ko-KR" altLang="en-US" sz="2000" dirty="0"/>
              <a:t> 부여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688" y="3909340"/>
            <a:ext cx="3800410" cy="7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803</Words>
  <Application>Microsoft Office PowerPoint</Application>
  <PresentationFormat>와이드스크린</PresentationFormat>
  <Paragraphs>194</Paragraphs>
  <Slides>21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Rasa custom NLU 모델 개발 </vt:lpstr>
      <vt:lpstr>목차</vt:lpstr>
      <vt:lpstr>1. 서론</vt:lpstr>
      <vt:lpstr>2. Tokenizer</vt:lpstr>
      <vt:lpstr>3. Featurizer</vt:lpstr>
      <vt:lpstr>3. Featurizer (계속)</vt:lpstr>
      <vt:lpstr>4. Extractor</vt:lpstr>
      <vt:lpstr>4. Extractor (계속)</vt:lpstr>
      <vt:lpstr>5. Classifier</vt:lpstr>
      <vt:lpstr>5. Classifier (계속)</vt:lpstr>
      <vt:lpstr>6. 실험</vt:lpstr>
      <vt:lpstr>6. 실험 (계속)</vt:lpstr>
      <vt:lpstr>6. 실험 (계속)</vt:lpstr>
      <vt:lpstr>5. 실험 (계속)</vt:lpstr>
      <vt:lpstr>5. 실험 (계속)</vt:lpstr>
      <vt:lpstr>6. 실험 (계속)</vt:lpstr>
      <vt:lpstr>6. 실험 (계속)</vt:lpstr>
      <vt:lpstr>7. 결론</vt:lpstr>
      <vt:lpstr>Q&amp;A</vt:lpstr>
      <vt:lpstr>감사합니다.</vt:lpstr>
      <vt:lpstr>레퍼런스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 custom NLU 모델 제작 </dc:title>
  <dc:creator>SKCC</dc:creator>
  <cp:lastModifiedBy>SKCC</cp:lastModifiedBy>
  <cp:revision>348</cp:revision>
  <dcterms:created xsi:type="dcterms:W3CDTF">2020-08-12T23:41:00Z</dcterms:created>
  <dcterms:modified xsi:type="dcterms:W3CDTF">2020-08-24T23:50:47Z</dcterms:modified>
</cp:coreProperties>
</file>