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9" r:id="rId5"/>
    <p:sldId id="260" r:id="rId6"/>
    <p:sldId id="262" r:id="rId7"/>
    <p:sldId id="270" r:id="rId8"/>
    <p:sldId id="264" r:id="rId9"/>
    <p:sldId id="266" r:id="rId10"/>
    <p:sldId id="281" r:id="rId11"/>
    <p:sldId id="282" r:id="rId12"/>
    <p:sldId id="272" r:id="rId13"/>
    <p:sldId id="288" r:id="rId14"/>
    <p:sldId id="273" r:id="rId15"/>
    <p:sldId id="275" r:id="rId16"/>
    <p:sldId id="283" r:id="rId17"/>
    <p:sldId id="284" r:id="rId18"/>
    <p:sldId id="287" r:id="rId19"/>
    <p:sldId id="285" r:id="rId20"/>
    <p:sldId id="276" r:id="rId21"/>
    <p:sldId id="292" r:id="rId22"/>
    <p:sldId id="290" r:id="rId23"/>
    <p:sldId id="291" r:id="rId24"/>
    <p:sldId id="277" r:id="rId25"/>
    <p:sldId id="280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3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Tokenizer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Whitespace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0.49430000000000002</c:v>
                </c:pt>
                <c:pt idx="1">
                  <c:v>0.50090000000000001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0.75319999999999998</c:v>
                </c:pt>
                <c:pt idx="1">
                  <c:v>0.73319999999999996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외부 데이터</a:t>
            </a:r>
            <a:r>
              <a:rPr lang="en-US" altLang="ko-KR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0.7409</c:v>
                </c:pt>
                <c:pt idx="1">
                  <c:v>0.7409</c:v>
                </c:pt>
                <c:pt idx="2">
                  <c:v>0.7409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8-42C5-9216-25FF5AA66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0.7369</c:v>
                </c:pt>
                <c:pt idx="1">
                  <c:v>0.77</c:v>
                </c:pt>
                <c:pt idx="2">
                  <c:v>0.76180000000000003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F-4B88-94DC-4A34AC1A6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0.72340000000000004</c:v>
                </c:pt>
                <c:pt idx="1">
                  <c:v>0.76759999999999995</c:v>
                </c:pt>
                <c:pt idx="2">
                  <c:v>0.74160000000000004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F-4B88-94DC-4A34AC1A63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0.6966</c:v>
                </c:pt>
                <c:pt idx="1">
                  <c:v>0.76700000000000002</c:v>
                </c:pt>
                <c:pt idx="2">
                  <c:v>0.74019999999999997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9-4903-8929-2822675A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Extractor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0.75600000000000001</c:v>
                </c:pt>
                <c:pt idx="1">
                  <c:v>0.72529999999999994</c:v>
                </c:pt>
                <c:pt idx="2">
                  <c:v>0.71870000000000001</c:v>
                </c:pt>
                <c:pt idx="3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62A-806F-98D939B0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Classifier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Character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0.74529999999999996</c:v>
                </c:pt>
                <c:pt idx="1">
                  <c:v>0.72840000000000005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0E1-9AD2-29B2198327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0.72640000000000005</c:v>
                </c:pt>
                <c:pt idx="1">
                  <c:v>0.69879999999999998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0E1-9AD2-29B2198327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0.66979999999999995</c:v>
                </c:pt>
                <c:pt idx="1">
                  <c:v>0.63419999999999999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0E1-9AD2-29B219832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 smtClean="0"/>
              <a:t>서론에서 주제 선정 배경과 프로젝트의 필요성에 대해 말씀 드리고 각 컴포넌트 별로 어떻게 구성을 했고</a:t>
            </a:r>
            <a:r>
              <a:rPr lang="en-US" altLang="ko-KR" baseline="0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실험을 어떻게 진행했는지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최종적으로 결과는 어떻게 나왔는지 순으로 발표 진행하겠습니다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0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Extractor</a:t>
            </a:r>
          </a:p>
          <a:p>
            <a:r>
              <a:rPr lang="en-US" altLang="ko-KR" dirty="0"/>
              <a:t>- Rasa</a:t>
            </a:r>
            <a:r>
              <a:rPr lang="ko-KR" altLang="en-US" dirty="0"/>
              <a:t>에서는 </a:t>
            </a:r>
            <a:r>
              <a:rPr lang="en-US" altLang="ko-KR" dirty="0"/>
              <a:t>BILOU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태깅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스킴을</a:t>
            </a:r>
            <a:r>
              <a:rPr lang="ko-KR" altLang="en-US" baseline="0" dirty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baseline="0" dirty="0" smtClean="0"/>
              <a:t>어디까지 수정을 </a:t>
            </a:r>
            <a:r>
              <a:rPr lang="ko-KR" altLang="en-US" baseline="0" dirty="0" err="1" smtClean="0"/>
              <a:t>해야될</a:t>
            </a:r>
            <a:r>
              <a:rPr lang="ko-KR" altLang="en-US" baseline="0" dirty="0" smtClean="0"/>
              <a:t> 지 고민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DIET </a:t>
            </a:r>
            <a:r>
              <a:rPr lang="ko-KR" altLang="en-US" baseline="0" dirty="0" smtClean="0"/>
              <a:t>부분만 수정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Rasamodel</a:t>
            </a:r>
            <a:r>
              <a:rPr lang="ko-KR" altLang="en-US" baseline="0" dirty="0" smtClean="0"/>
              <a:t>에서 대표적으로 수정을 해야할 사항이 </a:t>
            </a:r>
            <a:r>
              <a:rPr lang="en-US" altLang="ko-KR" baseline="0" dirty="0" err="1" smtClean="0"/>
              <a:t>prepare_layer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batch_loss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batch_predict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자세한 내용은 </a:t>
            </a:r>
            <a:r>
              <a:rPr lang="en-US" altLang="ko-KR" baseline="0" dirty="0" err="1" smtClean="0"/>
              <a:t>mygit</a:t>
            </a:r>
            <a:r>
              <a:rPr lang="ko-KR" altLang="en-US" baseline="0" dirty="0" smtClean="0"/>
              <a:t>에 코드 </a:t>
            </a:r>
            <a:r>
              <a:rPr lang="ko-KR" altLang="en-US" baseline="0" dirty="0" err="1" smtClean="0"/>
              <a:t>올려놨으니까</a:t>
            </a:r>
            <a:r>
              <a:rPr lang="ko-KR" altLang="en-US" baseline="0" dirty="0" smtClean="0"/>
              <a:t> 보시고 궁금한 점 질문 해주시면 좋을 것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8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중복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음료 종류</a:t>
            </a:r>
            <a:r>
              <a:rPr lang="en-US" altLang="ko-KR" dirty="0"/>
              <a:t>, </a:t>
            </a:r>
            <a:r>
              <a:rPr lang="ko-KR" altLang="en-US" dirty="0"/>
              <a:t>빵 종류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불필요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인스턴스 </a:t>
            </a:r>
            <a:r>
              <a:rPr lang="en-US" altLang="ko-KR" dirty="0"/>
              <a:t>1~2</a:t>
            </a:r>
            <a:r>
              <a:rPr lang="ko-KR" altLang="en-US" baseline="0" dirty="0"/>
              <a:t>개 </a:t>
            </a:r>
            <a:r>
              <a:rPr lang="ko-KR" altLang="en-US" baseline="0" dirty="0" err="1"/>
              <a:t>엔티티</a:t>
            </a:r>
            <a:r>
              <a:rPr lang="ko-KR" altLang="en-US" baseline="0" dirty="0"/>
              <a:t> 중 기능에 불필요하다고 판단되는 경우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처음 </a:t>
            </a:r>
            <a:r>
              <a:rPr lang="ko-KR" altLang="en-US" dirty="0" err="1"/>
              <a:t>김석겸</a:t>
            </a:r>
            <a:r>
              <a:rPr lang="ko-KR" altLang="en-US" dirty="0"/>
              <a:t> 선임님이 주신 주제는 </a:t>
            </a:r>
            <a:r>
              <a:rPr lang="en-US" altLang="ko-KR" dirty="0"/>
              <a:t>CRF </a:t>
            </a:r>
            <a:r>
              <a:rPr lang="ko-KR" altLang="en-US" dirty="0"/>
              <a:t>기반 </a:t>
            </a:r>
            <a:r>
              <a:rPr lang="en-US" altLang="ko-KR" dirty="0"/>
              <a:t>Entity Extractor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관련해서 개발하다가 확장되는 부분이 있어서 포괄적으로 제목을 작성함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다른 부분은 </a:t>
            </a:r>
            <a:r>
              <a:rPr lang="ko-KR" altLang="en-US" dirty="0" err="1"/>
              <a:t>룰기반</a:t>
            </a:r>
            <a:r>
              <a:rPr lang="ko-KR" altLang="en-US" dirty="0"/>
              <a:t> 혹은 쉽게 학습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NLU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 성능향상이 </a:t>
            </a:r>
            <a:r>
              <a:rPr lang="ko-KR" altLang="en-US" baseline="0" dirty="0" err="1" smtClean="0"/>
              <a:t>챗봇</a:t>
            </a:r>
            <a:r>
              <a:rPr lang="ko-KR" altLang="en-US" baseline="0" dirty="0" smtClean="0"/>
              <a:t> 모델 성능에 가장 큰 기여를 한다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Rasa</a:t>
            </a:r>
            <a:r>
              <a:rPr lang="ko-KR" altLang="en-US" dirty="0"/>
              <a:t>내 한국어 특화 모델 부재 혹은 빈약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모델 고도화를 위해 빠르게 다양한 모델을 실험할 수 있는 환경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99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4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/>
              <a:t>init</a:t>
            </a:r>
            <a:r>
              <a:rPr lang="en-US" altLang="ko-KR" baseline="0" dirty="0"/>
              <a:t> : </a:t>
            </a:r>
            <a:r>
              <a:rPr lang="ko-KR" altLang="en-US" baseline="0" dirty="0" err="1"/>
              <a:t>파이썬에서</a:t>
            </a:r>
            <a:r>
              <a:rPr lang="ko-KR" altLang="en-US" baseline="0" dirty="0"/>
              <a:t> 객체 생성시 쓰이는 함수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정의 </a:t>
            </a:r>
            <a:r>
              <a:rPr lang="en-US" altLang="ko-KR" baseline="0" dirty="0"/>
              <a:t>/ </a:t>
            </a:r>
            <a:r>
              <a:rPr lang="ko-KR" altLang="en-US" baseline="0" dirty="0"/>
              <a:t>데이터 검증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train : </a:t>
            </a:r>
            <a:r>
              <a:rPr lang="ko-KR" altLang="en-US" baseline="0" dirty="0"/>
              <a:t>학습할 모델이 있는 경우 </a:t>
            </a:r>
            <a:r>
              <a:rPr lang="en-US" altLang="ko-KR" baseline="0" dirty="0"/>
              <a:t>train </a:t>
            </a:r>
            <a:r>
              <a:rPr lang="ko-KR" altLang="en-US" baseline="0" dirty="0"/>
              <a:t>에서 학습 진행</a:t>
            </a:r>
            <a:r>
              <a:rPr lang="en-US" altLang="ko-KR" baseline="0" dirty="0"/>
              <a:t>. Tokenizer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의 경우 뒤에 진행될 </a:t>
            </a:r>
            <a:r>
              <a:rPr lang="en-US" altLang="ko-KR" baseline="0" dirty="0" err="1"/>
              <a:t>componen</a:t>
            </a:r>
            <a:r>
              <a:rPr lang="ko-KR" altLang="en-US" baseline="0" dirty="0"/>
              <a:t>를 위해 모든 </a:t>
            </a:r>
            <a:r>
              <a:rPr lang="en-US" altLang="ko-KR" baseline="0" dirty="0"/>
              <a:t>train data</a:t>
            </a:r>
            <a:r>
              <a:rPr lang="ko-KR" altLang="en-US" baseline="0" dirty="0"/>
              <a:t>에 프로세스 진행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process : </a:t>
            </a:r>
            <a:r>
              <a:rPr lang="ko-KR" altLang="en-US" baseline="0" dirty="0"/>
              <a:t>각 컴포넌트가 목적으로 하는 일을 수행</a:t>
            </a:r>
            <a:r>
              <a:rPr lang="en-US" altLang="ko-KR" baseline="0" dirty="0"/>
              <a:t>. (test, shell </a:t>
            </a:r>
            <a:r>
              <a:rPr lang="ko-KR" altLang="en-US" baseline="0" dirty="0"/>
              <a:t>에서 진행</a:t>
            </a:r>
            <a:r>
              <a:rPr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persist : train</a:t>
            </a:r>
            <a:r>
              <a:rPr lang="ko-KR" altLang="en-US" dirty="0"/>
              <a:t>이 완료된 후 모델 </a:t>
            </a:r>
            <a:r>
              <a:rPr lang="ko-KR" altLang="en-US" dirty="0" err="1"/>
              <a:t>파라미터나</a:t>
            </a:r>
            <a:r>
              <a:rPr lang="ko-KR" altLang="en-US" dirty="0"/>
              <a:t> </a:t>
            </a:r>
            <a:r>
              <a:rPr lang="en-US" altLang="ko-KR" dirty="0"/>
              <a:t>vocab </a:t>
            </a:r>
            <a:r>
              <a:rPr lang="ko-KR" altLang="en-US" dirty="0"/>
              <a:t>과 같이</a:t>
            </a:r>
            <a:r>
              <a:rPr lang="ko-KR" altLang="en-US" baseline="0" dirty="0"/>
              <a:t> 모델 구성에 필요한 파일 저장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load : persist</a:t>
            </a:r>
            <a:r>
              <a:rPr lang="ko-KR" altLang="en-US" baseline="0" dirty="0"/>
              <a:t>에서 저장한 파일을 불러옴 </a:t>
            </a:r>
            <a:r>
              <a:rPr lang="en-US" altLang="ko-KR" baseline="0" dirty="0"/>
              <a:t>(test, shell</a:t>
            </a:r>
            <a:r>
              <a:rPr lang="ko-KR" altLang="en-US" baseline="0" dirty="0"/>
              <a:t> 에서 진행</a:t>
            </a:r>
            <a:r>
              <a:rPr lang="en-US" altLang="ko-KR" baseline="0" dirty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Tokenizer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 err="1"/>
              <a:t>Mecab</a:t>
            </a:r>
            <a:endParaRPr lang="en-US" altLang="ko-KR" baseline="0" dirty="0"/>
          </a:p>
          <a:p>
            <a:r>
              <a:rPr lang="en-US" altLang="ko-KR" baseline="0" dirty="0"/>
              <a:t>- </a:t>
            </a:r>
            <a:r>
              <a:rPr lang="ko-KR" altLang="en-US" baseline="0" dirty="0"/>
              <a:t>어미나 조사 변형이 많기 때문에 어느정도 사람이 정한 분류 방법을 따르는 것이 성능에 유의미한 도움을 주는 것으로 보임</a:t>
            </a:r>
            <a:endParaRPr lang="en-US" altLang="ko-KR" baseline="0" dirty="0"/>
          </a:p>
          <a:p>
            <a:r>
              <a:rPr lang="en-US" altLang="ko-KR" baseline="0" dirty="0"/>
              <a:t>- </a:t>
            </a:r>
            <a:r>
              <a:rPr lang="ko-KR" altLang="en-US" baseline="0" dirty="0"/>
              <a:t>빠른 속도는 실시간 처리가 필요한 대화 모델에서 중요한 장점으로 작용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직접 비교한 건</a:t>
            </a:r>
            <a:r>
              <a:rPr lang="ko-KR" altLang="en-US" baseline="0" dirty="0"/>
              <a:t> 아니고 블로그에서 참고한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먼저 </a:t>
            </a:r>
            <a:r>
              <a:rPr lang="en-US" altLang="ko-KR" dirty="0" err="1"/>
              <a:t>konlpy</a:t>
            </a:r>
            <a:r>
              <a:rPr lang="ko-KR" altLang="en-US" baseline="0" dirty="0"/>
              <a:t> 라이브러리와 </a:t>
            </a:r>
            <a:r>
              <a:rPr lang="en-US" altLang="ko-KR" baseline="0" dirty="0" err="1"/>
              <a:t>mecab</a:t>
            </a:r>
            <a:r>
              <a:rPr lang="ko-KR" altLang="en-US" baseline="0" dirty="0"/>
              <a:t>을 설치합니다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Mecab</a:t>
            </a:r>
            <a:r>
              <a:rPr lang="ko-KR" altLang="en-US" baseline="0" dirty="0"/>
              <a:t>을 정상적으로 설치하면 </a:t>
            </a: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 디렉토리와 한국어 사전 디렉토리가 만들어집니다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정상적으로 불러오기 위해서 한국어 사전 경로 지정이 필요합니다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개발 </a:t>
            </a:r>
            <a:r>
              <a:rPr lang="ko-KR" altLang="en-US" baseline="0" dirty="0" err="1"/>
              <a:t>환경마다</a:t>
            </a:r>
            <a:r>
              <a:rPr lang="ko-KR" altLang="en-US" baseline="0" dirty="0"/>
              <a:t> 경로가 다를 수 있기 때문에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file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변경가능한</a:t>
            </a:r>
            <a:r>
              <a:rPr lang="ko-KR" altLang="en-US" baseline="0" dirty="0"/>
              <a:t> 매개변수로 만들었습니다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메시지를 </a:t>
            </a:r>
            <a:r>
              <a:rPr lang="en-US" altLang="ko-KR" baseline="0" dirty="0"/>
              <a:t>Tokenize </a:t>
            </a:r>
            <a:r>
              <a:rPr lang="ko-KR" altLang="en-US" baseline="0" dirty="0"/>
              <a:t>한 다음 잘라진 텍스트 뿐만 아니라 형태소도 같이 </a:t>
            </a:r>
            <a:r>
              <a:rPr lang="en-US" altLang="ko-KR" baseline="0" dirty="0"/>
              <a:t>attribute</a:t>
            </a:r>
            <a:r>
              <a:rPr lang="ko-KR" altLang="en-US" baseline="0" dirty="0"/>
              <a:t>로 저장을 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조사로 쓰이는 수와 명사로 쓰이는 수가 의미가 다르기 때문에 이를 구별하기 위해 저장을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뒤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에서 불러옵니다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Persist</a:t>
            </a:r>
            <a:r>
              <a:rPr lang="ko-KR" altLang="en-US" baseline="0" dirty="0"/>
              <a:t>에서는 할당된 </a:t>
            </a: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제거해주는 과정이 필요합니다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2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Featurizer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Sparse feature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dense feature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extractor/classifier</a:t>
            </a:r>
            <a:r>
              <a:rPr lang="ko-KR" altLang="en-US" baseline="0" dirty="0"/>
              <a:t>에서 합쳐져 모델의 입력으로 들어감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Sparse</a:t>
            </a:r>
            <a:r>
              <a:rPr lang="ko-KR" altLang="en-US" baseline="0" dirty="0"/>
              <a:t>의 경우 언어에 상관없이 내부 모델을 사용할 수 있는 반면</a:t>
            </a:r>
            <a:r>
              <a:rPr lang="en-US" altLang="ko-KR" baseline="0" dirty="0"/>
              <a:t>, dense </a:t>
            </a:r>
            <a:r>
              <a:rPr lang="en-US" altLang="ko-KR" baseline="0" dirty="0" err="1"/>
              <a:t>featurizer</a:t>
            </a:r>
            <a:r>
              <a:rPr lang="en-US" altLang="ko-KR" baseline="0" dirty="0"/>
              <a:t> </a:t>
            </a:r>
            <a:r>
              <a:rPr lang="ko-KR" altLang="en-US" baseline="0" dirty="0"/>
              <a:t>영어 데이터만 사용 가능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따라서 </a:t>
            </a:r>
            <a:r>
              <a:rPr lang="en-US" altLang="ko-KR" baseline="0" dirty="0"/>
              <a:t>Dense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를 개발</a:t>
            </a:r>
            <a:r>
              <a:rPr lang="en-US" altLang="ko-KR" baseline="0" dirty="0"/>
              <a:t>. Word </a:t>
            </a:r>
            <a:r>
              <a:rPr lang="en-US" altLang="ko-KR" baseline="0" dirty="0" err="1"/>
              <a:t>embeddin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flair embedding </a:t>
            </a:r>
            <a:r>
              <a:rPr lang="ko-KR" altLang="en-US" baseline="0" dirty="0"/>
              <a:t>두 종류의 </a:t>
            </a:r>
            <a:r>
              <a:rPr lang="en-US" altLang="ko-KR" baseline="0" dirty="0" err="1"/>
              <a:t>featurizer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baseline="0" dirty="0"/>
              <a:t>Word Embedding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대표적인 방법으로 </a:t>
            </a:r>
            <a:r>
              <a:rPr lang="en-US" altLang="ko-KR" baseline="0" dirty="0"/>
              <a:t>Word2vec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Fasttext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Fasttext</a:t>
            </a:r>
            <a:r>
              <a:rPr lang="ko-KR" altLang="en-US" baseline="0" dirty="0"/>
              <a:t>의 경우 </a:t>
            </a:r>
            <a:r>
              <a:rPr lang="en-US" altLang="ko-KR" baseline="0" dirty="0" err="1"/>
              <a:t>subword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단위로 적용 가능하기 때문에 </a:t>
            </a:r>
            <a:r>
              <a:rPr lang="en-US" altLang="ko-KR" baseline="0" dirty="0"/>
              <a:t>OOV </a:t>
            </a:r>
            <a:r>
              <a:rPr lang="ko-KR" altLang="en-US" baseline="0" dirty="0"/>
              <a:t>문제가 적고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한국어에서도 대체적으로 좋은 성능을 보임</a:t>
            </a: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Flair</a:t>
            </a:r>
            <a:r>
              <a:rPr lang="en-US" altLang="ko-KR" baseline="0" dirty="0"/>
              <a:t> Embedding</a:t>
            </a:r>
          </a:p>
          <a:p>
            <a:pPr marL="0" indent="0">
              <a:buFontTx/>
              <a:buNone/>
            </a:pPr>
            <a:r>
              <a:rPr lang="en-US" altLang="ko-KR" baseline="0" dirty="0"/>
              <a:t>-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Hash bucket : string (key) -&gt; index (value)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3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6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20200821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5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(Word Embedding)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gensim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parameters : model size 64, window size 7, min count 1, epochs 10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OOV : hash bucket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43" y="4556329"/>
            <a:ext cx="9229725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3" y="5807785"/>
            <a:ext cx="8362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9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500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(Flair Embedding)</a:t>
            </a:r>
          </a:p>
          <a:p>
            <a:pPr>
              <a:buFontTx/>
              <a:buChar char="-"/>
            </a:pPr>
            <a:r>
              <a:rPr lang="en-US" altLang="ko-KR" sz="2000" dirty="0"/>
              <a:t>Input data : [BOS, </a:t>
            </a:r>
            <a:r>
              <a:rPr lang="ko-KR" altLang="en-US" sz="2000" dirty="0"/>
              <a:t>예</a:t>
            </a:r>
            <a:r>
              <a:rPr lang="en-US" altLang="ko-KR" sz="2000" dirty="0"/>
              <a:t>, </a:t>
            </a:r>
            <a:r>
              <a:rPr lang="ko-KR" altLang="en-US" sz="2000" dirty="0"/>
              <a:t>약</a:t>
            </a:r>
            <a:r>
              <a:rPr lang="en-US" altLang="ko-KR" sz="2000" dirty="0"/>
              <a:t>, SEP, </a:t>
            </a:r>
            <a:r>
              <a:rPr lang="ko-KR" altLang="en-US" sz="2000" dirty="0"/>
              <a:t>하</a:t>
            </a:r>
            <a:r>
              <a:rPr lang="en-US" altLang="ko-KR" sz="2000" dirty="0"/>
              <a:t>, SEP, </a:t>
            </a:r>
            <a:r>
              <a:rPr lang="ko-KR" altLang="en-US" sz="2000" dirty="0"/>
              <a:t>고</a:t>
            </a:r>
            <a:r>
              <a:rPr lang="en-US" altLang="ko-KR" sz="2000" dirty="0"/>
              <a:t>, SEP, </a:t>
            </a:r>
            <a:r>
              <a:rPr lang="ko-KR" altLang="en-US" sz="2000" dirty="0"/>
              <a:t>싶</a:t>
            </a:r>
            <a:r>
              <a:rPr lang="en-US" altLang="ko-KR" sz="2000" dirty="0"/>
              <a:t>, SEP, </a:t>
            </a:r>
            <a:r>
              <a:rPr lang="ko-KR" altLang="en-US" sz="2000" dirty="0"/>
              <a:t>어</a:t>
            </a:r>
            <a:r>
              <a:rPr lang="en-US" altLang="ko-KR" sz="2000" dirty="0"/>
              <a:t>, </a:t>
            </a:r>
            <a:r>
              <a:rPr lang="ko-KR" altLang="en-US" sz="2000" dirty="0"/>
              <a:t>요</a:t>
            </a:r>
            <a:r>
              <a:rPr lang="en-US" altLang="ko-KR" sz="2000" dirty="0"/>
              <a:t>, SEP]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parameters : model size 64, max length 100, epochs 100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OOV : UNK token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Representation : </a:t>
            </a:r>
            <a:r>
              <a:rPr lang="en-US" altLang="ko-KR" sz="2000" dirty="0" err="1"/>
              <a:t>lstm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forward/backward vector </a:t>
            </a:r>
            <a:r>
              <a:rPr lang="ko-KR" altLang="en-US" sz="2000" dirty="0"/>
              <a:t>출력 후</a:t>
            </a:r>
            <a:r>
              <a:rPr lang="en-US" altLang="ko-KR" sz="2000" dirty="0"/>
              <a:t>, start/end index</a:t>
            </a:r>
            <a:r>
              <a:rPr lang="ko-KR" altLang="en-US" sz="2000" dirty="0"/>
              <a:t>를 통해 해당 단어의 </a:t>
            </a:r>
            <a:r>
              <a:rPr lang="en-US" altLang="ko-KR" sz="2000" dirty="0"/>
              <a:t>representation vector </a:t>
            </a:r>
            <a:r>
              <a:rPr lang="ko-KR" altLang="en-US" sz="2000" dirty="0"/>
              <a:t>추출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5235405"/>
            <a:ext cx="4019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토큰별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예측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CRF</a:t>
            </a:r>
          </a:p>
          <a:p>
            <a:pPr>
              <a:buFontTx/>
              <a:buChar char="-"/>
            </a:pPr>
            <a:r>
              <a:rPr lang="en-US" altLang="ko-KR" sz="2000" dirty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/>
              <a:t>형태소 분석</a:t>
            </a:r>
            <a:r>
              <a:rPr lang="en-US" altLang="ko-KR" sz="2000" dirty="0"/>
              <a:t>, NER, </a:t>
            </a:r>
            <a:r>
              <a:rPr lang="ko-KR" altLang="en-US" sz="2000" dirty="0"/>
              <a:t>띄어쓰기 등 </a:t>
            </a:r>
            <a:r>
              <a:rPr lang="en-US" altLang="ko-KR" sz="2000" dirty="0"/>
              <a:t>Sequence labelling </a:t>
            </a:r>
            <a:r>
              <a:rPr lang="ko-KR" altLang="en-US" sz="2000" dirty="0"/>
              <a:t>문제에서 많이 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Transformer </a:t>
            </a:r>
            <a:r>
              <a:rPr lang="ko-KR" altLang="en-US" sz="2000" dirty="0"/>
              <a:t>출력 벡터에서 </a:t>
            </a:r>
            <a:r>
              <a:rPr lang="en-US" altLang="ko-KR" sz="2000" dirty="0"/>
              <a:t>FC layer </a:t>
            </a:r>
            <a:r>
              <a:rPr lang="ko-KR" altLang="en-US" sz="2000" dirty="0"/>
              <a:t>적용 후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비교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smtClean="0"/>
              <a:t>Extractor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6498515" cy="47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기본적인 코드 구조는 </a:t>
            </a:r>
            <a:r>
              <a:rPr lang="en-US" altLang="ko-KR" sz="2000" dirty="0" smtClean="0"/>
              <a:t>DIET </a:t>
            </a:r>
            <a:r>
              <a:rPr lang="ko-KR" altLang="en-US" sz="2000" dirty="0" smtClean="0"/>
              <a:t>참고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DIETClassifier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IntentClassifier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EntityExtractor</a:t>
            </a:r>
            <a:r>
              <a:rPr lang="en-US" altLang="ko-KR" sz="1600" dirty="0" smtClean="0"/>
              <a:t>) 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DIET (</a:t>
            </a:r>
            <a:r>
              <a:rPr lang="en-US" altLang="ko-KR" sz="1600" dirty="0" err="1" smtClean="0"/>
              <a:t>RasaModel</a:t>
            </a:r>
            <a:r>
              <a:rPr lang="en-US" altLang="ko-KR" sz="1600" dirty="0" smtClean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prepare layer : layer</a:t>
            </a:r>
            <a:r>
              <a:rPr lang="ko-KR" altLang="en-US" sz="2000" dirty="0" smtClean="0"/>
              <a:t>별로 </a:t>
            </a:r>
            <a:r>
              <a:rPr lang="en-US" altLang="ko-KR" sz="2000" dirty="0" err="1" smtClean="0"/>
              <a:t>Dict</a:t>
            </a:r>
            <a:r>
              <a:rPr lang="ko-KR" altLang="en-US" sz="2000" dirty="0" smtClean="0"/>
              <a:t>에 정의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 smtClean="0"/>
              <a:t>batch_loss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batch_predict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CRF :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err="1" smtClean="0"/>
              <a:t>-addons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사용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3181088"/>
            <a:ext cx="4295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Extractor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AI Hub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카페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Intents : 128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결제문의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일반주문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시설문의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Entities : 43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/>
              <a:t>메뉴</a:t>
            </a:r>
            <a:r>
              <a:rPr lang="en-US" altLang="ko-KR" sz="2000" dirty="0"/>
              <a:t>, </a:t>
            </a:r>
            <a:r>
              <a:rPr lang="ko-KR" altLang="en-US" sz="2000" dirty="0"/>
              <a:t>재료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토핑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데이터 정제 </a:t>
            </a:r>
            <a:r>
              <a:rPr lang="en-US" altLang="ko-KR" sz="2000" dirty="0"/>
              <a:t>: </a:t>
            </a:r>
            <a:r>
              <a:rPr lang="ko-KR" altLang="en-US" sz="2000" dirty="0"/>
              <a:t>중복 및 불필요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59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실험 방법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 </a:t>
            </a:r>
            <a:r>
              <a:rPr lang="en-US" altLang="ko-KR" sz="2000" dirty="0" err="1"/>
              <a:t>nlu</a:t>
            </a:r>
            <a:r>
              <a:rPr lang="en-US" altLang="ko-KR" sz="2000" dirty="0"/>
              <a:t> test</a:t>
            </a:r>
            <a:r>
              <a:rPr lang="ko-KR" altLang="en-US" sz="2000" dirty="0"/>
              <a:t>를 통해 컴포넌트별 성능 비교 </a:t>
            </a:r>
            <a:r>
              <a:rPr lang="en-US" altLang="ko-KR" sz="2000" dirty="0"/>
              <a:t>(Weighted averaged f1 score)</a:t>
            </a:r>
          </a:p>
          <a:p>
            <a:pPr>
              <a:buFontTx/>
              <a:buChar char="-"/>
            </a:pPr>
            <a:r>
              <a:rPr lang="en-US" altLang="ko-KR" sz="2000" dirty="0"/>
              <a:t>Tokenizer : Whitespace / </a:t>
            </a:r>
            <a:r>
              <a:rPr lang="en-US" altLang="ko-KR" sz="2000" dirty="0" err="1"/>
              <a:t>Mecab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Featurizer</a:t>
            </a:r>
            <a:r>
              <a:rPr lang="en-US" altLang="ko-KR" sz="2000" dirty="0"/>
              <a:t> : Sparse / Word2Vec /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/>
              <a:t>Extractor : CRF /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452257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Tokenizer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0.49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0.75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0.50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0.73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tokenizer</a:t>
            </a:r>
            <a:r>
              <a:rPr lang="ko-KR" altLang="en-US" sz="2000" dirty="0"/>
              <a:t>가 </a:t>
            </a:r>
            <a:r>
              <a:rPr lang="en-US" altLang="ko-KR" sz="2000" dirty="0"/>
              <a:t>Whitespace </a:t>
            </a:r>
            <a:r>
              <a:rPr lang="ko-KR" altLang="en-US" sz="2000" dirty="0"/>
              <a:t>보다 월등히 높은 성능을 보임 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112239"/>
              </p:ext>
            </p:extLst>
          </p:nvPr>
        </p:nvGraphicFramePr>
        <p:xfrm>
          <a:off x="58601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Featurizer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 : 0.7409</a:t>
            </a:r>
          </a:p>
          <a:p>
            <a:pPr>
              <a:buFontTx/>
              <a:buChar char="-"/>
            </a:pPr>
            <a:r>
              <a:rPr lang="en-US" altLang="ko-KR" sz="2000" dirty="0"/>
              <a:t>Word2Vec : 0.7369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: 0.7234</a:t>
            </a:r>
          </a:p>
          <a:p>
            <a:pPr>
              <a:buFontTx/>
              <a:buChar char="-"/>
            </a:pPr>
            <a:r>
              <a:rPr lang="en-US" altLang="ko-KR" sz="2000" dirty="0"/>
              <a:t>Flair : 0.6966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가 가장 높은 성능을 보임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학습 데이터 양의 부족으로 인한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모델 성능 하락으로 판단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93892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82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9A2214-7463-4004-B3FD-F6D8920AD78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36459" cy="141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외부 데이터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네이버 블로그에서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키워드로 수집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671</a:t>
            </a:r>
            <a:r>
              <a:rPr lang="ko-KR" altLang="en-US" sz="2000" dirty="0"/>
              <a:t>건 수집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130</a:t>
            </a:r>
            <a:r>
              <a:rPr lang="ko-KR" altLang="en-US" sz="2000" dirty="0"/>
              <a:t>만 토큰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B1F0538-A04C-4886-B9F3-54E23123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63459"/>
              </p:ext>
            </p:extLst>
          </p:nvPr>
        </p:nvGraphicFramePr>
        <p:xfrm>
          <a:off x="63173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4EAEB8-A638-4EC1-BAED-C8A1ECB32414}"/>
              </a:ext>
            </a:extLst>
          </p:cNvPr>
          <p:cNvSpPr txBox="1">
            <a:spLocks/>
          </p:cNvSpPr>
          <p:nvPr/>
        </p:nvSpPr>
        <p:spPr>
          <a:xfrm>
            <a:off x="838200" y="3883023"/>
            <a:ext cx="5036459" cy="26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3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모두 외부 데이터 사용 시 성능 향상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그러나 </a:t>
            </a:r>
            <a:r>
              <a:rPr lang="ko-KR" altLang="en-US" sz="2000" dirty="0" smtClean="0"/>
              <a:t>내부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외부 데이터 사용 시 오히려 성능이 다소 하락</a:t>
            </a:r>
          </a:p>
        </p:txBody>
      </p:sp>
    </p:spTree>
    <p:extLst>
      <p:ext uri="{BB962C8B-B14F-4D97-AF65-F5344CB8AC3E}">
        <p14:creationId xmlns:p14="http://schemas.microsoft.com/office/powerpoint/2010/main" val="217781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264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  <a:r>
              <a:rPr lang="ko-KR" altLang="en-US" dirty="0"/>
              <a:t> 비교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dirty="0"/>
              <a:t>3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CRF </a:t>
            </a:r>
            <a:r>
              <a:rPr lang="ko-KR" altLang="en-US" sz="2000" dirty="0"/>
              <a:t>모델의 성능 다소 우위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Flair</a:t>
            </a:r>
            <a:r>
              <a:rPr lang="ko-KR" altLang="en-US" sz="2000" dirty="0"/>
              <a:t>를 제외하고 아주 근소한 차이 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en-US" altLang="ko-KR" sz="2000" dirty="0"/>
              <a:t>0.055)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30366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77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Custom Component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Tokenizer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Extractor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15EBB-988E-4408-BADD-E5833B43157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66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컴포넌트들을 </a:t>
            </a:r>
            <a:r>
              <a:rPr lang="en-US" altLang="ko-KR" sz="2000" dirty="0"/>
              <a:t>Rasa Custom </a:t>
            </a:r>
            <a:r>
              <a:rPr lang="ko-KR" altLang="en-US" sz="2000" dirty="0"/>
              <a:t>컴포넌트로 구현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</a:t>
            </a:r>
            <a:r>
              <a:rPr lang="en-US" altLang="ko-KR" sz="2000" dirty="0"/>
              <a:t>Tokenizer </a:t>
            </a:r>
            <a:r>
              <a:rPr lang="ko-KR" altLang="en-US" sz="2000" dirty="0"/>
              <a:t>사용이 주된 성능 향상 요인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도메인 데이터 사용으로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기반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Extractor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보다 다소 높은 성능을 보이지만 큰 차이 없음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정제 및 가공을 통해 더 유의미한 결과 도출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 모델에 적합한 </a:t>
            </a:r>
            <a:r>
              <a:rPr lang="en-US" altLang="ko-KR" sz="2000" dirty="0"/>
              <a:t>Custom </a:t>
            </a:r>
            <a:r>
              <a:rPr lang="ko-KR" altLang="en-US" sz="2000" dirty="0"/>
              <a:t>컴포넌트 연구 및 개발 필요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실험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577465"/>
            <a:ext cx="10177633" cy="20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Character-level Classifier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Intent </a:t>
            </a:r>
            <a:r>
              <a:rPr lang="ko-KR" altLang="en-US" sz="2000" dirty="0" smtClean="0"/>
              <a:t>분류 문제점 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예약 확인 하고 싶어요</a:t>
            </a:r>
            <a:r>
              <a:rPr lang="en-US" altLang="ko-KR" sz="2000" dirty="0" smtClean="0"/>
              <a:t>‘ ≈ ‘</a:t>
            </a:r>
            <a:r>
              <a:rPr lang="ko-KR" altLang="en-US" sz="2000" dirty="0" smtClean="0"/>
              <a:t>예약 취소 하고 싶어요</a:t>
            </a:r>
            <a:r>
              <a:rPr lang="en-US" altLang="ko-KR" sz="2000" dirty="0" smtClean="0"/>
              <a:t>’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Token-level LM </a:t>
            </a:r>
            <a:r>
              <a:rPr lang="ko-KR" altLang="en-US" sz="2000" dirty="0" smtClean="0"/>
              <a:t>모델에서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취소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의 값이 유사할 가능성이 큼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Character-level </a:t>
            </a:r>
            <a:r>
              <a:rPr lang="ko-KR" altLang="en-US" sz="2000" dirty="0" smtClean="0"/>
              <a:t>모델은 글자를 입력으로 하기 때문에 더 세세한 분류가 가능할 것을 </a:t>
            </a:r>
            <a:r>
              <a:rPr lang="ko-KR" altLang="en-US" sz="2000" dirty="0" smtClean="0"/>
              <a:t>보임</a:t>
            </a:r>
            <a:endParaRPr lang="en-US" altLang="ko-KR" sz="2000" dirty="0"/>
          </a:p>
        </p:txBody>
      </p:sp>
      <p:sp>
        <p:nvSpPr>
          <p:cNvPr id="251" name="내용 개체 틀 2"/>
          <p:cNvSpPr txBox="1">
            <a:spLocks/>
          </p:cNvSpPr>
          <p:nvPr/>
        </p:nvSpPr>
        <p:spPr>
          <a:xfrm>
            <a:off x="838199" y="4096546"/>
            <a:ext cx="10177633" cy="2594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구현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글자 단위로 구분 후 모델 입력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Embedding (</a:t>
            </a:r>
            <a:r>
              <a:rPr lang="en-US" altLang="ko-KR" sz="2000" dirty="0" smtClean="0"/>
              <a:t>Char/Token) </a:t>
            </a:r>
            <a:r>
              <a:rPr lang="en-US" altLang="ko-KR" sz="2000" dirty="0" smtClean="0"/>
              <a:t>-&gt; Transformer -&gt; Pooling -&gt; </a:t>
            </a:r>
            <a:r>
              <a:rPr lang="en-US" altLang="ko-KR" sz="2000" dirty="0" err="1" smtClean="0"/>
              <a:t>Softmax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[SEP] </a:t>
            </a:r>
            <a:r>
              <a:rPr lang="ko-KR" altLang="en-US" sz="2000" dirty="0" smtClean="0"/>
              <a:t>토큰으로 토큰 경계 구분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토큰 구분하는 </a:t>
            </a:r>
            <a:r>
              <a:rPr lang="en-US" altLang="ko-KR" sz="2000" dirty="0" smtClean="0"/>
              <a:t>segment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부여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52" y="3877067"/>
            <a:ext cx="3800410" cy="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760047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4761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74761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93016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1270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29525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41495" y="4202915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766089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753660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753660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3620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18750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30129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61331" y="5133258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748902" y="480096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748902" y="480096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93144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3113992" y="480096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29653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3774815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762386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3762386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394493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127476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431002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780857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4768428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768428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495097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5133518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531606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5776099" y="5141152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763670" y="480886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763670" y="480886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594621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128760" y="480886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631130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6695720" y="5156556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683291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6683291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686583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7048381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23092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7701762" y="5156556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7689333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7689333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87187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8054423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23696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8697004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8684575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8684575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886712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9049665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923221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9623985" y="5148662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9611556" y="481637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9611556" y="481637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979410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976646" y="481637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1015919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10619227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60679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60679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1078934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97188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1115443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75880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75880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135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112389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30644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1764848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1764848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94739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2129938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231248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2760090" y="372613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2760090" y="372613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294263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125180" y="372613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30772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3773574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3773574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395611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4138664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432120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4779616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4779616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496216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5144706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32725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5774858" y="373402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5774858" y="373402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95740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6139948" y="373402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632249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6694479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6694479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687702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059569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24211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7700521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>
            <a:off x="7700521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>
            <a:off x="788306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8065611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824815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695763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695763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887830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060853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24339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9622744" y="374153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9622744" y="374153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980528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987834" y="374153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1017037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61798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61798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>
            <a:off x="1080053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1098307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1116562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3955200" y="3120379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Pooling Layer /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6" name="직선 화살표 연결선 355"/>
          <p:cNvCxnSpPr/>
          <p:nvPr/>
        </p:nvCxnSpPr>
        <p:spPr>
          <a:xfrm flipV="1">
            <a:off x="5946215" y="2574663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3969344" y="2182280"/>
            <a:ext cx="4077032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예약취소문의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1577465"/>
            <a:ext cx="4099560" cy="214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추가 정제 데이터로 실험 진행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기존 모델보다 성능 향상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Character : 0.745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DIET : 0.726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Category+ : 0.670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88548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838199" y="3988971"/>
            <a:ext cx="4562139" cy="25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Character-level </a:t>
            </a:r>
            <a:r>
              <a:rPr lang="ko-KR" altLang="en-US" sz="2000" dirty="0" smtClean="0"/>
              <a:t>모델의 가능성 확인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기존 </a:t>
            </a:r>
            <a:r>
              <a:rPr lang="en-US" altLang="ko-KR" sz="2000" dirty="0" err="1" smtClean="0"/>
              <a:t>Featurizer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통합 방법 고려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추가 실험 및 연구 필요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4021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https://iostream.tistory.com/144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en-US" altLang="ko-KR" sz="1600" dirty="0" smtClean="0"/>
              <a:t>5] Tomas </a:t>
            </a:r>
            <a:r>
              <a:rPr lang="en-US" altLang="ko-KR" sz="1600" dirty="0" err="1" smtClean="0"/>
              <a:t>Mikolov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Distributed Representations of Words and Phrases and their Compositionality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[7] Alan </a:t>
            </a:r>
            <a:r>
              <a:rPr lang="en-US" altLang="ko-KR" sz="1600" dirty="0" err="1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통해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NLU </a:t>
            </a:r>
            <a:r>
              <a:rPr lang="ko-KR" altLang="en-US" sz="2000" dirty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모델 부재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빠른 실험 환경 필요</a:t>
            </a:r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Custom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init</a:t>
            </a:r>
            <a:r>
              <a:rPr lang="en-US" altLang="ko-KR" sz="2000" dirty="0"/>
              <a:t> : </a:t>
            </a:r>
            <a:r>
              <a:rPr lang="ko-KR" altLang="en-US" sz="2000" dirty="0"/>
              <a:t>클래스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train : </a:t>
            </a:r>
            <a:r>
              <a:rPr lang="ko-KR" altLang="en-US" sz="2000" dirty="0"/>
              <a:t>모델 학습</a:t>
            </a:r>
            <a:r>
              <a:rPr lang="en-US" altLang="ko-KR" sz="2000" dirty="0"/>
              <a:t> / </a:t>
            </a:r>
            <a:r>
              <a:rPr lang="ko-KR" altLang="en-US" sz="2000" dirty="0"/>
              <a:t>학습 데이터에 </a:t>
            </a:r>
            <a:r>
              <a:rPr lang="en-US" altLang="ko-KR" sz="2000" dirty="0"/>
              <a:t>process </a:t>
            </a:r>
            <a:r>
              <a:rPr lang="ko-KR" altLang="en-US" sz="2000" dirty="0"/>
              <a:t>적용 </a:t>
            </a:r>
            <a:r>
              <a:rPr lang="en-US" altLang="ko-KR" sz="2000" dirty="0"/>
              <a:t>(Tokenizer,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process : </a:t>
            </a:r>
            <a:r>
              <a:rPr lang="ko-KR" altLang="en-US" sz="2000" dirty="0"/>
              <a:t>입력 메시지에 </a:t>
            </a:r>
            <a:r>
              <a:rPr lang="en-US" altLang="ko-KR" sz="2000" dirty="0"/>
              <a:t>Component task </a:t>
            </a:r>
            <a:r>
              <a:rPr lang="ko-KR" altLang="en-US" sz="2000" dirty="0"/>
              <a:t>진행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 : </a:t>
            </a:r>
            <a:r>
              <a:rPr lang="ko-KR" altLang="en-US" sz="2000" dirty="0"/>
              <a:t>모델 및 필요 데이터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load : </a:t>
            </a:r>
            <a:r>
              <a:rPr lang="ko-KR" altLang="en-US" sz="2000" dirty="0"/>
              <a:t>모델 및 필요 데이터 불러오기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87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6" y="1318359"/>
            <a:ext cx="6309946" cy="525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615" y="632167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문장수에 따른 </a:t>
            </a:r>
            <a:r>
              <a:rPr lang="ko-KR" altLang="en-US" dirty="0" err="1"/>
              <a:t>토큰화</a:t>
            </a:r>
            <a:r>
              <a:rPr lang="ko-KR" altLang="en-US" dirty="0"/>
              <a:t> 작업 시간 비교 </a:t>
            </a:r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4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3729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Konlpy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ko-dict</a:t>
            </a:r>
            <a:r>
              <a:rPr lang="en-US" altLang="ko-KR" sz="2000" dirty="0"/>
              <a:t> </a:t>
            </a:r>
            <a:r>
              <a:rPr lang="ko-KR" altLang="en-US" sz="2000" dirty="0"/>
              <a:t>경로 </a:t>
            </a:r>
            <a:r>
              <a:rPr lang="ko-KR" altLang="en-US" sz="2000" dirty="0" err="1"/>
              <a:t>매개변수화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token text</a:t>
            </a:r>
            <a:r>
              <a:rPr lang="ko-KR" altLang="en-US" sz="2000" dirty="0"/>
              <a:t>와 </a:t>
            </a:r>
            <a:r>
              <a:rPr lang="ko-KR" altLang="en-US" sz="2000" dirty="0" smtClean="0"/>
              <a:t>형태소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모두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 </a:t>
            </a:r>
            <a:r>
              <a:rPr lang="ko-KR" altLang="en-US" sz="2000" dirty="0"/>
              <a:t>시에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객체 제거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7" y="3088060"/>
            <a:ext cx="44862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57" y="3844271"/>
            <a:ext cx="4838700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57" y="5034243"/>
            <a:ext cx="6591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 [7]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Flair Embedding </a:t>
            </a:r>
            <a:r>
              <a:rPr lang="ko-KR" altLang="en-US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1469</Words>
  <Application>Microsoft Office PowerPoint</Application>
  <PresentationFormat>와이드스크린</PresentationFormat>
  <Paragraphs>297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Custom Component</vt:lpstr>
      <vt:lpstr>3. Tokenizer</vt:lpstr>
      <vt:lpstr>3. Tokenizer (계속)</vt:lpstr>
      <vt:lpstr>3. Tokenizer (계속)</vt:lpstr>
      <vt:lpstr>4. Featurizer</vt:lpstr>
      <vt:lpstr>4. Featurizer (계속)</vt:lpstr>
      <vt:lpstr>4. Featurizer (계속)</vt:lpstr>
      <vt:lpstr>4. Featurizer (계속)</vt:lpstr>
      <vt:lpstr>5. Extractor</vt:lpstr>
      <vt:lpstr>5. Extractor (계속)</vt:lpstr>
      <vt:lpstr>5. Extractor (계속)</vt:lpstr>
      <vt:lpstr>6. 실험</vt:lpstr>
      <vt:lpstr>6. 실험 (계속)</vt:lpstr>
      <vt:lpstr>6. 실험 (계속)</vt:lpstr>
      <vt:lpstr>6. 실험 (계속)</vt:lpstr>
      <vt:lpstr>6. 실험 (계속)</vt:lpstr>
      <vt:lpstr>7. 결론</vt:lpstr>
      <vt:lpstr>추가 실험</vt:lpstr>
      <vt:lpstr>추가 실험 (계속)</vt:lpstr>
      <vt:lpstr>추가 실험 (계속)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SKCC</cp:lastModifiedBy>
  <cp:revision>307</cp:revision>
  <dcterms:created xsi:type="dcterms:W3CDTF">2020-08-12T23:41:00Z</dcterms:created>
  <dcterms:modified xsi:type="dcterms:W3CDTF">2020-08-21T02:00:25Z</dcterms:modified>
</cp:coreProperties>
</file>