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847" autoAdjust="0"/>
  </p:normalViewPr>
  <p:slideViewPr>
    <p:cSldViewPr snapToGrid="0">
      <p:cViewPr varScale="1">
        <p:scale>
          <a:sx n="67" d="100"/>
          <a:sy n="67" d="100"/>
        </p:scale>
        <p:origin x="129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67D204-C0C1-4FE7-8FE8-977E6C645AA7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7DD6D-3BB0-4CD0-908F-57059D998F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228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/>
              <a:t>[1] https://arxiv.org/abs/1803.11175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7DD6D-3BB0-4CD0-908F-57059D998F2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859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[1] https://bi.snu.ac.kr/Courses/nlp01/d_summary.ppt</a:t>
            </a:r>
          </a:p>
          <a:p>
            <a:r>
              <a:rPr lang="en-US" altLang="ko-KR" dirty="0" smtClean="0"/>
              <a:t>[2] https://dacon.io/competitions/official/235671/overview/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7DD6D-3BB0-4CD0-908F-57059D998F2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406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7DD6D-3BB0-4CD0-908F-57059D998F2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579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9E0C-5F84-4E5B-B267-B066BEAF02C5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A131-7AA2-4144-82A7-3C436A879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08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9E0C-5F84-4E5B-B267-B066BEAF02C5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A131-7AA2-4144-82A7-3C436A879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064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9E0C-5F84-4E5B-B267-B066BEAF02C5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A131-7AA2-4144-82A7-3C436A879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72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9E0C-5F84-4E5B-B267-B066BEAF02C5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A131-7AA2-4144-82A7-3C436A879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55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9E0C-5F84-4E5B-B267-B066BEAF02C5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A131-7AA2-4144-82A7-3C436A879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79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9E0C-5F84-4E5B-B267-B066BEAF02C5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A131-7AA2-4144-82A7-3C436A879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48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9E0C-5F84-4E5B-B267-B066BEAF02C5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A131-7AA2-4144-82A7-3C436A879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1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9E0C-5F84-4E5B-B267-B066BEAF02C5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A131-7AA2-4144-82A7-3C436A879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224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9E0C-5F84-4E5B-B267-B066BEAF02C5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A131-7AA2-4144-82A7-3C436A879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51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9E0C-5F84-4E5B-B267-B066BEAF02C5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A131-7AA2-4144-82A7-3C436A879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373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9E0C-5F84-4E5B-B267-B066BEAF02C5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A131-7AA2-4144-82A7-3C436A879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0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89E0C-5F84-4E5B-B267-B066BEAF02C5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EA131-7AA2-4144-82A7-3C436A879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41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MUSE</a:t>
            </a:r>
            <a:r>
              <a:rPr lang="ko-KR" altLang="en-US" sz="4000" dirty="0" smtClean="0"/>
              <a:t>를 활용한 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ko-KR" altLang="en-US" sz="4000" dirty="0" smtClean="0"/>
              <a:t>추출 </a:t>
            </a:r>
            <a:r>
              <a:rPr lang="ko-KR" altLang="en-US" sz="4000" dirty="0" err="1" smtClean="0"/>
              <a:t>요약기</a:t>
            </a:r>
            <a:r>
              <a:rPr lang="ko-KR" altLang="en-US" sz="4000" dirty="0" smtClean="0"/>
              <a:t> 개발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3999" y="4344988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NLP AI</a:t>
            </a:r>
          </a:p>
          <a:p>
            <a:r>
              <a:rPr lang="ko-KR" altLang="en-US" dirty="0" err="1" smtClean="0"/>
              <a:t>윤용선</a:t>
            </a:r>
            <a:r>
              <a:rPr lang="ko-KR" altLang="en-US" dirty="0" smtClean="0"/>
              <a:t> 선임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6133" y="1946831"/>
            <a:ext cx="487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Multilingual Universal Sentence Encoder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3954780" y="1783080"/>
            <a:ext cx="4331970" cy="2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3954780" y="3650854"/>
            <a:ext cx="4331970" cy="22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73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Universal Sentence Encoder </a:t>
            </a:r>
            <a:r>
              <a:rPr lang="en-US" altLang="ko-KR" sz="2000" dirty="0" smtClean="0"/>
              <a:t>[1]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6724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Multitask Learning</a:t>
            </a:r>
            <a:r>
              <a:rPr lang="ko-KR" altLang="en-US" sz="2000" dirty="0" smtClean="0"/>
              <a:t>을 활용하여 다양한 </a:t>
            </a:r>
            <a:r>
              <a:rPr lang="en-US" altLang="ko-KR" sz="2000" dirty="0" smtClean="0"/>
              <a:t>downstream task</a:t>
            </a:r>
            <a:r>
              <a:rPr lang="ko-KR" altLang="en-US" sz="2000" dirty="0" smtClean="0"/>
              <a:t>에서 사용할 수 있는 </a:t>
            </a:r>
            <a:r>
              <a:rPr lang="en-US" altLang="ko-KR" sz="2000" dirty="0" smtClean="0"/>
              <a:t>sentence level embedding model 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모델</a:t>
            </a:r>
            <a:r>
              <a:rPr lang="en-US" altLang="ko-KR" sz="2000" dirty="0" smtClean="0"/>
              <a:t>: Transformer / Deep Average Network (DAN)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학습</a:t>
            </a:r>
            <a:r>
              <a:rPr lang="en-US" altLang="ko-KR" sz="2000" dirty="0" smtClean="0"/>
              <a:t>: Skip-Thought, conversational input-response task, </a:t>
            </a:r>
            <a:r>
              <a:rPr lang="en-US" altLang="ko-KR" sz="2000" dirty="0" smtClean="0"/>
              <a:t>classification </a:t>
            </a:r>
            <a:r>
              <a:rPr lang="en-US" altLang="ko-KR" sz="2000" dirty="0" smtClean="0"/>
              <a:t>task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515" y="4400551"/>
            <a:ext cx="4850779" cy="2235312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937260" y="1383030"/>
            <a:ext cx="105041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759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추출 요약 </a:t>
            </a:r>
            <a:r>
              <a:rPr lang="en-US" altLang="ko-KR" sz="3600" dirty="0" smtClean="0"/>
              <a:t>(Extractive Summarization)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2920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문서에 존재하는 단어나 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문장을 그대로 추출하는 요약 방법 </a:t>
            </a:r>
            <a:r>
              <a:rPr lang="en-US" altLang="ko-KR" sz="1800" dirty="0" smtClean="0"/>
              <a:t>[1]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데이터</a:t>
            </a:r>
            <a:r>
              <a:rPr lang="en-US" altLang="ko-KR" sz="2000" dirty="0" smtClean="0"/>
              <a:t>: DACON </a:t>
            </a:r>
            <a:r>
              <a:rPr lang="ko-KR" altLang="en-US" sz="2000" dirty="0" smtClean="0"/>
              <a:t>한국어 문서 </a:t>
            </a:r>
            <a:r>
              <a:rPr lang="ko-KR" altLang="en-US" sz="2000" dirty="0" err="1" smtClean="0"/>
              <a:t>추출요약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AI </a:t>
            </a:r>
            <a:r>
              <a:rPr lang="ko-KR" altLang="en-US" sz="2000" dirty="0" smtClean="0"/>
              <a:t>경진대회 </a:t>
            </a:r>
            <a:r>
              <a:rPr lang="en-US" altLang="ko-KR" sz="1800" dirty="0" smtClean="0"/>
              <a:t>[2]</a:t>
            </a:r>
          </a:p>
          <a:p>
            <a:endParaRPr lang="en-US" altLang="ko-KR" sz="1800" dirty="0"/>
          </a:p>
          <a:p>
            <a:r>
              <a:rPr lang="ko-KR" altLang="en-US" sz="2000" dirty="0" smtClean="0"/>
              <a:t>평가지표</a:t>
            </a:r>
            <a:r>
              <a:rPr lang="en-US" altLang="ko-KR" sz="2000" dirty="0" smtClean="0"/>
              <a:t>: Rouge-1, Rouge-2, Rouge-L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45" y="4489767"/>
            <a:ext cx="11438309" cy="2013903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937260" y="1383030"/>
            <a:ext cx="105041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14555" y="4052967"/>
            <a:ext cx="204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데이터 예시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5823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모델</a:t>
            </a:r>
            <a:endParaRPr lang="ko-KR" altLang="en-US" sz="36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53316"/>
              </p:ext>
            </p:extLst>
          </p:nvPr>
        </p:nvGraphicFramePr>
        <p:xfrm>
          <a:off x="1191260" y="2981853"/>
          <a:ext cx="9809480" cy="3532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1896">
                  <a:extLst>
                    <a:ext uri="{9D8B030D-6E8A-4147-A177-3AD203B41FA5}">
                      <a16:colId xmlns:a16="http://schemas.microsoft.com/office/drawing/2014/main" val="3920531779"/>
                    </a:ext>
                  </a:extLst>
                </a:gridCol>
                <a:gridCol w="1961896">
                  <a:extLst>
                    <a:ext uri="{9D8B030D-6E8A-4147-A177-3AD203B41FA5}">
                      <a16:colId xmlns:a16="http://schemas.microsoft.com/office/drawing/2014/main" val="4161311949"/>
                    </a:ext>
                  </a:extLst>
                </a:gridCol>
                <a:gridCol w="1961896">
                  <a:extLst>
                    <a:ext uri="{9D8B030D-6E8A-4147-A177-3AD203B41FA5}">
                      <a16:colId xmlns:a16="http://schemas.microsoft.com/office/drawing/2014/main" val="1343368067"/>
                    </a:ext>
                  </a:extLst>
                </a:gridCol>
                <a:gridCol w="1961896">
                  <a:extLst>
                    <a:ext uri="{9D8B030D-6E8A-4147-A177-3AD203B41FA5}">
                      <a16:colId xmlns:a16="http://schemas.microsoft.com/office/drawing/2014/main" val="436409818"/>
                    </a:ext>
                  </a:extLst>
                </a:gridCol>
                <a:gridCol w="1961896">
                  <a:extLst>
                    <a:ext uri="{9D8B030D-6E8A-4147-A177-3AD203B41FA5}">
                      <a16:colId xmlns:a16="http://schemas.microsoft.com/office/drawing/2014/main" val="2452694853"/>
                    </a:ext>
                  </a:extLst>
                </a:gridCol>
              </a:tblGrid>
              <a:tr h="7064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모델명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Rouge-1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Rouge-2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Rouge-L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Time (it/s)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770261"/>
                  </a:ext>
                </a:extLst>
              </a:tr>
              <a:tr h="706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MMR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0.379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0.206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0.310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14.06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402300"/>
                  </a:ext>
                </a:extLst>
              </a:tr>
              <a:tr h="706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BiLSTM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0.470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0.327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0.413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49.42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9103981"/>
                  </a:ext>
                </a:extLst>
              </a:tr>
              <a:tr h="706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CNN</a:t>
                      </a:r>
                      <a:r>
                        <a:rPr lang="en-US" altLang="ko-KR" sz="1400" baseline="0" dirty="0" smtClean="0"/>
                        <a:t> (1D)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0.470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0.326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0.413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84.95</a:t>
                      </a:r>
                      <a:endParaRPr lang="ko-KR" altLang="en-US" sz="14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756289"/>
                  </a:ext>
                </a:extLst>
              </a:tr>
              <a:tr h="706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Transformer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0.472</a:t>
                      </a:r>
                      <a:endParaRPr lang="ko-KR" altLang="en-US" sz="14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0.328</a:t>
                      </a:r>
                      <a:endParaRPr lang="ko-KR" altLang="en-US" sz="14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0.415</a:t>
                      </a:r>
                      <a:endParaRPr lang="ko-KR" altLang="en-US" sz="14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23.06</a:t>
                      </a:r>
                      <a:endParaRPr lang="ko-KR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0836227"/>
                  </a:ext>
                </a:extLst>
              </a:tr>
            </a:tbl>
          </a:graphicData>
        </a:graphic>
      </p:graphicFrame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177290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학습 기반 모델</a:t>
            </a:r>
            <a:r>
              <a:rPr lang="en-US" altLang="ko-KR" sz="1800" dirty="0" smtClean="0"/>
              <a:t>: Sentence embedding </a:t>
            </a:r>
            <a:r>
              <a:rPr lang="ko-KR" altLang="en-US" sz="1800" dirty="0" smtClean="0"/>
              <a:t>→ </a:t>
            </a:r>
            <a:r>
              <a:rPr lang="en-US" altLang="ko-KR" sz="1800" dirty="0" smtClean="0"/>
              <a:t>Sequence model </a:t>
            </a:r>
            <a:r>
              <a:rPr lang="ko-KR" altLang="en-US" sz="1800" dirty="0" smtClean="0"/>
              <a:t>→</a:t>
            </a:r>
            <a:r>
              <a:rPr lang="en-US" altLang="ko-KR" sz="1800" dirty="0" smtClean="0"/>
              <a:t> Binary Classification</a:t>
            </a:r>
          </a:p>
          <a:p>
            <a:r>
              <a:rPr lang="ko-KR" altLang="en-US" sz="1800" dirty="0" smtClean="0"/>
              <a:t>학습 기반 모델들은 대체적으로 유사한 성능</a:t>
            </a:r>
            <a:endParaRPr lang="en-US" altLang="ko-KR" sz="1800" dirty="0" smtClean="0"/>
          </a:p>
          <a:p>
            <a:r>
              <a:rPr lang="en-US" altLang="ko-KR" sz="1800" dirty="0" smtClean="0"/>
              <a:t>CNN</a:t>
            </a:r>
            <a:r>
              <a:rPr lang="ko-KR" altLang="en-US" sz="1800" dirty="0" smtClean="0"/>
              <a:t>의 처리속도가 가장 빠름</a:t>
            </a:r>
            <a:endParaRPr lang="ko-KR" altLang="en-US" sz="18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937260" y="1383030"/>
            <a:ext cx="105041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13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/>
              <a:t>어플리케이션</a:t>
            </a:r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2266949" y="1690688"/>
            <a:ext cx="7434431" cy="2294945"/>
            <a:chOff x="2141220" y="2297162"/>
            <a:chExt cx="8004810" cy="2308471"/>
          </a:xfrm>
        </p:grpSpPr>
        <p:sp>
          <p:nvSpPr>
            <p:cNvPr id="4" name="직사각형 3"/>
            <p:cNvSpPr/>
            <p:nvPr/>
          </p:nvSpPr>
          <p:spPr>
            <a:xfrm>
              <a:off x="2141220" y="2560320"/>
              <a:ext cx="1276350" cy="18630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모델 서버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(Flask)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505450" y="2560320"/>
              <a:ext cx="1276350" cy="18630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웹 서버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(Flask)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869680" y="2560320"/>
              <a:ext cx="1276350" cy="18630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클라이언트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 flipH="1" flipV="1">
              <a:off x="7111365" y="3006090"/>
              <a:ext cx="1428750" cy="114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>
              <a:off x="7111365" y="3811905"/>
              <a:ext cx="1428750" cy="57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flipH="1" flipV="1">
              <a:off x="3747135" y="3017520"/>
              <a:ext cx="1428750" cy="114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3747135" y="3823335"/>
              <a:ext cx="1428750" cy="57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248525" y="2486620"/>
              <a:ext cx="1154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문서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84295" y="2297162"/>
              <a:ext cx="11544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문서</a:t>
              </a:r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en-US" altLang="ko-KR" dirty="0" smtClean="0"/>
                <a:t>(</a:t>
              </a:r>
              <a:r>
                <a:rPr lang="ko-KR" altLang="en-US" dirty="0" smtClean="0"/>
                <a:t>전처리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84295" y="3959302"/>
              <a:ext cx="11544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추출 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문장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067418" y="3959302"/>
              <a:ext cx="1516644" cy="39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HTML/CSS</a:t>
              </a:r>
            </a:p>
          </p:txBody>
        </p:sp>
      </p:grp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002" y="4162511"/>
            <a:ext cx="3778753" cy="249282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096000" y="6286007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웹 데모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937260" y="1383030"/>
            <a:ext cx="105041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82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358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201</Words>
  <Application>Microsoft Office PowerPoint</Application>
  <PresentationFormat>와이드스크린</PresentationFormat>
  <Paragraphs>65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MUSE를 활용한  추출 요약기 개발</vt:lpstr>
      <vt:lpstr>Universal Sentence Encoder [1]</vt:lpstr>
      <vt:lpstr>추출 요약 (Extractive Summarization)</vt:lpstr>
      <vt:lpstr>모델</vt:lpstr>
      <vt:lpstr>어플리케이션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MUSE를 활용한  추출 요약기 개발</dc:title>
  <dc:creator>SKCC</dc:creator>
  <cp:lastModifiedBy>SKCC</cp:lastModifiedBy>
  <cp:revision>26</cp:revision>
  <dcterms:created xsi:type="dcterms:W3CDTF">2021-02-26T03:59:26Z</dcterms:created>
  <dcterms:modified xsi:type="dcterms:W3CDTF">2021-02-26T05:31:45Z</dcterms:modified>
</cp:coreProperties>
</file>