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9" r:id="rId17"/>
    <p:sldId id="280" r:id="rId18"/>
    <p:sldId id="26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-1584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86328"/>
          </a:xfrm>
        </p:spPr>
        <p:txBody>
          <a:bodyPr>
            <a:normAutofit/>
          </a:bodyPr>
          <a:lstStyle/>
          <a:p>
            <a:r>
              <a:rPr lang="es-PE" dirty="0" smtClean="0"/>
              <a:t>Integrantes</a:t>
            </a:r>
          </a:p>
          <a:p>
            <a:r>
              <a:rPr lang="es-PE" dirty="0" smtClean="0"/>
              <a:t>Renato Espinoza Carranza</a:t>
            </a:r>
          </a:p>
          <a:p>
            <a:r>
              <a:rPr lang="es-PE" dirty="0" smtClean="0"/>
              <a:t>José Carreño Castillo</a:t>
            </a:r>
          </a:p>
          <a:p>
            <a:r>
              <a:rPr lang="es-PE" dirty="0" smtClean="0"/>
              <a:t>Andrés Huamán Oliden</a:t>
            </a:r>
          </a:p>
          <a:p>
            <a:r>
              <a:rPr lang="es-PE" dirty="0" smtClean="0"/>
              <a:t>Víctor Rojas Barboza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587" y="974978"/>
            <a:ext cx="7766936" cy="1646302"/>
          </a:xfrm>
        </p:spPr>
        <p:txBody>
          <a:bodyPr/>
          <a:lstStyle/>
          <a:p>
            <a:r>
              <a:rPr lang="es-PE" dirty="0" smtClean="0"/>
              <a:t>Desarrollo para dispositivos Móviles </a:t>
            </a:r>
            <a:br>
              <a:rPr lang="es-PE" dirty="0" smtClean="0"/>
            </a:br>
            <a:r>
              <a:rPr lang="es-PE" sz="4400" dirty="0" smtClean="0"/>
              <a:t>TB01</a:t>
            </a:r>
            <a:endParaRPr lang="es-PE" sz="4400" dirty="0"/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2562896" y="3889421"/>
            <a:ext cx="6568226" cy="12878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779492"/>
          </a:xfrm>
        </p:spPr>
        <p:txBody>
          <a:bodyPr>
            <a:normAutofit/>
          </a:bodyPr>
          <a:lstStyle/>
          <a:p>
            <a:r>
              <a:rPr lang="es-PE" dirty="0" smtClean="0"/>
              <a:t>RF09</a:t>
            </a:r>
            <a:r>
              <a:rPr lang="es-PE" dirty="0"/>
              <a:t>: Al momento de cliquear un inmueble, el sistema debe mostrar la siguiente información:</a:t>
            </a:r>
          </a:p>
          <a:p>
            <a:pPr lvl="1"/>
            <a:r>
              <a:rPr lang="es-PE" dirty="0"/>
              <a:t>Área.</a:t>
            </a:r>
          </a:p>
          <a:p>
            <a:pPr lvl="1"/>
            <a:r>
              <a:rPr lang="es-PE" dirty="0"/>
              <a:t>Precio en Nuevos Soles y Dólares.</a:t>
            </a:r>
          </a:p>
          <a:p>
            <a:pPr lvl="1"/>
            <a:r>
              <a:rPr lang="es-PE" dirty="0"/>
              <a:t>Dirección.</a:t>
            </a:r>
          </a:p>
          <a:p>
            <a:pPr lvl="1"/>
            <a:r>
              <a:rPr lang="es-PE" dirty="0"/>
              <a:t>Mapa.</a:t>
            </a:r>
          </a:p>
          <a:p>
            <a:pPr lvl="1"/>
            <a:r>
              <a:rPr lang="es-PE" dirty="0"/>
              <a:t>Descripción.</a:t>
            </a:r>
          </a:p>
          <a:p>
            <a:pPr lvl="1"/>
            <a:r>
              <a:rPr lang="es-PE" dirty="0"/>
              <a:t>Tipo de transacción (Venta o Alquiler)</a:t>
            </a:r>
          </a:p>
          <a:p>
            <a:pPr lvl="1"/>
            <a:r>
              <a:rPr lang="es-PE" dirty="0"/>
              <a:t>Dormitorios.</a:t>
            </a:r>
          </a:p>
          <a:p>
            <a:pPr lvl="1"/>
            <a:r>
              <a:rPr lang="es-PE" dirty="0"/>
              <a:t>Baños.</a:t>
            </a:r>
          </a:p>
          <a:p>
            <a:pPr lvl="1"/>
            <a:r>
              <a:rPr lang="es-PE" dirty="0"/>
              <a:t>Metros cuadrados de terreno.</a:t>
            </a:r>
          </a:p>
          <a:p>
            <a:pPr lvl="1"/>
            <a:r>
              <a:rPr lang="es-PE" dirty="0"/>
              <a:t>Metros cuadrados de construcción.</a:t>
            </a:r>
          </a:p>
          <a:p>
            <a:pPr lvl="1"/>
            <a:r>
              <a:rPr lang="es-PE" dirty="0"/>
              <a:t>Email.</a:t>
            </a:r>
          </a:p>
          <a:p>
            <a:pPr lvl="1"/>
            <a:r>
              <a:rPr lang="es-PE" dirty="0"/>
              <a:t>Número de contacto</a:t>
            </a:r>
            <a:r>
              <a:rPr lang="es-PE" dirty="0" smtClean="0"/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791194" y="5247640"/>
            <a:ext cx="4035046" cy="136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una vista de información detallada de cada inmueble.</a:t>
            </a:r>
            <a:endParaRPr lang="en-US" dirty="0"/>
          </a:p>
          <a:p>
            <a:pPr marL="365760" lvl="1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2034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9612886" cy="4439919"/>
          </a:xfrm>
        </p:spPr>
        <p:txBody>
          <a:bodyPr>
            <a:normAutofit/>
          </a:bodyPr>
          <a:lstStyle/>
          <a:p>
            <a:r>
              <a:rPr lang="es-PE" dirty="0" smtClean="0"/>
              <a:t>RF10</a:t>
            </a:r>
            <a:r>
              <a:rPr lang="es-PE" dirty="0"/>
              <a:t>: El sistema debe permitir al usuario enviar un correo al ofertante de un inmueble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formulario que capture los datos del cliente y que permita enviar un correo al ofertante del inmueble.</a:t>
            </a:r>
            <a:endParaRPr lang="en-US" dirty="0"/>
          </a:p>
          <a:p>
            <a:pPr marL="57150" indent="0">
              <a:buNone/>
            </a:pPr>
            <a:endParaRPr lang="es-PE" dirty="0"/>
          </a:p>
          <a:p>
            <a:r>
              <a:rPr lang="es-PE" dirty="0"/>
              <a:t>RF11: El sistema debe permitir al usuario guardar un inmueble en una lista de </a:t>
            </a:r>
            <a:r>
              <a:rPr lang="es-PE" dirty="0" smtClean="0"/>
              <a:t>favoritos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botón que permita agregar un inmueble a la lista de favoritos</a:t>
            </a:r>
            <a:r>
              <a:rPr lang="es-PE" dirty="0" smtClean="0"/>
              <a:t>.</a:t>
            </a:r>
            <a:endParaRPr lang="en-US" dirty="0"/>
          </a:p>
          <a:p>
            <a:endParaRPr lang="es-PE" dirty="0" smtClean="0"/>
          </a:p>
          <a:p>
            <a:pPr marL="5715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272"/>
            <a:ext cx="8596668" cy="1200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200" cap="all" spc="200" dirty="0">
                <a:solidFill>
                  <a:schemeClr val="bg1"/>
                </a:solidFill>
              </a:rPr>
              <a:t>Definición del Alcance de Proyecto: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2255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9612886" cy="4439919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pPr marL="5715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272"/>
            <a:ext cx="8596668" cy="1200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200" cap="all" spc="200" dirty="0">
                <a:solidFill>
                  <a:schemeClr val="bg1"/>
                </a:solidFill>
              </a:rPr>
              <a:t>Definición del Alcance de Proyecto: Requerimientos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1940560"/>
            <a:ext cx="9612886" cy="443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/>
              <a:t>RF12: El sistema debe permitir al usuario consultar la lista de favoritos.</a:t>
            </a:r>
            <a:endParaRPr lang="en-US" dirty="0"/>
          </a:p>
          <a:p>
            <a:endParaRPr lang="es-PE" dirty="0" smtClean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una vista que contenga la lista de inmuebles favoritos del usuario.</a:t>
            </a:r>
            <a:endParaRPr lang="en-US" dirty="0"/>
          </a:p>
          <a:p>
            <a:pPr marL="45720" indent="0">
              <a:buNone/>
            </a:pPr>
            <a:endParaRPr lang="es-PE" dirty="0" smtClean="0"/>
          </a:p>
          <a:p>
            <a:pPr marL="57150" indent="0">
              <a:buFont typeface="Wingdings 2" pitchFamily="18" charset="2"/>
              <a:buNone/>
            </a:pPr>
            <a:endParaRPr lang="es-PE" dirty="0" smtClean="0"/>
          </a:p>
          <a:p>
            <a:pPr marL="0" indent="0">
              <a:buFont typeface="Wingdings 2" pitchFamily="18" charset="2"/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632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9612886" cy="4516119"/>
          </a:xfrm>
        </p:spPr>
        <p:txBody>
          <a:bodyPr>
            <a:normAutofit fontScale="92500" lnSpcReduction="20000"/>
          </a:bodyPr>
          <a:lstStyle/>
          <a:p>
            <a:r>
              <a:rPr lang="es-PE" sz="2200" dirty="0" smtClean="0"/>
              <a:t>RF13</a:t>
            </a:r>
            <a:r>
              <a:rPr lang="es-PE" sz="2200" dirty="0"/>
              <a:t>: El sistema debe permitir al usuario registrar un inmueble bajo los siguientes parámetros:</a:t>
            </a:r>
          </a:p>
          <a:p>
            <a:pPr marL="800100" lvl="1"/>
            <a:r>
              <a:rPr lang="es-PE" sz="1900" dirty="0"/>
              <a:t>Dirección.</a:t>
            </a:r>
          </a:p>
          <a:p>
            <a:pPr marL="800100" lvl="1"/>
            <a:r>
              <a:rPr lang="es-PE" sz="1900" dirty="0"/>
              <a:t>Posición geográfica.</a:t>
            </a:r>
          </a:p>
          <a:p>
            <a:pPr marL="800100" lvl="1"/>
            <a:r>
              <a:rPr lang="es-PE" sz="1900" dirty="0"/>
              <a:t>Tipo de transacción (alquiler o venta)</a:t>
            </a:r>
          </a:p>
          <a:p>
            <a:pPr marL="800100" lvl="1"/>
            <a:r>
              <a:rPr lang="es-PE" sz="1900" dirty="0"/>
              <a:t>Precio.</a:t>
            </a:r>
          </a:p>
          <a:p>
            <a:pPr marL="800100" lvl="1"/>
            <a:r>
              <a:rPr lang="es-PE" sz="1900" dirty="0"/>
              <a:t>Título.</a:t>
            </a:r>
          </a:p>
          <a:p>
            <a:pPr marL="800100" lvl="1"/>
            <a:r>
              <a:rPr lang="es-PE" sz="1900" dirty="0"/>
              <a:t>Descripción.</a:t>
            </a:r>
          </a:p>
          <a:p>
            <a:pPr marL="800100" lvl="1"/>
            <a:r>
              <a:rPr lang="es-PE" sz="1900" dirty="0"/>
              <a:t>Teléfono.</a:t>
            </a:r>
          </a:p>
          <a:p>
            <a:pPr marL="800100" lvl="1"/>
            <a:r>
              <a:rPr lang="es-PE" sz="1900" dirty="0"/>
              <a:t>Correo.</a:t>
            </a:r>
          </a:p>
          <a:p>
            <a:pPr marL="800100" lvl="1"/>
            <a:r>
              <a:rPr lang="es-PE" sz="1900" dirty="0"/>
              <a:t>Tipo de inmueble</a:t>
            </a:r>
            <a:r>
              <a:rPr lang="es-PE" sz="1900" dirty="0" smtClean="0"/>
              <a:t>.</a:t>
            </a:r>
          </a:p>
          <a:p>
            <a:pPr marL="800100" lvl="1"/>
            <a:endParaRPr lang="es-PE" dirty="0"/>
          </a:p>
          <a:p>
            <a:pPr marL="525780"/>
            <a:r>
              <a:rPr lang="es-PE" sz="2200" dirty="0" smtClean="0"/>
              <a:t>Objetivo:</a:t>
            </a:r>
          </a:p>
          <a:p>
            <a:pPr marL="800100" lvl="1"/>
            <a:r>
              <a:rPr lang="es-PE" sz="1900" dirty="0"/>
              <a:t>Se debe implementar un formulario para el registro de inmuebles con los campos especificados en el requerimiento. Además, se debe implementar un file </a:t>
            </a:r>
            <a:r>
              <a:rPr lang="es-PE" sz="1900" dirty="0" err="1"/>
              <a:t>uploader</a:t>
            </a:r>
            <a:r>
              <a:rPr lang="es-PE" sz="1900" dirty="0"/>
              <a:t> para poder adjuntar imágenes a la oferta.</a:t>
            </a:r>
            <a:endParaRPr lang="en-US" sz="1900" dirty="0"/>
          </a:p>
          <a:p>
            <a:pPr marL="800100" lvl="1"/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2535206"/>
            <a:ext cx="4043363" cy="2690813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>
            <a:normAutofit fontScale="92500" lnSpcReduction="20000"/>
          </a:bodyPr>
          <a:lstStyle/>
          <a:p>
            <a:endParaRPr lang="es-PE" dirty="0" smtClean="0"/>
          </a:p>
          <a:p>
            <a:r>
              <a:rPr lang="es-PE" dirty="0" smtClean="0"/>
              <a:t>RF14</a:t>
            </a:r>
            <a:r>
              <a:rPr lang="es-PE" dirty="0"/>
              <a:t>: El sistema debe permitir al usuario adjuntar fotos del inmueble a la oferta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formulario para el registro de inmuebles con los campos especificados en el requerimiento. Además, se debe implementar un file </a:t>
            </a:r>
            <a:r>
              <a:rPr lang="es-PE" dirty="0" err="1"/>
              <a:t>uploader</a:t>
            </a:r>
            <a:r>
              <a:rPr lang="es-PE" dirty="0"/>
              <a:t> para poder adjuntar imágenes a la oferta</a:t>
            </a:r>
            <a:r>
              <a:rPr lang="es-PE" dirty="0" smtClean="0"/>
              <a:t>.</a:t>
            </a:r>
            <a:endParaRPr lang="es-PE" dirty="0" smtClean="0"/>
          </a:p>
          <a:p>
            <a:endParaRPr lang="es-PE" dirty="0"/>
          </a:p>
          <a:p>
            <a:r>
              <a:rPr lang="es-PE" dirty="0"/>
              <a:t>RF15: El sistema debe permitir al usuario eliminar una oferta registrada previamente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En la lista de inmuebles registrados por el usuario se debe implementar un botón al costado de cada inmueble para eliminar la oferta</a:t>
            </a:r>
            <a:r>
              <a:rPr lang="es-PE" dirty="0" smtClean="0"/>
              <a:t>.</a:t>
            </a:r>
            <a:r>
              <a:rPr lang="es-PE" dirty="0" smtClean="0"/>
              <a:t>.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1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10234506" cy="4607559"/>
          </a:xfrm>
        </p:spPr>
        <p:txBody>
          <a:bodyPr>
            <a:normAutofit fontScale="85000" lnSpcReduction="10000"/>
          </a:bodyPr>
          <a:lstStyle/>
          <a:p>
            <a:r>
              <a:rPr lang="es-PE" dirty="0"/>
              <a:t>RF16: El sistema debe permitir al usuario editar una oferta registrada </a:t>
            </a:r>
            <a:r>
              <a:rPr lang="es-PE" dirty="0" smtClean="0"/>
              <a:t>previamente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En la lista de inmuebles registrados por el usuario se debe implementar un botón al costado de cada inmueble para editar la oferta.</a:t>
            </a:r>
            <a:endParaRPr lang="en-US" dirty="0"/>
          </a:p>
          <a:p>
            <a:pPr marL="365760" lvl="1" indent="0">
              <a:buNone/>
            </a:pPr>
            <a:endParaRPr lang="es-PE" dirty="0"/>
          </a:p>
          <a:p>
            <a:r>
              <a:rPr lang="es-PE" dirty="0" smtClean="0"/>
              <a:t>RF17</a:t>
            </a:r>
            <a:r>
              <a:rPr lang="es-PE" dirty="0"/>
              <a:t>: El sistema debe permitir al usuario registrarse como empresa con los siguientes campos adicionales:</a:t>
            </a:r>
          </a:p>
          <a:p>
            <a:pPr lvl="1"/>
            <a:r>
              <a:rPr lang="es-PE" dirty="0"/>
              <a:t>RUC</a:t>
            </a:r>
          </a:p>
          <a:p>
            <a:pPr lvl="1"/>
            <a:r>
              <a:rPr lang="es-PE" dirty="0"/>
              <a:t>Razón social</a:t>
            </a:r>
          </a:p>
          <a:p>
            <a:pPr lvl="1"/>
            <a:r>
              <a:rPr lang="es-PE" dirty="0"/>
              <a:t>Dirección de la empresa</a:t>
            </a:r>
          </a:p>
          <a:p>
            <a:pPr lvl="1"/>
            <a:r>
              <a:rPr lang="es-PE" dirty="0"/>
              <a:t>Correo de la empresa</a:t>
            </a:r>
          </a:p>
          <a:p>
            <a:pPr lvl="1"/>
            <a:r>
              <a:rPr lang="es-PE" dirty="0"/>
              <a:t>Página web (opcional</a:t>
            </a:r>
            <a:r>
              <a:rPr lang="es-PE" dirty="0" smtClean="0"/>
              <a:t>)</a:t>
            </a:r>
          </a:p>
          <a:p>
            <a:pPr marL="365760" lvl="1" indent="0">
              <a:buNone/>
            </a:pPr>
            <a:endParaRPr lang="es-PE" dirty="0" smtClean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formulario de registro diferente para cuando el usuario es del tipo Empresa.</a:t>
            </a:r>
            <a:endParaRPr lang="en-US" dirty="0"/>
          </a:p>
          <a:p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86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>
            <a:normAutofit/>
          </a:bodyPr>
          <a:lstStyle/>
          <a:p>
            <a:r>
              <a:rPr lang="es-PE" dirty="0" smtClean="0"/>
              <a:t>RF18</a:t>
            </a:r>
            <a:r>
              <a:rPr lang="es-PE" dirty="0"/>
              <a:t>: El sistema debe permitir al administrador eliminar un usuario</a:t>
            </a:r>
            <a:r>
              <a:rPr lang="es-PE" dirty="0" smtClean="0"/>
              <a:t>.</a:t>
            </a:r>
          </a:p>
          <a:p>
            <a:pPr marL="45720" indent="0">
              <a:buNone/>
            </a:pPr>
            <a:endParaRPr lang="es-PE" dirty="0"/>
          </a:p>
          <a:p>
            <a:r>
              <a:rPr lang="es-PE" dirty="0"/>
              <a:t>RF19: El sistema debe permitir al administrador eliminar una oferta de inmueble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Objetivos:</a:t>
            </a:r>
          </a:p>
          <a:p>
            <a:pPr lvl="1"/>
            <a:r>
              <a:rPr lang="es-PE" dirty="0"/>
              <a:t>Al acceder con una contraseña de administrador al módulo web se debe poder eliminar inmuebles registrados, así como también a los usuarios.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28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88999" y="1719071"/>
            <a:ext cx="4917441" cy="4407408"/>
          </a:xfrm>
        </p:spPr>
        <p:txBody>
          <a:bodyPr>
            <a:normAutofit/>
          </a:bodyPr>
          <a:lstStyle/>
          <a:p>
            <a:r>
              <a:rPr lang="es-PE" b="1" u="sng" dirty="0" smtClean="0"/>
              <a:t>Del </a:t>
            </a:r>
            <a:r>
              <a:rPr lang="es-PE" b="1" u="sng" dirty="0"/>
              <a:t>lado del Servidor:</a:t>
            </a:r>
            <a:endParaRPr lang="en-US" sz="1800" dirty="0"/>
          </a:p>
          <a:p>
            <a:pPr lvl="1"/>
            <a:r>
              <a:rPr lang="es-PE" b="1" dirty="0" err="1"/>
              <a:t>Hibernate</a:t>
            </a:r>
            <a:endParaRPr lang="en-US" dirty="0"/>
          </a:p>
          <a:p>
            <a:pPr lvl="1"/>
            <a:r>
              <a:rPr lang="es-PE" b="1" dirty="0"/>
              <a:t>Java </a:t>
            </a:r>
            <a:r>
              <a:rPr lang="es-PE" b="1" dirty="0" err="1"/>
              <a:t>Servlets</a:t>
            </a:r>
            <a:endParaRPr lang="en-US" dirty="0"/>
          </a:p>
          <a:p>
            <a:pPr lvl="1"/>
            <a:r>
              <a:rPr lang="es-PE" b="1" dirty="0"/>
              <a:t>Java Server Page</a:t>
            </a:r>
            <a:endParaRPr lang="en-US" dirty="0"/>
          </a:p>
          <a:p>
            <a:pPr lvl="1"/>
            <a:r>
              <a:rPr lang="es-PE" b="1" dirty="0" err="1"/>
              <a:t>Bootstrap</a:t>
            </a:r>
            <a:endParaRPr lang="en-US" dirty="0"/>
          </a:p>
          <a:p>
            <a:pPr lvl="1"/>
            <a:r>
              <a:rPr lang="es-PE" b="1" dirty="0" err="1"/>
              <a:t>JQuery</a:t>
            </a:r>
            <a:endParaRPr lang="en-US" dirty="0"/>
          </a:p>
          <a:p>
            <a:pPr lvl="1"/>
            <a:r>
              <a:rPr lang="es-PE" b="1" dirty="0" err="1"/>
              <a:t>MySQL</a:t>
            </a:r>
            <a:endParaRPr lang="en-US" dirty="0"/>
          </a:p>
          <a:p>
            <a:pPr lvl="1"/>
            <a:r>
              <a:rPr lang="es-PE" b="1" dirty="0" err="1"/>
              <a:t>Glassfish</a:t>
            </a:r>
            <a:r>
              <a:rPr lang="es-PE" b="1" dirty="0"/>
              <a:t> Server</a:t>
            </a:r>
            <a:endParaRPr lang="en-US" dirty="0"/>
          </a:p>
          <a:p>
            <a:pPr lvl="1"/>
            <a:r>
              <a:rPr lang="es-PE" b="1" dirty="0" err="1"/>
              <a:t>Maven</a:t>
            </a:r>
            <a:endParaRPr lang="en-US" dirty="0"/>
          </a:p>
          <a:p>
            <a:pPr lvl="1"/>
            <a:r>
              <a:rPr lang="es-PE" b="1" dirty="0" err="1"/>
              <a:t>JUnit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a utilizar</a:t>
            </a:r>
            <a:endParaRPr lang="en-US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6324598" y="1731262"/>
            <a:ext cx="539392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u="sng" dirty="0"/>
              <a:t>Del lado del cliente móvil</a:t>
            </a:r>
            <a:endParaRPr lang="en-US" sz="1800" dirty="0"/>
          </a:p>
          <a:p>
            <a:pPr lvl="1"/>
            <a:r>
              <a:rPr lang="es-PE" b="1" dirty="0" err="1"/>
              <a:t>SQLite</a:t>
            </a:r>
            <a:endParaRPr lang="en-US" sz="1600" dirty="0"/>
          </a:p>
          <a:p>
            <a:pPr lvl="1"/>
            <a:r>
              <a:rPr lang="es-PE" b="1" dirty="0"/>
              <a:t>Android API10: </a:t>
            </a:r>
            <a:r>
              <a:rPr lang="es-PE" b="1" dirty="0" err="1"/>
              <a:t>Gingerbread</a:t>
            </a:r>
            <a:endParaRPr lang="en-US" sz="1600" dirty="0"/>
          </a:p>
          <a:p>
            <a:pPr lvl="1"/>
            <a:r>
              <a:rPr lang="es-PE" b="1" dirty="0" err="1"/>
              <a:t>Dalvik</a:t>
            </a:r>
            <a:r>
              <a:rPr lang="es-PE" b="1" dirty="0"/>
              <a:t> Virtual Machine</a:t>
            </a:r>
            <a:endParaRPr lang="en-US" sz="1600" dirty="0"/>
          </a:p>
          <a:p>
            <a:pPr lvl="1"/>
            <a:r>
              <a:rPr lang="es-PE" b="1" dirty="0" err="1"/>
              <a:t>Gradle</a:t>
            </a:r>
            <a:endParaRPr lang="en-US" sz="1600" dirty="0"/>
          </a:p>
          <a:p>
            <a:pPr lvl="1"/>
            <a:r>
              <a:rPr lang="es-PE" b="1" dirty="0" err="1"/>
              <a:t>JUnit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ato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12712"/>
            <a:ext cx="9297987" cy="67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8423" y="471070"/>
            <a:ext cx="38218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050" name="Picture 2" descr="C:\Users\Renato\Desktop\Android_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86" y="220027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Se necesitará abarcar los siguientes puntos:</a:t>
            </a:r>
            <a:endParaRPr lang="en-US" sz="2800" dirty="0" smtClean="0"/>
          </a:p>
          <a:p>
            <a:pPr lvl="1"/>
            <a:r>
              <a:rPr lang="es-PE" sz="2800" dirty="0" smtClean="0"/>
              <a:t>Permitir </a:t>
            </a:r>
            <a:r>
              <a:rPr lang="es-PE" sz="2800" dirty="0"/>
              <a:t>al usuario registrar un inmueble como alquiler o venta.</a:t>
            </a:r>
            <a:endParaRPr lang="en-US" sz="2800" dirty="0"/>
          </a:p>
          <a:p>
            <a:pPr lvl="1"/>
            <a:r>
              <a:rPr lang="es-PE" sz="2800" dirty="0"/>
              <a:t>Permitir al usuario buscar inmuebles cercanos mediante geolocalización.</a:t>
            </a:r>
            <a:endParaRPr lang="en-US" sz="2800" dirty="0"/>
          </a:p>
          <a:p>
            <a:pPr lvl="1"/>
            <a:r>
              <a:rPr lang="es-PE" sz="2800" dirty="0"/>
              <a:t>Permitir al usuario enviar un correo electrónico al dueño de la oferta.</a:t>
            </a:r>
            <a:endParaRPr lang="en-US" sz="2800" dirty="0"/>
          </a:p>
          <a:p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Principales objetivos de la solución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13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/>
          <a:lstStyle/>
          <a:p>
            <a:r>
              <a:rPr lang="es-PE" dirty="0" smtClean="0"/>
              <a:t>RF01</a:t>
            </a:r>
            <a:r>
              <a:rPr lang="es-PE" dirty="0"/>
              <a:t>: El sistema debe permitir al cliente registrar una cuenta para consultar, comprar, alquilar o vender inmuebles ingresando los siguientes datos:</a:t>
            </a:r>
          </a:p>
          <a:p>
            <a:pPr lvl="1"/>
            <a:r>
              <a:rPr lang="es-PE" dirty="0"/>
              <a:t>Nombre completo</a:t>
            </a:r>
          </a:p>
          <a:p>
            <a:pPr lvl="1"/>
            <a:r>
              <a:rPr lang="es-PE" dirty="0"/>
              <a:t>Email</a:t>
            </a:r>
          </a:p>
          <a:p>
            <a:pPr lvl="1"/>
            <a:r>
              <a:rPr lang="es-PE" dirty="0"/>
              <a:t>Usuario</a:t>
            </a:r>
          </a:p>
          <a:p>
            <a:pPr lvl="1"/>
            <a:r>
              <a:rPr lang="es-PE" dirty="0" smtClean="0"/>
              <a:t>Contraseña</a:t>
            </a:r>
            <a:endParaRPr lang="es-PE" dirty="0" smtClean="0"/>
          </a:p>
          <a:p>
            <a:pPr marL="514350" lvl="1" indent="0">
              <a:buNone/>
            </a:pPr>
            <a:endParaRPr lang="es-PE" dirty="0"/>
          </a:p>
          <a:p>
            <a:r>
              <a:rPr lang="es-PE" dirty="0" smtClean="0"/>
              <a:t>Objetivo:</a:t>
            </a:r>
            <a:endParaRPr lang="es-PE" dirty="0"/>
          </a:p>
          <a:p>
            <a:pPr lvl="1"/>
            <a:r>
              <a:rPr lang="es-PE" dirty="0"/>
              <a:t>Se debe implementar un formulario de registro con los campos requeridos.</a:t>
            </a:r>
          </a:p>
          <a:p>
            <a:pPr marL="365760" lvl="1" indent="0">
              <a:buNone/>
            </a:pP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</a:t>
            </a:r>
            <a:r>
              <a:rPr lang="es-PE" dirty="0" smtClean="0"/>
              <a:t>Requerimientos Y Objetivos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991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/>
          <a:lstStyle/>
          <a:p>
            <a:r>
              <a:rPr lang="es-PE" dirty="0"/>
              <a:t>RF02: Al momento de registro, el usuario debe  especificar el tipo de usuario: Empresa o Persona Natural en el sistema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incluir en el formulario de registro  un combo box con las opciones del tipo de usuario</a:t>
            </a:r>
            <a:r>
              <a:rPr lang="es-PE" dirty="0" smtClean="0"/>
              <a:t>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s-PE" dirty="0"/>
              <a:t>RF03: El sistema debe permitir al usuario editar los datos de su cuenta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formulario editable con la información de la cuenta del usuario.</a:t>
            </a:r>
            <a:endParaRPr lang="en-US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48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/>
          <a:lstStyle/>
          <a:p>
            <a:r>
              <a:rPr lang="es-PE" dirty="0" smtClean="0"/>
              <a:t>RF04</a:t>
            </a:r>
            <a:r>
              <a:rPr lang="es-PE" dirty="0"/>
              <a:t>: Al iniciar una consulta de inmuebles, el sistema debe pedir los siguientes datos iniciales:</a:t>
            </a:r>
          </a:p>
          <a:p>
            <a:pPr lvl="1"/>
            <a:r>
              <a:rPr lang="es-PE" dirty="0"/>
              <a:t>Tipo de inmueble</a:t>
            </a:r>
          </a:p>
          <a:p>
            <a:pPr lvl="1"/>
            <a:r>
              <a:rPr lang="es-PE" dirty="0"/>
              <a:t>Tipo de transacción (Venta o Alquiler)</a:t>
            </a:r>
          </a:p>
          <a:p>
            <a:pPr lvl="1"/>
            <a:r>
              <a:rPr lang="es-PE" dirty="0"/>
              <a:t>Palabras clave de búsqueda</a:t>
            </a:r>
          </a:p>
          <a:p>
            <a:pPr lvl="1"/>
            <a:r>
              <a:rPr lang="es-PE" dirty="0" smtClean="0"/>
              <a:t>Precio</a:t>
            </a:r>
          </a:p>
          <a:p>
            <a:pPr lvl="1"/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formulario de consulta de inmuebles con los datos iniciales requeridos.</a:t>
            </a:r>
            <a:endParaRPr lang="en-US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15" y="2385874"/>
            <a:ext cx="3107565" cy="21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/>
          <a:lstStyle/>
          <a:p>
            <a:r>
              <a:rPr lang="es-PE" dirty="0"/>
              <a:t>RF05: El sistema debe permitir al usuario consultar inmuebles por geo </a:t>
            </a:r>
            <a:r>
              <a:rPr lang="es-PE" dirty="0" smtClean="0"/>
              <a:t>localización</a:t>
            </a:r>
          </a:p>
          <a:p>
            <a:pPr marL="45720" indent="0">
              <a:buNone/>
            </a:pPr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botón para iniciar la búsqueda mediante el servicio de geo localización.</a:t>
            </a:r>
            <a:endParaRPr lang="en-US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14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9612886" cy="4110962"/>
          </a:xfrm>
        </p:spPr>
        <p:txBody>
          <a:bodyPr/>
          <a:lstStyle/>
          <a:p>
            <a:r>
              <a:rPr lang="es-PE" dirty="0"/>
              <a:t>RF06: En la lista de inmuebles, el sistema debe mostrar la siguiente información por inmueble:</a:t>
            </a:r>
          </a:p>
          <a:p>
            <a:pPr lvl="1"/>
            <a:r>
              <a:rPr lang="es-PE" dirty="0"/>
              <a:t>Dirección</a:t>
            </a:r>
          </a:p>
          <a:p>
            <a:pPr lvl="1"/>
            <a:r>
              <a:rPr lang="es-PE" dirty="0"/>
              <a:t>Área</a:t>
            </a:r>
          </a:p>
          <a:p>
            <a:pPr lvl="1"/>
            <a:r>
              <a:rPr lang="es-PE" dirty="0"/>
              <a:t>Precio en Nuevos Soles y Dólares</a:t>
            </a:r>
          </a:p>
          <a:p>
            <a:pPr lvl="1"/>
            <a:r>
              <a:rPr lang="es-PE" dirty="0"/>
              <a:t>Tipo de inmueble</a:t>
            </a:r>
          </a:p>
          <a:p>
            <a:pPr marL="45720" indent="0">
              <a:buNone/>
            </a:pPr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En la lista de inmuebles, se mostrará información resumida de cada inmueble. Ésta información luego será mostrada de manera completa al hacer </a:t>
            </a:r>
            <a:r>
              <a:rPr lang="es-PE" dirty="0" err="1"/>
              <a:t>click</a:t>
            </a:r>
            <a:r>
              <a:rPr lang="es-PE" dirty="0"/>
              <a:t> en un inmueble.</a:t>
            </a:r>
            <a:endParaRPr lang="en-US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92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9612886" cy="4110962"/>
          </a:xfrm>
        </p:spPr>
        <p:txBody>
          <a:bodyPr>
            <a:normAutofit/>
          </a:bodyPr>
          <a:lstStyle/>
          <a:p>
            <a:r>
              <a:rPr lang="es-PE" dirty="0" smtClean="0"/>
              <a:t>RF07</a:t>
            </a:r>
            <a:r>
              <a:rPr lang="es-PE" dirty="0"/>
              <a:t>: El sistema debe permitir al usuario ordenar la lista de inmuebles bajo los siguientes criterios:</a:t>
            </a:r>
          </a:p>
          <a:p>
            <a:pPr lvl="1"/>
            <a:r>
              <a:rPr lang="es-PE" dirty="0"/>
              <a:t>De acuerdo a popularidad (Número de veces que un inmueble ha sido registrado como </a:t>
            </a:r>
            <a:r>
              <a:rPr lang="es-PE" dirty="0" smtClean="0"/>
              <a:t>favorito</a:t>
            </a:r>
          </a:p>
          <a:p>
            <a:pPr marL="514350" lvl="1" indent="0">
              <a:buNone/>
            </a:pPr>
            <a:r>
              <a:rPr lang="es-PE" dirty="0" smtClean="0"/>
              <a:t>    </a:t>
            </a:r>
            <a:r>
              <a:rPr lang="es-PE" dirty="0"/>
              <a:t>por un usuario).</a:t>
            </a:r>
          </a:p>
          <a:p>
            <a:pPr lvl="1"/>
            <a:r>
              <a:rPr lang="es-PE" dirty="0"/>
              <a:t>Precio.</a:t>
            </a:r>
          </a:p>
          <a:p>
            <a:pPr lvl="1"/>
            <a:r>
              <a:rPr lang="es-PE" dirty="0"/>
              <a:t>Por antigüedad de </a:t>
            </a:r>
            <a:r>
              <a:rPr lang="es-PE" dirty="0" smtClean="0"/>
              <a:t>registro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debe implementar un </a:t>
            </a:r>
            <a:r>
              <a:rPr lang="es-PE" dirty="0" err="1"/>
              <a:t>dropdown</a:t>
            </a:r>
            <a:r>
              <a:rPr lang="es-PE" dirty="0"/>
              <a:t> con opciones para ordenar el listado según los criterios especificados en el requerimiento.</a:t>
            </a:r>
            <a:endParaRPr lang="en-US" dirty="0"/>
          </a:p>
          <a:p>
            <a:pPr lvl="1"/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64" y="3134130"/>
            <a:ext cx="1786876" cy="16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93240"/>
            <a:ext cx="9612886" cy="4729480"/>
          </a:xfrm>
        </p:spPr>
        <p:txBody>
          <a:bodyPr>
            <a:normAutofit/>
          </a:bodyPr>
          <a:lstStyle/>
          <a:p>
            <a:r>
              <a:rPr lang="es-PE" dirty="0" smtClean="0"/>
              <a:t>RF08</a:t>
            </a:r>
            <a:r>
              <a:rPr lang="es-PE" dirty="0"/>
              <a:t>: El sistema debe permitir al usuario filtrar la lista de inmuebles bajo alguno de los siguientes criterios:</a:t>
            </a:r>
          </a:p>
          <a:p>
            <a:pPr lvl="1"/>
            <a:r>
              <a:rPr lang="es-PE" dirty="0"/>
              <a:t>Tipo de inmueble</a:t>
            </a:r>
          </a:p>
          <a:p>
            <a:pPr lvl="1"/>
            <a:r>
              <a:rPr lang="es-PE" dirty="0"/>
              <a:t>Ubicación</a:t>
            </a:r>
          </a:p>
          <a:p>
            <a:pPr lvl="1"/>
            <a:r>
              <a:rPr lang="es-PE" dirty="0"/>
              <a:t>Precio</a:t>
            </a:r>
          </a:p>
          <a:p>
            <a:pPr lvl="1"/>
            <a:r>
              <a:rPr lang="es-PE" dirty="0"/>
              <a:t>Número de dormitorios</a:t>
            </a:r>
          </a:p>
          <a:p>
            <a:pPr lvl="1"/>
            <a:r>
              <a:rPr lang="es-PE" dirty="0"/>
              <a:t>Estacionamientos</a:t>
            </a:r>
          </a:p>
          <a:p>
            <a:pPr lvl="1"/>
            <a:r>
              <a:rPr lang="es-PE" dirty="0"/>
              <a:t>Metros cuadrados</a:t>
            </a:r>
          </a:p>
          <a:p>
            <a:pPr lvl="1"/>
            <a:r>
              <a:rPr lang="es-PE" dirty="0"/>
              <a:t>Antigüedad del inmueble</a:t>
            </a:r>
          </a:p>
          <a:p>
            <a:pPr lvl="1"/>
            <a:r>
              <a:rPr lang="es-PE" dirty="0"/>
              <a:t>Número de </a:t>
            </a:r>
            <a:r>
              <a:rPr lang="es-PE" dirty="0" smtClean="0"/>
              <a:t>baños</a:t>
            </a:r>
          </a:p>
          <a:p>
            <a:pPr lvl="1"/>
            <a:endParaRPr lang="es-PE" dirty="0"/>
          </a:p>
          <a:p>
            <a:r>
              <a:rPr lang="es-PE" dirty="0" smtClean="0"/>
              <a:t>Objetivo:</a:t>
            </a:r>
          </a:p>
          <a:p>
            <a:pPr lvl="1"/>
            <a:r>
              <a:rPr lang="es-PE" dirty="0"/>
              <a:t>Se  debe implementar una opción de búsqueda avanzada o filtrado utilizando los componentes que se requieran (</a:t>
            </a:r>
            <a:r>
              <a:rPr lang="es-PE" dirty="0" err="1"/>
              <a:t>Textbox</a:t>
            </a:r>
            <a:r>
              <a:rPr lang="es-PE" dirty="0"/>
              <a:t>, </a:t>
            </a:r>
            <a:r>
              <a:rPr lang="es-PE" dirty="0" err="1"/>
              <a:t>checkbox</a:t>
            </a:r>
            <a:r>
              <a:rPr lang="es-PE" dirty="0"/>
              <a:t>, slider, </a:t>
            </a:r>
            <a:r>
              <a:rPr lang="es-PE" dirty="0" err="1"/>
              <a:t>etc</a:t>
            </a:r>
            <a:r>
              <a:rPr lang="es-PE" dirty="0"/>
              <a:t>).</a:t>
            </a:r>
            <a:endParaRPr lang="en-US" dirty="0"/>
          </a:p>
          <a:p>
            <a:endParaRPr lang="es-PE" dirty="0"/>
          </a:p>
          <a:p>
            <a:pPr lvl="1"/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283272"/>
            <a:ext cx="8596668" cy="1200727"/>
          </a:xfrm>
        </p:spPr>
        <p:txBody>
          <a:bodyPr/>
          <a:lstStyle/>
          <a:p>
            <a:r>
              <a:rPr lang="es-PE" dirty="0" smtClean="0"/>
              <a:t>Definición del Alcance de Proyecto: Requerimientos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02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171</TotalTime>
  <Words>1087</Words>
  <Application>Microsoft Office PowerPoint</Application>
  <PresentationFormat>Personalizado</PresentationFormat>
  <Paragraphs>174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Cuadrícula</vt:lpstr>
      <vt:lpstr>Desarrollo para dispositivos Móviles  TB01</vt:lpstr>
      <vt:lpstr>Principales objetivos de la solución</vt:lpstr>
      <vt:lpstr>Definición del Alcance de Proyecto: Requerimientos Y Objetivos</vt:lpstr>
      <vt:lpstr>Definición del Alcance de Proyecto: Requerimientos</vt:lpstr>
      <vt:lpstr>Definición del Alcance de Proyecto: Requerimientos</vt:lpstr>
      <vt:lpstr>Definición del Alcance de Proyecto: Requerimientos</vt:lpstr>
      <vt:lpstr>Definición del Alcance de Proyecto: Requerimientos</vt:lpstr>
      <vt:lpstr>Definición del Alcance de Proyecto: Requerimientos</vt:lpstr>
      <vt:lpstr>Definición del Alcance de Proyecto: Requerimientos</vt:lpstr>
      <vt:lpstr>Definición del Alcance de Proyecto: Requerimientos</vt:lpstr>
      <vt:lpstr>Presentación de PowerPoint</vt:lpstr>
      <vt:lpstr>Presentación de PowerPoint</vt:lpstr>
      <vt:lpstr>Definición del Alcance de Proyecto: Requerimientos</vt:lpstr>
      <vt:lpstr>Definición del Alcance de Proyecto: Requerimientos</vt:lpstr>
      <vt:lpstr>Definición del Alcance de Proyecto: Requerimientos</vt:lpstr>
      <vt:lpstr>Definición del Alcance de Proyecto: Requerimientos</vt:lpstr>
      <vt:lpstr>Tecnologías a utilizar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  TB01</dc:title>
  <dc:creator>Andrés Huamán Oliden</dc:creator>
  <cp:lastModifiedBy>Renato</cp:lastModifiedBy>
  <cp:revision>10</cp:revision>
  <dcterms:created xsi:type="dcterms:W3CDTF">2015-04-08T14:09:16Z</dcterms:created>
  <dcterms:modified xsi:type="dcterms:W3CDTF">2015-04-08T23:12:39Z</dcterms:modified>
</cp:coreProperties>
</file>