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3" r:id="rId6"/>
    <p:sldId id="284" r:id="rId7"/>
    <p:sldId id="266" r:id="rId8"/>
    <p:sldId id="267" r:id="rId9"/>
    <p:sldId id="285" r:id="rId10"/>
    <p:sldId id="269" r:id="rId11"/>
    <p:sldId id="270" r:id="rId12"/>
    <p:sldId id="272" r:id="rId13"/>
    <p:sldId id="273" r:id="rId14"/>
    <p:sldId id="274" r:id="rId15"/>
    <p:sldId id="288" r:id="rId16"/>
    <p:sldId id="289" r:id="rId17"/>
    <p:sldId id="286" r:id="rId18"/>
    <p:sldId id="281" r:id="rId19"/>
    <p:sldId id="290" r:id="rId20"/>
    <p:sldId id="287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94"/>
    <a:srgbClr val="FEFEFE"/>
    <a:srgbClr val="007CE2"/>
    <a:srgbClr val="FCFCFC"/>
    <a:srgbClr val="F8F8F8"/>
    <a:srgbClr val="006EC8"/>
    <a:srgbClr val="005EAA"/>
    <a:srgbClr val="0057A0"/>
    <a:srgbClr val="F8F9F9"/>
    <a:srgbClr val="F2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885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6A55-5F83-47BA-87D9-37C91C1FA46D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22CB9-0ED6-4781-8AA8-BA278CC1C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0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46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81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0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38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61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7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90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9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73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6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3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91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6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2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9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3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0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7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2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7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5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7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8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1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A858EDD4-13F1-452B-8B89-B3E100F31D9A}" type="datetimeFigureOut">
              <a:rPr lang="zh-CN" altLang="en-US" smtClean="0"/>
              <a:pPr/>
              <a:t>2020/6/10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16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5077" y="2971566"/>
            <a:ext cx="6576416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CC8F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60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第八组项目展示</a:t>
            </a:r>
            <a:endParaRPr lang="zh-CN" altLang="en-US" sz="5400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16565" y="6081969"/>
            <a:ext cx="198002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展示人：秦争光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97155"/>
            <a:ext cx="2695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5968" y="3633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3" y="6406617"/>
            <a:ext cx="1737540" cy="364751"/>
          </a:xfrm>
          <a:prstGeom prst="rect">
            <a:avLst/>
          </a:prstGeom>
        </p:spPr>
      </p:pic>
      <p:pic>
        <p:nvPicPr>
          <p:cNvPr id="36" name="图片 35" descr="手机屏幕截图&#10;&#10;描述已自动生成">
            <a:extLst>
              <a:ext uri="{FF2B5EF4-FFF2-40B4-BE49-F238E27FC236}">
                <a16:creationId xmlns:a16="http://schemas.microsoft.com/office/drawing/2014/main" id="{60B48FB2-778B-124D-87ED-53F0212A8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465729"/>
            <a:ext cx="11023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6973" y="36334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学生端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3" y="6406617"/>
            <a:ext cx="1737540" cy="364751"/>
          </a:xfrm>
          <a:prstGeom prst="rect">
            <a:avLst/>
          </a:prstGeom>
        </p:spPr>
      </p:pic>
      <p:pic>
        <p:nvPicPr>
          <p:cNvPr id="29" name="图片 28" descr="社交网络的手机截图&#10;&#10;描述已自动生成">
            <a:extLst>
              <a:ext uri="{FF2B5EF4-FFF2-40B4-BE49-F238E27FC236}">
                <a16:creationId xmlns:a16="http://schemas.microsoft.com/office/drawing/2014/main" id="{B8821B8F-6A47-4D4C-9D40-DF5C6C3C7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6" y="1465729"/>
            <a:ext cx="11876514" cy="44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4122" y="36334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教师端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3" y="6406617"/>
            <a:ext cx="1737540" cy="364751"/>
          </a:xfrm>
          <a:prstGeom prst="rect">
            <a:avLst/>
          </a:prstGeom>
        </p:spPr>
      </p:pic>
      <p:pic>
        <p:nvPicPr>
          <p:cNvPr id="41" name="图片 40" descr="截图里有图片&#10;&#10;描述已自动生成">
            <a:extLst>
              <a:ext uri="{FF2B5EF4-FFF2-40B4-BE49-F238E27FC236}">
                <a16:creationId xmlns:a16="http://schemas.microsoft.com/office/drawing/2014/main" id="{7B9EB8A6-CC83-464A-916C-22B0E2A91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699224"/>
            <a:ext cx="11836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5751" y="3633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管理员端</a:t>
            </a:r>
          </a:p>
        </p:txBody>
      </p:sp>
      <p:pic>
        <p:nvPicPr>
          <p:cNvPr id="26" name="图片 25" descr="电脑萤幕的截图&#10;&#10;描述已自动生成">
            <a:extLst>
              <a:ext uri="{FF2B5EF4-FFF2-40B4-BE49-F238E27FC236}">
                <a16:creationId xmlns:a16="http://schemas.microsoft.com/office/drawing/2014/main" id="{1CBF6B21-5A6D-3346-892D-780D137CD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" y="1274952"/>
            <a:ext cx="120650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6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5751" y="3633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考试及成绩</a:t>
            </a:r>
          </a:p>
        </p:txBody>
      </p:sp>
      <p:pic>
        <p:nvPicPr>
          <p:cNvPr id="45" name="图片 44" descr="手机屏幕截图&#10;&#10;描述已自动生成">
            <a:extLst>
              <a:ext uri="{FF2B5EF4-FFF2-40B4-BE49-F238E27FC236}">
                <a16:creationId xmlns:a16="http://schemas.microsoft.com/office/drawing/2014/main" id="{14E666BC-F254-804B-95FA-BEC19240CE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0" y="2481582"/>
            <a:ext cx="6029596" cy="2724702"/>
          </a:xfrm>
          <a:prstGeom prst="rect">
            <a:avLst/>
          </a:prstGeom>
        </p:spPr>
      </p:pic>
      <p:pic>
        <p:nvPicPr>
          <p:cNvPr id="47" name="图片 46" descr="手机屏幕截图&#10;&#10;描述已自动生成">
            <a:extLst>
              <a:ext uri="{FF2B5EF4-FFF2-40B4-BE49-F238E27FC236}">
                <a16:creationId xmlns:a16="http://schemas.microsoft.com/office/drawing/2014/main" id="{12E8C440-3C61-834D-836E-F8CD2AFADB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55" y="2481582"/>
            <a:ext cx="4256979" cy="40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5751" y="3633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部分代码</a:t>
            </a:r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4C924243-B567-AD42-BE23-50063AB57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8" y="1699224"/>
            <a:ext cx="5758067" cy="3894547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14906BA4-1F19-9148-B310-2B804623DA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45" y="1699224"/>
            <a:ext cx="5423178" cy="30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5751" y="3633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部分代码</a:t>
            </a:r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716AFE2D-33BD-F041-8E16-06493BD85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6" y="2119860"/>
            <a:ext cx="6060189" cy="2618279"/>
          </a:xfrm>
          <a:prstGeom prst="rect">
            <a:avLst/>
          </a:prstGeom>
        </p:spPr>
      </p:pic>
      <p:pic>
        <p:nvPicPr>
          <p:cNvPr id="12" name="图片 11" descr="电脑屏幕的截图&#10;&#10;描述已自动生成">
            <a:extLst>
              <a:ext uri="{FF2B5EF4-FFF2-40B4-BE49-F238E27FC236}">
                <a16:creationId xmlns:a16="http://schemas.microsoft.com/office/drawing/2014/main" id="{E6F0BE7B-92AB-0647-9537-CF5E67C7E5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56" y="2119860"/>
            <a:ext cx="5951139" cy="18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1679" y="2828091"/>
            <a:ext cx="3877985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F2F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sp>
        <p:nvSpPr>
          <p:cNvPr id="3" name="文本框 16"/>
          <p:cNvSpPr txBox="1">
            <a:spLocks noChangeArrowheads="1"/>
          </p:cNvSpPr>
          <p:nvPr/>
        </p:nvSpPr>
        <p:spPr bwMode="auto">
          <a:xfrm>
            <a:off x="1251847" y="2044247"/>
            <a:ext cx="1554154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26262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</a:t>
            </a:r>
            <a:r>
              <a:rPr lang="en-US" altLang="zh-CN" sz="8800" b="1" dirty="0">
                <a:solidFill>
                  <a:srgbClr val="FDFDFD"/>
                </a:solidFill>
                <a:latin typeface="Kartika" panose="02020503030404060203" pitchFamily="18" charset="0"/>
                <a:ea typeface="方正姚体" panose="02010601030101010101" pitchFamily="2" charset="-122"/>
              </a:rPr>
              <a:t>04</a:t>
            </a:r>
            <a:endParaRPr lang="zh-CN" altLang="en-US" sz="6000" b="1" dirty="0">
              <a:solidFill>
                <a:srgbClr val="FDFDFD"/>
              </a:solidFill>
              <a:latin typeface="Kartika" panose="02020503030404060203" pitchFamily="18" charset="0"/>
              <a:ea typeface="方正姚体" panose="02010601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48001" y="2832181"/>
            <a:ext cx="0" cy="1196239"/>
          </a:xfrm>
          <a:prstGeom prst="line">
            <a:avLst/>
          </a:prstGeom>
          <a:ln w="12700">
            <a:solidFill>
              <a:srgbClr val="F2F3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5751" y="3633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成员总结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939982" y="1978696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257940" y="1978696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5265" y="1827568"/>
            <a:ext cx="4200402" cy="879213"/>
            <a:chOff x="1245265" y="1827568"/>
            <a:chExt cx="4200402" cy="879213"/>
          </a:xfrm>
        </p:grpSpPr>
        <p:sp>
          <p:nvSpPr>
            <p:cNvPr id="11" name="Freeform 6"/>
            <p:cNvSpPr/>
            <p:nvPr/>
          </p:nvSpPr>
          <p:spPr bwMode="auto">
            <a:xfrm>
              <a:off x="1245265" y="1827568"/>
              <a:ext cx="4200402" cy="150812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525808" y="1827568"/>
              <a:ext cx="3652018" cy="879213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C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5418" y="2013792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EFE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秦争光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47444" y="1827568"/>
            <a:ext cx="4200402" cy="879213"/>
            <a:chOff x="6647444" y="1827568"/>
            <a:chExt cx="4200402" cy="879213"/>
          </a:xfrm>
        </p:grpSpPr>
        <p:sp>
          <p:nvSpPr>
            <p:cNvPr id="15" name="Freeform 6"/>
            <p:cNvSpPr/>
            <p:nvPr/>
          </p:nvSpPr>
          <p:spPr bwMode="auto">
            <a:xfrm>
              <a:off x="6647444" y="1827568"/>
              <a:ext cx="4200402" cy="150812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6927987" y="1827568"/>
              <a:ext cx="3652018" cy="879213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E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560160" y="2008468"/>
              <a:ext cx="24677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EFE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陈仕炜</a:t>
              </a:r>
            </a:p>
          </p:txBody>
        </p:sp>
      </p:grpSp>
      <p:sp>
        <p:nvSpPr>
          <p:cNvPr id="18" name="TextBox 10"/>
          <p:cNvSpPr txBox="1"/>
          <p:nvPr/>
        </p:nvSpPr>
        <p:spPr>
          <a:xfrm>
            <a:off x="1245265" y="2898399"/>
            <a:ext cx="4200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第一次做这么大的项目遇到了很多阻碍，在寻找方法解决问题时积累了经验，对今后开发提供了很好的借鉴。团队合作还是要有良好的沟通，否则不仅提供不了帮助，还会给项目造成阻碍。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6767051" y="2898399"/>
            <a:ext cx="417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通过这次做项目，使我对编程有了进一步的认识。做项目的时候，最重要的不是自己如何快速地将自己分配的任务做完，而是要注重团队合作。</a:t>
            </a:r>
          </a:p>
        </p:txBody>
      </p:sp>
    </p:spTree>
    <p:extLst>
      <p:ext uri="{BB962C8B-B14F-4D97-AF65-F5344CB8AC3E}">
        <p14:creationId xmlns:p14="http://schemas.microsoft.com/office/powerpoint/2010/main" val="31992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5751" y="3633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成员总结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939983" y="1978696"/>
            <a:ext cx="3159052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404317" y="1978696"/>
            <a:ext cx="3436400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5265" y="1827568"/>
            <a:ext cx="2567082" cy="879213"/>
            <a:chOff x="1245265" y="1827568"/>
            <a:chExt cx="4200402" cy="879213"/>
          </a:xfrm>
        </p:grpSpPr>
        <p:sp>
          <p:nvSpPr>
            <p:cNvPr id="11" name="Freeform 6"/>
            <p:cNvSpPr/>
            <p:nvPr/>
          </p:nvSpPr>
          <p:spPr bwMode="auto">
            <a:xfrm>
              <a:off x="1245265" y="1827568"/>
              <a:ext cx="4200402" cy="150812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525808" y="1827568"/>
              <a:ext cx="3652018" cy="879213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C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22932" y="2013792"/>
              <a:ext cx="1812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EFE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傅寿瑾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72262" y="1827568"/>
            <a:ext cx="2715065" cy="879213"/>
            <a:chOff x="6647444" y="1827568"/>
            <a:chExt cx="4200402" cy="879213"/>
          </a:xfrm>
        </p:grpSpPr>
        <p:sp>
          <p:nvSpPr>
            <p:cNvPr id="15" name="Freeform 6"/>
            <p:cNvSpPr/>
            <p:nvPr/>
          </p:nvSpPr>
          <p:spPr bwMode="auto">
            <a:xfrm>
              <a:off x="6647444" y="1827568"/>
              <a:ext cx="4200402" cy="150812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6927987" y="1827568"/>
              <a:ext cx="3652018" cy="879213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E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560160" y="2008468"/>
              <a:ext cx="24677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EFE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孙昊</a:t>
              </a:r>
            </a:p>
          </p:txBody>
        </p:sp>
      </p:grpSp>
      <p:sp>
        <p:nvSpPr>
          <p:cNvPr id="18" name="TextBox 10"/>
          <p:cNvSpPr txBox="1"/>
          <p:nvPr/>
        </p:nvSpPr>
        <p:spPr>
          <a:xfrm>
            <a:off x="1245265" y="2898399"/>
            <a:ext cx="25670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什么比自己动手实践更令人印象深刻，经历了从空白到大致掌握再到有所进展，这中间的努力也更让我了解了自己的薄弱以及开发的不易。这次的项目也深刻告诫了我们团队交流的重要性，此次开发的很大一部分问题都出在信息不对等。不过有了这次的经验，我们的团队今后也会将交流放在第一位，提升开发的效率。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4772263" y="2898399"/>
            <a:ext cx="2715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次项目过程中，个人层面也是经历了从没有头绪到逐渐清晰的过程，对于一个项目的过程也在实践中有了更多的认识，同时对自己的不足以及努力的方向有了更清晰的认识。由于特殊时期的原因，更加了解了项目分工交流的重要性和方法。希望通过这次项目积累足够经验，在日后可以再接再厉，继续学习和提升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74CD6E-F0D0-D04A-88FA-11E650511566}"/>
              </a:ext>
            </a:extLst>
          </p:cNvPr>
          <p:cNvSpPr/>
          <p:nvPr/>
        </p:nvSpPr>
        <p:spPr bwMode="auto">
          <a:xfrm>
            <a:off x="8146000" y="1978380"/>
            <a:ext cx="3331298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4E20040-B725-DD42-97B4-5756708D0959}"/>
              </a:ext>
            </a:extLst>
          </p:cNvPr>
          <p:cNvGrpSpPr/>
          <p:nvPr/>
        </p:nvGrpSpPr>
        <p:grpSpPr>
          <a:xfrm>
            <a:off x="8451282" y="1827252"/>
            <a:ext cx="2715064" cy="879213"/>
            <a:chOff x="1245265" y="1827568"/>
            <a:chExt cx="4200402" cy="87921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F6BDC6B-3F99-D740-B822-6795955232AA}"/>
                </a:ext>
              </a:extLst>
            </p:cNvPr>
            <p:cNvSpPr/>
            <p:nvPr/>
          </p:nvSpPr>
          <p:spPr bwMode="auto">
            <a:xfrm>
              <a:off x="1245265" y="1827568"/>
              <a:ext cx="4200402" cy="150812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8CC38DD-D032-E147-BC59-C9C6171CACF1}"/>
                </a:ext>
              </a:extLst>
            </p:cNvPr>
            <p:cNvSpPr/>
            <p:nvPr/>
          </p:nvSpPr>
          <p:spPr bwMode="auto">
            <a:xfrm>
              <a:off x="1525808" y="1827568"/>
              <a:ext cx="3652018" cy="879213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C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10574E2-6247-2E43-94A2-524E6AADB07C}"/>
                </a:ext>
              </a:extLst>
            </p:cNvPr>
            <p:cNvSpPr/>
            <p:nvPr/>
          </p:nvSpPr>
          <p:spPr>
            <a:xfrm>
              <a:off x="2472343" y="2013792"/>
              <a:ext cx="17141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EFE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许林伟</a:t>
              </a:r>
            </a:p>
          </p:txBody>
        </p:sp>
      </p:grpSp>
      <p:sp>
        <p:nvSpPr>
          <p:cNvPr id="31" name="TextBox 10">
            <a:extLst>
              <a:ext uri="{FF2B5EF4-FFF2-40B4-BE49-F238E27FC236}">
                <a16:creationId xmlns:a16="http://schemas.microsoft.com/office/drawing/2014/main" id="{FDF30174-64B8-934C-907E-E3758D817D0B}"/>
              </a:ext>
            </a:extLst>
          </p:cNvPr>
          <p:cNvSpPr txBox="1"/>
          <p:nvPr/>
        </p:nvSpPr>
        <p:spPr>
          <a:xfrm>
            <a:off x="8451282" y="2898083"/>
            <a:ext cx="271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经历这次项目，我学习到了很多东西，然后把页面做得好看点，如何布局页面，还自学了一些以前没有学习过的技术，也增强了和小组成员的联系。</a:t>
            </a:r>
          </a:p>
        </p:txBody>
      </p:sp>
    </p:spTree>
    <p:extLst>
      <p:ext uri="{BB962C8B-B14F-4D97-AF65-F5344CB8AC3E}">
        <p14:creationId xmlns:p14="http://schemas.microsoft.com/office/powerpoint/2010/main" val="157695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19" grpId="0"/>
      <p:bldP spid="26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-379831" y="1918663"/>
            <a:ext cx="5992839" cy="37506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4951" y="2778310"/>
            <a:ext cx="2640466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-467834" y="3793973"/>
            <a:ext cx="391325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</a:t>
            </a:r>
            <a:r>
              <a:rPr lang="en-US" altLang="zh-CN" sz="3200" b="1" dirty="0">
                <a:solidFill>
                  <a:schemeClr val="bg1"/>
                </a:solidFill>
                <a:latin typeface="Kalinga" panose="020B0502040204020203" pitchFamily="34" charset="0"/>
                <a:ea typeface="方正姚体" panose="02010601030101010101" pitchFamily="2" charset="-122"/>
                <a:cs typeface="Kalinga" panose="020B0502040204020203" pitchFamily="34" charset="0"/>
              </a:rPr>
              <a:t>CONCENTS</a:t>
            </a:r>
            <a:endParaRPr lang="zh-CN" altLang="en-US" b="1" dirty="0">
              <a:solidFill>
                <a:schemeClr val="bg1"/>
              </a:solidFill>
              <a:latin typeface="Kalinga" panose="020B0502040204020203" pitchFamily="34" charset="0"/>
              <a:ea typeface="方正姚体" panose="02010601030101010101" pitchFamily="2" charset="-122"/>
              <a:cs typeface="Kalinga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81283" y="109649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简介及成员分工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81282" y="245514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技术及结构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81281" y="381379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项目部分截图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39603" y="51618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19232" y="872195"/>
            <a:ext cx="1665114" cy="1094938"/>
            <a:chOff x="6719232" y="872195"/>
            <a:chExt cx="1665114" cy="109493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719232" y="872195"/>
              <a:ext cx="1665114" cy="1094938"/>
            </a:xfrm>
            <a:prstGeom prst="rect">
              <a:avLst/>
            </a:prstGeom>
          </p:spPr>
        </p:pic>
        <p:sp>
          <p:nvSpPr>
            <p:cNvPr id="16" name="文本框 9"/>
            <p:cNvSpPr>
              <a:spLocks noChangeArrowheads="1"/>
            </p:cNvSpPr>
            <p:nvPr/>
          </p:nvSpPr>
          <p:spPr bwMode="auto">
            <a:xfrm>
              <a:off x="7216169" y="1035989"/>
              <a:ext cx="5982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19232" y="2248485"/>
            <a:ext cx="1665114" cy="1094938"/>
            <a:chOff x="6719232" y="2248485"/>
            <a:chExt cx="1665114" cy="10949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719232" y="2248485"/>
              <a:ext cx="1665114" cy="1094938"/>
            </a:xfrm>
            <a:prstGeom prst="rect">
              <a:avLst/>
            </a:prstGeom>
          </p:spPr>
        </p:pic>
        <p:sp>
          <p:nvSpPr>
            <p:cNvPr id="17" name="文本框 9"/>
            <p:cNvSpPr>
              <a:spLocks noChangeArrowheads="1"/>
            </p:cNvSpPr>
            <p:nvPr/>
          </p:nvSpPr>
          <p:spPr bwMode="auto">
            <a:xfrm>
              <a:off x="7216168" y="2394495"/>
              <a:ext cx="5982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19232" y="3624775"/>
            <a:ext cx="1665114" cy="1094938"/>
            <a:chOff x="6719232" y="3624775"/>
            <a:chExt cx="1665114" cy="10949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719232" y="3624775"/>
              <a:ext cx="1665114" cy="1094938"/>
            </a:xfrm>
            <a:prstGeom prst="rect">
              <a:avLst/>
            </a:prstGeom>
          </p:spPr>
        </p:pic>
        <p:sp>
          <p:nvSpPr>
            <p:cNvPr id="18" name="文本框 9"/>
            <p:cNvSpPr>
              <a:spLocks noChangeArrowheads="1"/>
            </p:cNvSpPr>
            <p:nvPr/>
          </p:nvSpPr>
          <p:spPr bwMode="auto">
            <a:xfrm>
              <a:off x="7216168" y="3793256"/>
              <a:ext cx="5982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19232" y="5001065"/>
            <a:ext cx="1665114" cy="1094938"/>
            <a:chOff x="6719232" y="5001065"/>
            <a:chExt cx="1665114" cy="109493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719232" y="5001065"/>
              <a:ext cx="1665114" cy="1094938"/>
            </a:xfrm>
            <a:prstGeom prst="rect">
              <a:avLst/>
            </a:prstGeom>
          </p:spPr>
        </p:pic>
        <p:sp>
          <p:nvSpPr>
            <p:cNvPr id="19" name="文本框 9"/>
            <p:cNvSpPr>
              <a:spLocks noChangeArrowheads="1"/>
            </p:cNvSpPr>
            <p:nvPr/>
          </p:nvSpPr>
          <p:spPr bwMode="auto">
            <a:xfrm>
              <a:off x="7216167" y="5140780"/>
              <a:ext cx="5982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3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50"/>
                            </p:stCondLst>
                            <p:childTnLst>
                              <p:par>
                                <p:cTn id="3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24421" y="2969557"/>
            <a:ext cx="6397905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CC8F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60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感谢各位的聆听</a:t>
            </a:r>
            <a:endParaRPr lang="zh-CN" altLang="en-US" sz="6000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9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1679" y="2828091"/>
            <a:ext cx="4801314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F2F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简介及分工</a:t>
            </a:r>
          </a:p>
        </p:txBody>
      </p:sp>
      <p:sp>
        <p:nvSpPr>
          <p:cNvPr id="3" name="文本框 16"/>
          <p:cNvSpPr txBox="1">
            <a:spLocks noChangeArrowheads="1"/>
          </p:cNvSpPr>
          <p:nvPr/>
        </p:nvSpPr>
        <p:spPr bwMode="auto">
          <a:xfrm>
            <a:off x="1251847" y="2044247"/>
            <a:ext cx="1554154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26262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</a:t>
            </a:r>
            <a:r>
              <a:rPr lang="en-US" altLang="zh-CN" sz="8800" b="1" dirty="0">
                <a:solidFill>
                  <a:srgbClr val="FDFDFD"/>
                </a:solidFill>
                <a:latin typeface="Kartika" panose="02020503030404060203" pitchFamily="18" charset="0"/>
                <a:ea typeface="方正姚体" panose="02010601030101010101" pitchFamily="2" charset="-122"/>
              </a:rPr>
              <a:t>01</a:t>
            </a:r>
            <a:endParaRPr lang="zh-CN" altLang="en-US" sz="6000" b="1" dirty="0">
              <a:solidFill>
                <a:srgbClr val="FDFDFD"/>
              </a:solidFill>
              <a:latin typeface="Kartika" panose="02020503030404060203" pitchFamily="18" charset="0"/>
              <a:ea typeface="方正姚体" panose="02010601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48001" y="2832181"/>
            <a:ext cx="0" cy="1196239"/>
          </a:xfrm>
          <a:prstGeom prst="line">
            <a:avLst/>
          </a:prstGeom>
          <a:ln w="12700">
            <a:solidFill>
              <a:srgbClr val="F2F3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75751" y="3633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1452403" y="1832669"/>
            <a:ext cx="2707454" cy="2711710"/>
            <a:chOff x="1452403" y="1832669"/>
            <a:chExt cx="2707454" cy="2711710"/>
          </a:xfrm>
        </p:grpSpPr>
        <p:grpSp>
          <p:nvGrpSpPr>
            <p:cNvPr id="84" name="组合 83"/>
            <p:cNvGrpSpPr/>
            <p:nvPr/>
          </p:nvGrpSpPr>
          <p:grpSpPr>
            <a:xfrm>
              <a:off x="1452403" y="1832669"/>
              <a:ext cx="2707454" cy="2711710"/>
              <a:chOff x="1393278" y="1580877"/>
              <a:chExt cx="2707454" cy="2711710"/>
            </a:xfrm>
          </p:grpSpPr>
          <p:sp>
            <p:nvSpPr>
              <p:cNvPr id="87" name="Oval 5"/>
              <p:cNvSpPr>
                <a:spLocks noChangeArrowheads="1"/>
              </p:cNvSpPr>
              <p:nvPr/>
            </p:nvSpPr>
            <p:spPr bwMode="auto">
              <a:xfrm>
                <a:off x="1393278" y="1580877"/>
                <a:ext cx="2707454" cy="2711710"/>
              </a:xfrm>
              <a:prstGeom prst="ellipse">
                <a:avLst/>
              </a:prstGeom>
              <a:solidFill>
                <a:srgbClr val="007CE2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Oval 6"/>
              <p:cNvSpPr>
                <a:spLocks noChangeArrowheads="1"/>
              </p:cNvSpPr>
              <p:nvPr/>
            </p:nvSpPr>
            <p:spPr bwMode="auto">
              <a:xfrm>
                <a:off x="1474163" y="1661762"/>
                <a:ext cx="2545689" cy="2549944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2406019" y="2852487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DFDFD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srgbClr val="FDFDFD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664144" y="1832668"/>
            <a:ext cx="2703198" cy="2711712"/>
            <a:chOff x="4664144" y="1832668"/>
            <a:chExt cx="2703198" cy="2711712"/>
          </a:xfrm>
        </p:grpSpPr>
        <p:grpSp>
          <p:nvGrpSpPr>
            <p:cNvPr id="90" name="组合 89"/>
            <p:cNvGrpSpPr/>
            <p:nvPr/>
          </p:nvGrpSpPr>
          <p:grpSpPr>
            <a:xfrm>
              <a:off x="4664144" y="1832668"/>
              <a:ext cx="2703198" cy="2711712"/>
              <a:chOff x="4605019" y="1580876"/>
              <a:chExt cx="2703198" cy="2711712"/>
            </a:xfrm>
          </p:grpSpPr>
          <p:sp>
            <p:nvSpPr>
              <p:cNvPr id="93" name="Oval 7"/>
              <p:cNvSpPr>
                <a:spLocks noChangeArrowheads="1"/>
              </p:cNvSpPr>
              <p:nvPr/>
            </p:nvSpPr>
            <p:spPr bwMode="auto">
              <a:xfrm>
                <a:off x="4605019" y="1580876"/>
                <a:ext cx="2703198" cy="2711712"/>
              </a:xfrm>
              <a:prstGeom prst="ellipse">
                <a:avLst/>
              </a:prstGeom>
              <a:solidFill>
                <a:srgbClr val="004E94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4681644" y="1661761"/>
                <a:ext cx="2545688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5610919" y="2862017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DFDFD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rgbClr val="FDFDFD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912386" y="1832668"/>
            <a:ext cx="2703198" cy="2711712"/>
            <a:chOff x="7912386" y="1832668"/>
            <a:chExt cx="2703198" cy="2711712"/>
          </a:xfrm>
        </p:grpSpPr>
        <p:grpSp>
          <p:nvGrpSpPr>
            <p:cNvPr id="96" name="组合 95"/>
            <p:cNvGrpSpPr/>
            <p:nvPr/>
          </p:nvGrpSpPr>
          <p:grpSpPr>
            <a:xfrm>
              <a:off x="7912386" y="1832668"/>
              <a:ext cx="2703198" cy="2711712"/>
              <a:chOff x="7853261" y="1580876"/>
              <a:chExt cx="2703198" cy="2711712"/>
            </a:xfrm>
          </p:grpSpPr>
          <p:sp>
            <p:nvSpPr>
              <p:cNvPr id="99" name="Oval 9"/>
              <p:cNvSpPr>
                <a:spLocks noChangeArrowheads="1"/>
              </p:cNvSpPr>
              <p:nvPr/>
            </p:nvSpPr>
            <p:spPr bwMode="auto">
              <a:xfrm>
                <a:off x="7853261" y="1580876"/>
                <a:ext cx="2703198" cy="2711712"/>
              </a:xfrm>
              <a:prstGeom prst="ellipse">
                <a:avLst/>
              </a:prstGeom>
              <a:solidFill>
                <a:srgbClr val="007CE2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Oval 10"/>
              <p:cNvSpPr>
                <a:spLocks noChangeArrowheads="1"/>
              </p:cNvSpPr>
              <p:nvPr/>
            </p:nvSpPr>
            <p:spPr bwMode="auto">
              <a:xfrm>
                <a:off x="7934146" y="1661761"/>
                <a:ext cx="2541432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8894604" y="2853817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DFDFD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srgbClr val="FDFDFD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887983" y="3132493"/>
            <a:ext cx="1030200" cy="144738"/>
            <a:chOff x="2929691" y="2127825"/>
            <a:chExt cx="900366" cy="126498"/>
          </a:xfrm>
        </p:grpSpPr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2929691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3" name="Oval 14"/>
            <p:cNvSpPr>
              <a:spLocks noChangeArrowheads="1"/>
            </p:cNvSpPr>
            <p:nvPr/>
          </p:nvSpPr>
          <p:spPr bwMode="auto">
            <a:xfrm>
              <a:off x="3703559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15"/>
            <p:cNvSpPr/>
            <p:nvPr/>
          </p:nvSpPr>
          <p:spPr bwMode="auto">
            <a:xfrm>
              <a:off x="2974337" y="2165030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128812" y="3132493"/>
            <a:ext cx="1030200" cy="144738"/>
            <a:chOff x="5627069" y="2127825"/>
            <a:chExt cx="900366" cy="126498"/>
          </a:xfrm>
        </p:grpSpPr>
        <p:sp>
          <p:nvSpPr>
            <p:cNvPr id="106" name="Oval 16"/>
            <p:cNvSpPr>
              <a:spLocks noChangeArrowheads="1"/>
            </p:cNvSpPr>
            <p:nvPr/>
          </p:nvSpPr>
          <p:spPr bwMode="auto">
            <a:xfrm>
              <a:off x="5627069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7" name="Oval 17"/>
            <p:cNvSpPr>
              <a:spLocks noChangeArrowheads="1"/>
            </p:cNvSpPr>
            <p:nvPr/>
          </p:nvSpPr>
          <p:spPr bwMode="auto">
            <a:xfrm>
              <a:off x="6400937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Freeform 18"/>
            <p:cNvSpPr/>
            <p:nvPr/>
          </p:nvSpPr>
          <p:spPr bwMode="auto">
            <a:xfrm>
              <a:off x="5671715" y="2165030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9" name="矩形 108"/>
          <p:cNvSpPr/>
          <p:nvPr/>
        </p:nvSpPr>
        <p:spPr>
          <a:xfrm>
            <a:off x="1504893" y="4765204"/>
            <a:ext cx="2574084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该项目是一个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的在线考试系统</a:t>
            </a:r>
          </a:p>
        </p:txBody>
      </p:sp>
      <p:sp>
        <p:nvSpPr>
          <p:cNvPr id="110" name="矩形 109"/>
          <p:cNvSpPr/>
          <p:nvPr/>
        </p:nvSpPr>
        <p:spPr>
          <a:xfrm>
            <a:off x="4620984" y="4745521"/>
            <a:ext cx="2780090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用户可以注册、登陆、在线答题以及查看历史记录</a:t>
            </a:r>
          </a:p>
        </p:txBody>
      </p:sp>
      <p:sp>
        <p:nvSpPr>
          <p:cNvPr id="111" name="矩形 110"/>
          <p:cNvSpPr/>
          <p:nvPr/>
        </p:nvSpPr>
        <p:spPr>
          <a:xfrm>
            <a:off x="7950038" y="4745521"/>
            <a:ext cx="274397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目前只有单选题，日后有时间有精力还可以扩张出多选题、简答题</a:t>
            </a:r>
          </a:p>
        </p:txBody>
      </p:sp>
      <p:sp>
        <p:nvSpPr>
          <p:cNvPr id="112" name="矩形 111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3" y="6406617"/>
            <a:ext cx="1737540" cy="3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75751" y="3633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  <p:sp>
        <p:nvSpPr>
          <p:cNvPr id="7" name="Freeform 10"/>
          <p:cNvSpPr/>
          <p:nvPr/>
        </p:nvSpPr>
        <p:spPr bwMode="auto">
          <a:xfrm>
            <a:off x="1736233" y="1853184"/>
            <a:ext cx="842853" cy="1684119"/>
          </a:xfrm>
          <a:custGeom>
            <a:avLst/>
            <a:gdLst>
              <a:gd name="T0" fmla="*/ 1191 w 1191"/>
              <a:gd name="T1" fmla="*/ 2372 h 2372"/>
              <a:gd name="T2" fmla="*/ 0 w 1191"/>
              <a:gd name="T3" fmla="*/ 2372 h 2372"/>
              <a:gd name="T4" fmla="*/ 0 w 119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1" h="2372">
                <a:moveTo>
                  <a:pt x="119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7CE2"/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>
            <a:off x="5429865" y="1853184"/>
            <a:ext cx="493649" cy="1684119"/>
          </a:xfrm>
          <a:custGeom>
            <a:avLst/>
            <a:gdLst>
              <a:gd name="T0" fmla="*/ 697 w 697"/>
              <a:gd name="T1" fmla="*/ 2372 h 2372"/>
              <a:gd name="T2" fmla="*/ 0 w 697"/>
              <a:gd name="T3" fmla="*/ 2372 h 2372"/>
              <a:gd name="T4" fmla="*/ 0 w 697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7" h="2372">
                <a:moveTo>
                  <a:pt x="697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7CE2"/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Freeform 12"/>
          <p:cNvSpPr/>
          <p:nvPr/>
        </p:nvSpPr>
        <p:spPr bwMode="auto">
          <a:xfrm>
            <a:off x="8748895" y="1853184"/>
            <a:ext cx="523807" cy="1684119"/>
          </a:xfrm>
          <a:custGeom>
            <a:avLst/>
            <a:gdLst>
              <a:gd name="T0" fmla="*/ 741 w 741"/>
              <a:gd name="T1" fmla="*/ 2372 h 2372"/>
              <a:gd name="T2" fmla="*/ 0 w 741"/>
              <a:gd name="T3" fmla="*/ 2372 h 2372"/>
              <a:gd name="T4" fmla="*/ 0 w 74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1" h="2372">
                <a:moveTo>
                  <a:pt x="74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7CE2"/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3707651" y="4507138"/>
            <a:ext cx="599997" cy="1652373"/>
          </a:xfrm>
          <a:custGeom>
            <a:avLst/>
            <a:gdLst>
              <a:gd name="T0" fmla="*/ 847 w 847"/>
              <a:gd name="T1" fmla="*/ 0 h 2329"/>
              <a:gd name="T2" fmla="*/ 0 w 847"/>
              <a:gd name="T3" fmla="*/ 0 h 2329"/>
              <a:gd name="T4" fmla="*/ 0 w 847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7" h="2329">
                <a:moveTo>
                  <a:pt x="847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9525" cap="flat">
            <a:solidFill>
              <a:srgbClr val="004E94"/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Freeform 14"/>
          <p:cNvSpPr/>
          <p:nvPr/>
        </p:nvSpPr>
        <p:spPr bwMode="auto">
          <a:xfrm>
            <a:off x="7164776" y="4507138"/>
            <a:ext cx="455554" cy="1652373"/>
          </a:xfrm>
          <a:custGeom>
            <a:avLst/>
            <a:gdLst>
              <a:gd name="T0" fmla="*/ 644 w 644"/>
              <a:gd name="T1" fmla="*/ 0 h 2329"/>
              <a:gd name="T2" fmla="*/ 0 w 644"/>
              <a:gd name="T3" fmla="*/ 0 h 2329"/>
              <a:gd name="T4" fmla="*/ 0 w 644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4" h="2329">
                <a:moveTo>
                  <a:pt x="644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9525" cap="flat">
            <a:solidFill>
              <a:srgbClr val="004E94"/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66391" y="1769582"/>
            <a:ext cx="3142089" cy="847142"/>
            <a:chOff x="1766391" y="1769582"/>
            <a:chExt cx="3142089" cy="847142"/>
          </a:xfrm>
        </p:grpSpPr>
        <p:sp>
          <p:nvSpPr>
            <p:cNvPr id="13" name="矩形 12"/>
            <p:cNvSpPr/>
            <p:nvPr/>
          </p:nvSpPr>
          <p:spPr>
            <a:xfrm>
              <a:off x="1766391" y="2093504"/>
              <a:ext cx="3142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教师、学生端：登陆、改密、注册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管理员端：登陆、改密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774016" y="176958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84339" y="3341721"/>
            <a:ext cx="1900602" cy="1389570"/>
            <a:chOff x="1684339" y="3341721"/>
            <a:chExt cx="1900602" cy="1389570"/>
          </a:xfrm>
        </p:grpSpPr>
        <p:sp>
          <p:nvSpPr>
            <p:cNvPr id="16" name="Freeform 5"/>
            <p:cNvSpPr/>
            <p:nvPr/>
          </p:nvSpPr>
          <p:spPr bwMode="auto">
            <a:xfrm>
              <a:off x="1684339" y="3341721"/>
              <a:ext cx="1900602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7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7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rgbClr val="007CE2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82282" y="3800974"/>
              <a:ext cx="13219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陈仕炜</a:t>
              </a:r>
              <a:endParaRPr lang="en-US" altLang="zh-CN" sz="20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bg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LinYiJing26</a:t>
              </a:r>
              <a:endParaRPr lang="zh-CN" altLang="en-US" sz="20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52584" y="3284579"/>
            <a:ext cx="1900602" cy="1389570"/>
            <a:chOff x="3352584" y="3284579"/>
            <a:chExt cx="1900602" cy="1389570"/>
          </a:xfrm>
        </p:grpSpPr>
        <p:sp>
          <p:nvSpPr>
            <p:cNvPr id="22" name="Freeform 8"/>
            <p:cNvSpPr/>
            <p:nvPr/>
          </p:nvSpPr>
          <p:spPr bwMode="auto">
            <a:xfrm>
              <a:off x="3352584" y="3284579"/>
              <a:ext cx="1900602" cy="1389570"/>
            </a:xfrm>
            <a:custGeom>
              <a:avLst/>
              <a:gdLst>
                <a:gd name="T0" fmla="*/ 1408 w 2454"/>
                <a:gd name="T1" fmla="*/ 1966 h 2141"/>
                <a:gd name="T2" fmla="*/ 1887 w 2454"/>
                <a:gd name="T3" fmla="*/ 1136 h 2141"/>
                <a:gd name="T4" fmla="*/ 2365 w 2454"/>
                <a:gd name="T5" fmla="*/ 309 h 2141"/>
                <a:gd name="T6" fmla="*/ 2189 w 2454"/>
                <a:gd name="T7" fmla="*/ 0 h 2141"/>
                <a:gd name="T8" fmla="*/ 1231 w 2454"/>
                <a:gd name="T9" fmla="*/ 0 h 2141"/>
                <a:gd name="T10" fmla="*/ 276 w 2454"/>
                <a:gd name="T11" fmla="*/ 0 h 2141"/>
                <a:gd name="T12" fmla="*/ 97 w 2454"/>
                <a:gd name="T13" fmla="*/ 307 h 2141"/>
                <a:gd name="T14" fmla="*/ 576 w 2454"/>
                <a:gd name="T15" fmla="*/ 1136 h 2141"/>
                <a:gd name="T16" fmla="*/ 1053 w 2454"/>
                <a:gd name="T17" fmla="*/ 1963 h 2141"/>
                <a:gd name="T18" fmla="*/ 1408 w 2454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1">
                  <a:moveTo>
                    <a:pt x="1408" y="1966"/>
                  </a:moveTo>
                  <a:lnTo>
                    <a:pt x="1887" y="1136"/>
                  </a:lnTo>
                  <a:cubicBezTo>
                    <a:pt x="2046" y="861"/>
                    <a:pt x="2205" y="585"/>
                    <a:pt x="2365" y="309"/>
                  </a:cubicBezTo>
                  <a:cubicBezTo>
                    <a:pt x="2454" y="113"/>
                    <a:pt x="2396" y="9"/>
                    <a:pt x="2189" y="0"/>
                  </a:cubicBezTo>
                  <a:lnTo>
                    <a:pt x="1231" y="0"/>
                  </a:lnTo>
                  <a:cubicBezTo>
                    <a:pt x="913" y="0"/>
                    <a:pt x="595" y="0"/>
                    <a:pt x="276" y="0"/>
                  </a:cubicBezTo>
                  <a:cubicBezTo>
                    <a:pt x="61" y="21"/>
                    <a:pt x="0" y="123"/>
                    <a:pt x="97" y="307"/>
                  </a:cubicBezTo>
                  <a:lnTo>
                    <a:pt x="576" y="1136"/>
                  </a:lnTo>
                  <a:cubicBezTo>
                    <a:pt x="735" y="1412"/>
                    <a:pt x="894" y="1688"/>
                    <a:pt x="1053" y="1963"/>
                  </a:cubicBezTo>
                  <a:cubicBezTo>
                    <a:pt x="1179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rgbClr val="004E94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83348" y="3331488"/>
              <a:ext cx="10484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秦争光</a:t>
              </a:r>
              <a:endParaRPr lang="en-US" altLang="zh-CN" sz="20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err="1">
                  <a:solidFill>
                    <a:schemeClr val="bg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resposiii</a:t>
              </a:r>
              <a:endParaRPr lang="zh-CN" altLang="en-US" sz="20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20905" y="3341721"/>
            <a:ext cx="1898864" cy="1389570"/>
            <a:chOff x="5020905" y="3341721"/>
            <a:chExt cx="1898864" cy="1389570"/>
          </a:xfrm>
        </p:grpSpPr>
        <p:sp>
          <p:nvSpPr>
            <p:cNvPr id="25" name="Freeform 6"/>
            <p:cNvSpPr/>
            <p:nvPr/>
          </p:nvSpPr>
          <p:spPr bwMode="auto">
            <a:xfrm>
              <a:off x="5020905" y="3341721"/>
              <a:ext cx="1898864" cy="1389570"/>
            </a:xfrm>
            <a:custGeom>
              <a:avLst/>
              <a:gdLst>
                <a:gd name="T0" fmla="*/ 1407 w 2453"/>
                <a:gd name="T1" fmla="*/ 175 h 2140"/>
                <a:gd name="T2" fmla="*/ 1886 w 2453"/>
                <a:gd name="T3" fmla="*/ 1005 h 2140"/>
                <a:gd name="T4" fmla="*/ 2364 w 2453"/>
                <a:gd name="T5" fmla="*/ 1832 h 2140"/>
                <a:gd name="T6" fmla="*/ 2188 w 2453"/>
                <a:gd name="T7" fmla="*/ 2140 h 2140"/>
                <a:gd name="T8" fmla="*/ 1231 w 2453"/>
                <a:gd name="T9" fmla="*/ 2140 h 2140"/>
                <a:gd name="T10" fmla="*/ 276 w 2453"/>
                <a:gd name="T11" fmla="*/ 2140 h 2140"/>
                <a:gd name="T12" fmla="*/ 96 w 2453"/>
                <a:gd name="T13" fmla="*/ 1834 h 2140"/>
                <a:gd name="T14" fmla="*/ 575 w 2453"/>
                <a:gd name="T15" fmla="*/ 1005 h 2140"/>
                <a:gd name="T16" fmla="*/ 1052 w 2453"/>
                <a:gd name="T17" fmla="*/ 178 h 2140"/>
                <a:gd name="T18" fmla="*/ 1407 w 2453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0">
                  <a:moveTo>
                    <a:pt x="1407" y="175"/>
                  </a:moveTo>
                  <a:lnTo>
                    <a:pt x="1886" y="1005"/>
                  </a:lnTo>
                  <a:cubicBezTo>
                    <a:pt x="2045" y="1280"/>
                    <a:pt x="2205" y="1556"/>
                    <a:pt x="2364" y="1832"/>
                  </a:cubicBezTo>
                  <a:cubicBezTo>
                    <a:pt x="2453" y="2028"/>
                    <a:pt x="2396" y="2132"/>
                    <a:pt x="2188" y="2140"/>
                  </a:cubicBezTo>
                  <a:lnTo>
                    <a:pt x="1231" y="2140"/>
                  </a:lnTo>
                  <a:cubicBezTo>
                    <a:pt x="912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3" y="453"/>
                    <a:pt x="1052" y="178"/>
                  </a:cubicBezTo>
                  <a:cubicBezTo>
                    <a:pt x="1178" y="2"/>
                    <a:pt x="1296" y="0"/>
                    <a:pt x="1407" y="175"/>
                  </a:cubicBezTo>
                  <a:close/>
                </a:path>
              </a:pathLst>
            </a:custGeom>
            <a:solidFill>
              <a:srgbClr val="007CE2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45685" y="3800974"/>
              <a:ext cx="12538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傅寿瑾</a:t>
              </a:r>
              <a:endParaRPr lang="en-US" altLang="zh-CN" sz="20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bg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josartfu17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89150" y="3284579"/>
            <a:ext cx="1898864" cy="1389570"/>
            <a:chOff x="6689150" y="3284579"/>
            <a:chExt cx="1898864" cy="1389570"/>
          </a:xfrm>
        </p:grpSpPr>
        <p:sp>
          <p:nvSpPr>
            <p:cNvPr id="28" name="Freeform 9"/>
            <p:cNvSpPr/>
            <p:nvPr/>
          </p:nvSpPr>
          <p:spPr bwMode="auto">
            <a:xfrm>
              <a:off x="6689150" y="3284579"/>
              <a:ext cx="1898864" cy="1389570"/>
            </a:xfrm>
            <a:custGeom>
              <a:avLst/>
              <a:gdLst>
                <a:gd name="T0" fmla="*/ 1408 w 2453"/>
                <a:gd name="T1" fmla="*/ 1966 h 2141"/>
                <a:gd name="T2" fmla="*/ 1886 w 2453"/>
                <a:gd name="T3" fmla="*/ 1136 h 2141"/>
                <a:gd name="T4" fmla="*/ 2364 w 2453"/>
                <a:gd name="T5" fmla="*/ 309 h 2141"/>
                <a:gd name="T6" fmla="*/ 2188 w 2453"/>
                <a:gd name="T7" fmla="*/ 0 h 2141"/>
                <a:gd name="T8" fmla="*/ 1231 w 2453"/>
                <a:gd name="T9" fmla="*/ 0 h 2141"/>
                <a:gd name="T10" fmla="*/ 276 w 2453"/>
                <a:gd name="T11" fmla="*/ 0 h 2141"/>
                <a:gd name="T12" fmla="*/ 96 w 2453"/>
                <a:gd name="T13" fmla="*/ 307 h 2141"/>
                <a:gd name="T14" fmla="*/ 575 w 2453"/>
                <a:gd name="T15" fmla="*/ 1136 h 2141"/>
                <a:gd name="T16" fmla="*/ 1052 w 2453"/>
                <a:gd name="T17" fmla="*/ 1963 h 2141"/>
                <a:gd name="T18" fmla="*/ 1408 w 2453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1">
                  <a:moveTo>
                    <a:pt x="1408" y="1966"/>
                  </a:moveTo>
                  <a:lnTo>
                    <a:pt x="1886" y="1136"/>
                  </a:lnTo>
                  <a:cubicBezTo>
                    <a:pt x="2046" y="861"/>
                    <a:pt x="2205" y="585"/>
                    <a:pt x="2364" y="309"/>
                  </a:cubicBezTo>
                  <a:cubicBezTo>
                    <a:pt x="2453" y="113"/>
                    <a:pt x="2396" y="9"/>
                    <a:pt x="2188" y="0"/>
                  </a:cubicBezTo>
                  <a:lnTo>
                    <a:pt x="1231" y="0"/>
                  </a:lnTo>
                  <a:cubicBezTo>
                    <a:pt x="912" y="0"/>
                    <a:pt x="594" y="0"/>
                    <a:pt x="276" y="0"/>
                  </a:cubicBezTo>
                  <a:cubicBezTo>
                    <a:pt x="61" y="21"/>
                    <a:pt x="0" y="123"/>
                    <a:pt x="96" y="307"/>
                  </a:cubicBezTo>
                  <a:lnTo>
                    <a:pt x="575" y="1136"/>
                  </a:lnTo>
                  <a:cubicBezTo>
                    <a:pt x="734" y="1412"/>
                    <a:pt x="893" y="1688"/>
                    <a:pt x="1052" y="1963"/>
                  </a:cubicBezTo>
                  <a:cubicBezTo>
                    <a:pt x="1178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rgbClr val="004E94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950858" y="3331488"/>
              <a:ext cx="13823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孙昊</a:t>
              </a:r>
              <a:endParaRPr lang="en-US" altLang="zh-CN" sz="20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err="1">
                  <a:solidFill>
                    <a:schemeClr val="bg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SheldorKop</a:t>
              </a:r>
              <a:endParaRPr lang="zh-CN" altLang="en-US" sz="20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357396" y="3341721"/>
            <a:ext cx="1898864" cy="1389570"/>
            <a:chOff x="8357396" y="3341721"/>
            <a:chExt cx="1898864" cy="1389570"/>
          </a:xfrm>
        </p:grpSpPr>
        <p:sp>
          <p:nvSpPr>
            <p:cNvPr id="31" name="Freeform 7"/>
            <p:cNvSpPr/>
            <p:nvPr/>
          </p:nvSpPr>
          <p:spPr bwMode="auto">
            <a:xfrm>
              <a:off x="8357396" y="3341721"/>
              <a:ext cx="1898864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6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rgbClr val="007CE2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577108" y="3800974"/>
              <a:ext cx="14763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许林伟</a:t>
              </a:r>
              <a:endParaRPr lang="en-US" altLang="zh-CN" sz="20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err="1">
                  <a:solidFill>
                    <a:schemeClr val="bg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Darrenreally</a:t>
              </a:r>
              <a:endParaRPr lang="zh-CN" altLang="en-US" sz="20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39313" y="5005656"/>
            <a:ext cx="3142089" cy="1062586"/>
            <a:chOff x="3739313" y="5005656"/>
            <a:chExt cx="3142089" cy="1062586"/>
          </a:xfrm>
        </p:grpSpPr>
        <p:sp>
          <p:nvSpPr>
            <p:cNvPr id="34" name="矩形 33"/>
            <p:cNvSpPr/>
            <p:nvPr/>
          </p:nvSpPr>
          <p:spPr>
            <a:xfrm>
              <a:off x="3739313" y="5329578"/>
              <a:ext cx="31420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教师、学生端：登陆、改密、注册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管理员端：登陆、改密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前后端代码整合、调试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3789761" y="500565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71634" y="1769582"/>
            <a:ext cx="3142089" cy="847142"/>
            <a:chOff x="5471634" y="1769582"/>
            <a:chExt cx="3142089" cy="847142"/>
          </a:xfrm>
        </p:grpSpPr>
        <p:sp>
          <p:nvSpPr>
            <p:cNvPr id="37" name="矩形 36"/>
            <p:cNvSpPr/>
            <p:nvPr/>
          </p:nvSpPr>
          <p:spPr>
            <a:xfrm>
              <a:off x="5471634" y="2093504"/>
              <a:ext cx="3142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学生端：个人信息管理、考试、查询成绩页面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479259" y="176958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228017" y="5005656"/>
            <a:ext cx="3142089" cy="847142"/>
            <a:chOff x="7228017" y="5005656"/>
            <a:chExt cx="3142089" cy="847142"/>
          </a:xfrm>
        </p:grpSpPr>
        <p:sp>
          <p:nvSpPr>
            <p:cNvPr id="40" name="矩形 39"/>
            <p:cNvSpPr/>
            <p:nvPr/>
          </p:nvSpPr>
          <p:spPr>
            <a:xfrm>
              <a:off x="7228017" y="5329578"/>
              <a:ext cx="3142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教师端：个人信息管理、试卷管理、查询成绩页面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7261031" y="500565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791919" y="1769582"/>
            <a:ext cx="2297688" cy="847142"/>
            <a:chOff x="8791919" y="1769582"/>
            <a:chExt cx="2297688" cy="847142"/>
          </a:xfrm>
        </p:grpSpPr>
        <p:sp>
          <p:nvSpPr>
            <p:cNvPr id="43" name="矩形 42"/>
            <p:cNvSpPr/>
            <p:nvPr/>
          </p:nvSpPr>
          <p:spPr>
            <a:xfrm>
              <a:off x="8791919" y="2093504"/>
              <a:ext cx="2297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管理员端：信息管理、试卷管理、查询成绩页面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799542" y="176958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3" y="6406617"/>
            <a:ext cx="1737540" cy="3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1679" y="2828091"/>
            <a:ext cx="4801314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F2F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技术及结构</a:t>
            </a:r>
          </a:p>
        </p:txBody>
      </p:sp>
      <p:sp>
        <p:nvSpPr>
          <p:cNvPr id="3" name="文本框 16"/>
          <p:cNvSpPr txBox="1">
            <a:spLocks noChangeArrowheads="1"/>
          </p:cNvSpPr>
          <p:nvPr/>
        </p:nvSpPr>
        <p:spPr bwMode="auto">
          <a:xfrm>
            <a:off x="1251847" y="2044247"/>
            <a:ext cx="1554154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26262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</a:t>
            </a:r>
            <a:r>
              <a:rPr lang="en-US" altLang="zh-CN" sz="8800" b="1" dirty="0">
                <a:solidFill>
                  <a:srgbClr val="FDFDFD"/>
                </a:solidFill>
                <a:latin typeface="Kartika" panose="02020503030404060203" pitchFamily="18" charset="0"/>
                <a:ea typeface="方正姚体" panose="02010601030101010101" pitchFamily="2" charset="-122"/>
              </a:rPr>
              <a:t>02</a:t>
            </a:r>
            <a:endParaRPr lang="zh-CN" altLang="en-US" sz="6000" b="1" dirty="0">
              <a:solidFill>
                <a:srgbClr val="FDFDFD"/>
              </a:solidFill>
              <a:latin typeface="Kartika" panose="02020503030404060203" pitchFamily="18" charset="0"/>
              <a:ea typeface="方正姚体" panose="02010601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48001" y="2832181"/>
            <a:ext cx="0" cy="1196239"/>
          </a:xfrm>
          <a:prstGeom prst="line">
            <a:avLst/>
          </a:prstGeom>
          <a:ln w="12700">
            <a:solidFill>
              <a:srgbClr val="F2F3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5751" y="3633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项目技术</a:t>
            </a:r>
          </a:p>
        </p:txBody>
      </p:sp>
      <p:sp>
        <p:nvSpPr>
          <p:cNvPr id="8" name="Freeform 7"/>
          <p:cNvSpPr/>
          <p:nvPr/>
        </p:nvSpPr>
        <p:spPr bwMode="auto">
          <a:xfrm rot="21146637">
            <a:off x="265176" y="3103362"/>
            <a:ext cx="6616700" cy="3140075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9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1382">
            <a:off x="6391339" y="1242812"/>
            <a:ext cx="722312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383151" y="5379837"/>
            <a:ext cx="238125" cy="238125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334064" y="4551162"/>
            <a:ext cx="249237" cy="250825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991289" y="3636762"/>
            <a:ext cx="284162" cy="284162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878201" y="6103737"/>
            <a:ext cx="206375" cy="204787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44510" y="6073528"/>
            <a:ext cx="804862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SpringMVC,Spring,MyBatis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管理项目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61891" y="5976568"/>
            <a:ext cx="1616075" cy="393700"/>
            <a:chOff x="1236590" y="5196956"/>
            <a:chExt cx="1616075" cy="393700"/>
          </a:xfrm>
        </p:grpSpPr>
        <p:sp>
          <p:nvSpPr>
            <p:cNvPr id="16" name="矩形: 圆角 36"/>
            <p:cNvSpPr>
              <a:spLocks noChangeArrowheads="1"/>
            </p:cNvSpPr>
            <p:nvPr/>
          </p:nvSpPr>
          <p:spPr bwMode="auto">
            <a:xfrm>
              <a:off x="1236590" y="5196956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004E94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95190" y="5202704"/>
              <a:ext cx="11079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后端框架</a:t>
              </a:r>
            </a:p>
          </p:txBody>
        </p:sp>
      </p:grpSp>
      <p:sp>
        <p:nvSpPr>
          <p:cNvPr id="18" name="文本框 39"/>
          <p:cNvSpPr txBox="1">
            <a:spLocks noChangeArrowheads="1"/>
          </p:cNvSpPr>
          <p:nvPr/>
        </p:nvSpPr>
        <p:spPr bwMode="auto">
          <a:xfrm>
            <a:off x="4563637" y="5348361"/>
            <a:ext cx="6569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Boostrap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文本框 41"/>
          <p:cNvSpPr txBox="1">
            <a:spLocks noChangeArrowheads="1"/>
          </p:cNvSpPr>
          <p:nvPr/>
        </p:nvSpPr>
        <p:spPr bwMode="auto">
          <a:xfrm>
            <a:off x="5526646" y="4525873"/>
            <a:ext cx="6371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Windows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x64, macOS Catalina; Java, HTML5, CSS,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Javascript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文本框 43"/>
          <p:cNvSpPr txBox="1">
            <a:spLocks noChangeArrowheads="1"/>
          </p:cNvSpPr>
          <p:nvPr/>
        </p:nvSpPr>
        <p:spPr bwMode="auto">
          <a:xfrm>
            <a:off x="6229145" y="3621383"/>
            <a:ext cx="50274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IntelliJ IDEA, MySQL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Workbench,GitHub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 Desktop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91801" y="5304067"/>
            <a:ext cx="1616075" cy="396875"/>
            <a:chOff x="2714552" y="4534969"/>
            <a:chExt cx="1616075" cy="396875"/>
          </a:xfrm>
        </p:grpSpPr>
        <p:sp>
          <p:nvSpPr>
            <p:cNvPr id="22" name="矩形: 圆角 44"/>
            <p:cNvSpPr>
              <a:spLocks noChangeArrowheads="1"/>
            </p:cNvSpPr>
            <p:nvPr/>
          </p:nvSpPr>
          <p:spPr bwMode="auto">
            <a:xfrm>
              <a:off x="2714552" y="45381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007CE2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97127" y="4534969"/>
              <a:ext cx="11079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b="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前端框架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73539" y="4476216"/>
            <a:ext cx="1616075" cy="395288"/>
            <a:chOff x="3586090" y="3749156"/>
            <a:chExt cx="1616075" cy="395288"/>
          </a:xfrm>
        </p:grpSpPr>
        <p:sp>
          <p:nvSpPr>
            <p:cNvPr id="25" name="矩形: 圆角 46"/>
            <p:cNvSpPr>
              <a:spLocks noChangeArrowheads="1"/>
            </p:cNvSpPr>
            <p:nvPr/>
          </p:nvSpPr>
          <p:spPr bwMode="auto">
            <a:xfrm>
              <a:off x="3586090" y="37507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004E94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3112" y="3749156"/>
              <a:ext cx="133882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b="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平台及语言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333939" y="3585024"/>
            <a:ext cx="1616075" cy="393700"/>
            <a:chOff x="4246490" y="2847456"/>
            <a:chExt cx="1616075" cy="393700"/>
          </a:xfrm>
        </p:grpSpPr>
        <p:sp>
          <p:nvSpPr>
            <p:cNvPr id="28" name="矩形: 圆角 48"/>
            <p:cNvSpPr>
              <a:spLocks noChangeArrowheads="1"/>
            </p:cNvSpPr>
            <p:nvPr/>
          </p:nvSpPr>
          <p:spPr bwMode="auto">
            <a:xfrm>
              <a:off x="4246490" y="2847456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007CE2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532240" y="2858569"/>
              <a:ext cx="11079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b="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开发工具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3" y="6406617"/>
            <a:ext cx="1737540" cy="3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5751" y="3633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3" y="6406617"/>
            <a:ext cx="1737540" cy="364751"/>
          </a:xfrm>
          <a:prstGeom prst="rect">
            <a:avLst/>
          </a:prstGeom>
        </p:spPr>
      </p:pic>
      <p:pic>
        <p:nvPicPr>
          <p:cNvPr id="22" name="图片 21" descr="手机屏幕截图&#10;&#10;描述已自动生成">
            <a:extLst>
              <a:ext uri="{FF2B5EF4-FFF2-40B4-BE49-F238E27FC236}">
                <a16:creationId xmlns:a16="http://schemas.microsoft.com/office/drawing/2014/main" id="{93DA2256-57F7-8D46-83AC-6C9A67C04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13" y="1369967"/>
            <a:ext cx="3073400" cy="4597400"/>
          </a:xfrm>
          <a:prstGeom prst="rect">
            <a:avLst/>
          </a:prstGeom>
        </p:spPr>
      </p:pic>
      <p:pic>
        <p:nvPicPr>
          <p:cNvPr id="24" name="图片 23" descr="电脑屏幕的照片&#10;&#10;描述已自动生成">
            <a:extLst>
              <a:ext uri="{FF2B5EF4-FFF2-40B4-BE49-F238E27FC236}">
                <a16:creationId xmlns:a16="http://schemas.microsoft.com/office/drawing/2014/main" id="{5A97D060-F314-C743-A920-E3F46B7057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5" y="1369967"/>
            <a:ext cx="28067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0459" y="2828091"/>
            <a:ext cx="5724644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F2F3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项目部分截图</a:t>
            </a:r>
          </a:p>
        </p:txBody>
      </p:sp>
      <p:sp>
        <p:nvSpPr>
          <p:cNvPr id="3" name="文本框 16"/>
          <p:cNvSpPr txBox="1">
            <a:spLocks noChangeArrowheads="1"/>
          </p:cNvSpPr>
          <p:nvPr/>
        </p:nvSpPr>
        <p:spPr bwMode="auto">
          <a:xfrm>
            <a:off x="1251847" y="2044247"/>
            <a:ext cx="1554154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26262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</a:t>
            </a:r>
            <a:r>
              <a:rPr lang="en-US" altLang="zh-CN" sz="8800" b="1" dirty="0">
                <a:solidFill>
                  <a:srgbClr val="FDFDFD"/>
                </a:solidFill>
                <a:latin typeface="Kartika" panose="02020503030404060203" pitchFamily="18" charset="0"/>
                <a:ea typeface="方正姚体" panose="02010601030101010101" pitchFamily="2" charset="-122"/>
              </a:rPr>
              <a:t>03</a:t>
            </a:r>
            <a:endParaRPr lang="zh-CN" altLang="en-US" sz="6000" b="1" dirty="0">
              <a:solidFill>
                <a:srgbClr val="FDFDFD"/>
              </a:solidFill>
              <a:latin typeface="Kartika" panose="02020503030404060203" pitchFamily="18" charset="0"/>
              <a:ea typeface="方正姚体" panose="02010601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48001" y="2832181"/>
            <a:ext cx="0" cy="1196239"/>
          </a:xfrm>
          <a:prstGeom prst="line">
            <a:avLst/>
          </a:prstGeom>
          <a:ln w="12700">
            <a:solidFill>
              <a:srgbClr val="F2F3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撕纸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615</Words>
  <Application>Microsoft Office PowerPoint</Application>
  <PresentationFormat>宽屏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Lifeline JL</vt:lpstr>
      <vt:lpstr>MS PGothic</vt:lpstr>
      <vt:lpstr>方正姚体</vt:lpstr>
      <vt:lpstr>微软雅黑</vt:lpstr>
      <vt:lpstr>Arial</vt:lpstr>
      <vt:lpstr>Calibri</vt:lpstr>
      <vt:lpstr>Calibri Light</vt:lpstr>
      <vt:lpstr>Kalinga</vt:lpstr>
      <vt:lpstr>Kartika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蓝色撕纸</dc:title>
  <dc:creator>PC</dc:creator>
  <cp:lastModifiedBy>秦 争光</cp:lastModifiedBy>
  <cp:revision>155</cp:revision>
  <dcterms:created xsi:type="dcterms:W3CDTF">2016-05-24T14:11:04Z</dcterms:created>
  <dcterms:modified xsi:type="dcterms:W3CDTF">2020-06-10T03:04:24Z</dcterms:modified>
</cp:coreProperties>
</file>