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1" r:id="rId2"/>
    <p:sldId id="302" r:id="rId3"/>
    <p:sldId id="362" r:id="rId4"/>
    <p:sldId id="359" r:id="rId5"/>
    <p:sldId id="367" r:id="rId6"/>
    <p:sldId id="304" r:id="rId7"/>
    <p:sldId id="368" r:id="rId8"/>
    <p:sldId id="369" r:id="rId9"/>
    <p:sldId id="370" r:id="rId10"/>
    <p:sldId id="371" r:id="rId11"/>
    <p:sldId id="372" r:id="rId12"/>
    <p:sldId id="352" r:id="rId13"/>
    <p:sldId id="315" r:id="rId14"/>
    <p:sldId id="341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06" autoAdjust="0"/>
    <p:restoredTop sz="94660"/>
  </p:normalViewPr>
  <p:slideViewPr>
    <p:cSldViewPr>
      <p:cViewPr varScale="1">
        <p:scale>
          <a:sx n="114" d="100"/>
          <a:sy n="114" d="100"/>
        </p:scale>
        <p:origin x="-468" y="-9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2012-8-23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6099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428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9346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336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336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336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336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336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3361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1272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6702128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0921018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</p:sldLayoutIdLst>
  <p:transition spd="slow" advTm="0">
    <p:pull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434798" y="418478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17510" y="2269981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4370" y="717810"/>
            <a:ext cx="2862054" cy="28620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14"/>
          <p:cNvSpPr>
            <a:spLocks noChangeArrowheads="1"/>
          </p:cNvSpPr>
          <p:nvPr/>
        </p:nvSpPr>
        <p:spPr bwMode="auto">
          <a:xfrm>
            <a:off x="1323888" y="1498598"/>
            <a:ext cx="2459273" cy="1323439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sz="80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itchFamily="34" charset="-122"/>
                <a:sym typeface="方正兰亭粗黑_GBK" charset="-122"/>
              </a:rPr>
              <a:t>2017</a:t>
            </a:r>
            <a:endParaRPr lang="en-US" altLang="zh-CN" sz="8000" dirty="0">
              <a:solidFill>
                <a:schemeClr val="accent2"/>
              </a:solidFill>
              <a:latin typeface="Impact" panose="020B0806030902050204" pitchFamily="34" charset="0"/>
              <a:ea typeface="微软雅黑" pitchFamily="34" charset="-122"/>
              <a:sym typeface="方正兰亭粗黑_GBK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512" y="827880"/>
            <a:ext cx="1152128" cy="11521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Group 10"/>
          <p:cNvGrpSpPr>
            <a:grpSpLocks/>
          </p:cNvGrpSpPr>
          <p:nvPr/>
        </p:nvGrpSpPr>
        <p:grpSpPr bwMode="auto">
          <a:xfrm>
            <a:off x="6804248" y="4504539"/>
            <a:ext cx="285036" cy="285091"/>
            <a:chOff x="0" y="0"/>
            <a:chExt cx="965499" cy="965499"/>
          </a:xfrm>
        </p:grpSpPr>
        <p:sp>
          <p:nvSpPr>
            <p:cNvPr id="54" name="AutoShape 11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AutoShape 12"/>
            <p:cNvSpPr>
              <a:spLocks/>
            </p:cNvSpPr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Group 13"/>
          <p:cNvGrpSpPr>
            <a:grpSpLocks/>
          </p:cNvGrpSpPr>
          <p:nvPr/>
        </p:nvGrpSpPr>
        <p:grpSpPr bwMode="auto">
          <a:xfrm>
            <a:off x="7207399" y="4504539"/>
            <a:ext cx="285505" cy="285091"/>
            <a:chOff x="0" y="0"/>
            <a:chExt cx="965499" cy="965499"/>
          </a:xfrm>
        </p:grpSpPr>
        <p:sp>
          <p:nvSpPr>
            <p:cNvPr id="57" name="AutoShape 14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AutoShape 15"/>
            <p:cNvSpPr>
              <a:spLocks/>
            </p:cNvSpPr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9" name="Group 16"/>
          <p:cNvGrpSpPr>
            <a:grpSpLocks/>
          </p:cNvGrpSpPr>
          <p:nvPr/>
        </p:nvGrpSpPr>
        <p:grpSpPr bwMode="auto">
          <a:xfrm>
            <a:off x="7611019" y="4504539"/>
            <a:ext cx="285036" cy="285091"/>
            <a:chOff x="0" y="0"/>
            <a:chExt cx="965499" cy="965499"/>
          </a:xfrm>
        </p:grpSpPr>
        <p:sp>
          <p:nvSpPr>
            <p:cNvPr id="60" name="AutoShape 17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AutoShape 18"/>
            <p:cNvSpPr>
              <a:spLocks/>
            </p:cNvSpPr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2" name="Group 19"/>
          <p:cNvGrpSpPr>
            <a:grpSpLocks/>
          </p:cNvGrpSpPr>
          <p:nvPr/>
        </p:nvGrpSpPr>
        <p:grpSpPr bwMode="auto">
          <a:xfrm>
            <a:off x="8014170" y="4504539"/>
            <a:ext cx="285036" cy="285091"/>
            <a:chOff x="0" y="0"/>
            <a:chExt cx="965499" cy="965499"/>
          </a:xfrm>
        </p:grpSpPr>
        <p:sp>
          <p:nvSpPr>
            <p:cNvPr id="63" name="AutoShape 20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AutoShape 21"/>
            <p:cNvSpPr>
              <a:spLocks/>
            </p:cNvSpPr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6" name="Group 22"/>
          <p:cNvGrpSpPr>
            <a:grpSpLocks/>
          </p:cNvGrpSpPr>
          <p:nvPr/>
        </p:nvGrpSpPr>
        <p:grpSpPr bwMode="auto">
          <a:xfrm>
            <a:off x="8417321" y="4504539"/>
            <a:ext cx="285036" cy="285091"/>
            <a:chOff x="0" y="0"/>
            <a:chExt cx="965499" cy="965499"/>
          </a:xfrm>
        </p:grpSpPr>
        <p:sp>
          <p:nvSpPr>
            <p:cNvPr id="68" name="AutoShape 23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AutoShape 24"/>
            <p:cNvSpPr>
              <a:spLocks/>
            </p:cNvSpPr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8061" y="4084256"/>
            <a:ext cx="940068" cy="9400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4211960" y="1500540"/>
            <a:ext cx="4824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rPr>
              <a:t>神码服云</a:t>
            </a:r>
            <a:endParaRPr lang="zh-CN" altLang="en-US" sz="4400" b="1" dirty="0">
              <a:gradFill>
                <a:gsLst>
                  <a:gs pos="44000">
                    <a:schemeClr val="accent3"/>
                  </a:gs>
                  <a:gs pos="0">
                    <a:schemeClr val="accent1"/>
                  </a:gs>
                  <a:gs pos="93750">
                    <a:schemeClr val="accent5"/>
                  </a:gs>
                  <a:gs pos="74000">
                    <a:schemeClr val="accent4"/>
                  </a:gs>
                </a:gsLst>
                <a:lin ang="27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369236" y="2479997"/>
            <a:ext cx="2274466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神码工作室 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3"/>
          <p:cNvSpPr txBox="1">
            <a:spLocks noChangeArrowheads="1"/>
          </p:cNvSpPr>
          <p:nvPr/>
        </p:nvSpPr>
        <p:spPr bwMode="auto">
          <a:xfrm>
            <a:off x="4283968" y="3056061"/>
            <a:ext cx="416348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gradFill>
                  <a:gsLst>
                    <a:gs pos="100000">
                      <a:schemeClr val="tx2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b="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S2</a:t>
            </a:r>
            <a:r>
              <a:rPr lang="zh-CN" altLang="en-US" sz="1400" b="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结业项目参赛作品</a:t>
            </a:r>
            <a:endParaRPr lang="zh-CN" altLang="zh-CN" sz="1400" b="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文本框 3"/>
          <p:cNvSpPr txBox="1">
            <a:spLocks noChangeArrowheads="1"/>
          </p:cNvSpPr>
          <p:nvPr/>
        </p:nvSpPr>
        <p:spPr bwMode="auto">
          <a:xfrm>
            <a:off x="6643702" y="3643320"/>
            <a:ext cx="2143140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gradFill>
                  <a:gsLst>
                    <a:gs pos="100000">
                      <a:schemeClr val="tx2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100" b="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组长：韦君元</a:t>
            </a:r>
            <a:endParaRPr lang="en-US" altLang="zh-CN" sz="1100" b="0" spc="3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100" b="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组员：韦团才</a:t>
            </a:r>
            <a:endParaRPr lang="en-US" altLang="zh-CN" sz="1100" b="0" spc="3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100" b="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zh-CN" altLang="en-US" sz="1100" b="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石  涛</a:t>
            </a:r>
            <a:endParaRPr lang="zh-CN" altLang="zh-CN" sz="1100" b="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7391159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25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25"/>
                            </p:stCondLst>
                            <p:childTnLst>
                              <p:par>
                                <p:cTn id="6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175"/>
                            </p:stCondLst>
                            <p:childTnLst>
                              <p:par>
                                <p:cTn id="7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6" grpId="0"/>
      <p:bldP spid="77" grpId="0" animBg="1"/>
      <p:bldP spid="78" grpId="0"/>
      <p:bldP spid="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部分代码截</a:t>
            </a:r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12" name="ZoneTexte 17"/>
          <p:cNvSpPr txBox="1"/>
          <p:nvPr/>
        </p:nvSpPr>
        <p:spPr>
          <a:xfrm>
            <a:off x="3000364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57290" y="1071553"/>
            <a:ext cx="6572296" cy="393077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xtLst/>
        </p:spPr>
      </p:pic>
      <p:cxnSp>
        <p:nvCxnSpPr>
          <p:cNvPr id="51" name="Straight Connector 21"/>
          <p:cNvCxnSpPr/>
          <p:nvPr/>
        </p:nvCxnSpPr>
        <p:spPr>
          <a:xfrm>
            <a:off x="3071802" y="928676"/>
            <a:ext cx="3000396" cy="1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306834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部分代码截</a:t>
            </a:r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12" name="ZoneTexte 17"/>
          <p:cNvSpPr txBox="1"/>
          <p:nvPr/>
        </p:nvSpPr>
        <p:spPr>
          <a:xfrm>
            <a:off x="3000364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928662" y="1033086"/>
            <a:ext cx="7286676" cy="389611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xtLst/>
        </p:spPr>
      </p:pic>
      <p:cxnSp>
        <p:nvCxnSpPr>
          <p:cNvPr id="51" name="Straight Connector 21"/>
          <p:cNvCxnSpPr/>
          <p:nvPr/>
        </p:nvCxnSpPr>
        <p:spPr>
          <a:xfrm>
            <a:off x="3071802" y="928676"/>
            <a:ext cx="3000396" cy="1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306834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20375909">
            <a:off x="3317087" y="2679650"/>
            <a:ext cx="2205453" cy="1739611"/>
          </a:xfrm>
          <a:prstGeom prst="ellipse">
            <a:avLst/>
          </a:prstGeom>
          <a:solidFill>
            <a:schemeClr val="tx1">
              <a:alpha val="41000"/>
            </a:scheme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57224" y="2377126"/>
            <a:ext cx="2255136" cy="1778800"/>
          </a:xfrm>
          <a:prstGeom prst="ellipse">
            <a:avLst/>
          </a:prstGeom>
          <a:solidFill>
            <a:schemeClr val="tx1">
              <a:alpha val="41000"/>
            </a:scheme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675298" y="1078929"/>
            <a:ext cx="2982802" cy="2982802"/>
            <a:chOff x="1403648" y="1115468"/>
            <a:chExt cx="1294414" cy="1294414"/>
          </a:xfrm>
        </p:grpSpPr>
        <p:sp>
          <p:nvSpPr>
            <p:cNvPr id="52" name="椭圆 51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5" name="同心圆 54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同心圆 55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TextBox 53">
              <a:hlinkClick r:id="rId2" action="ppaction://hlinkfile"/>
            </p:cNvPr>
            <p:cNvSpPr txBox="1"/>
            <p:nvPr/>
          </p:nvSpPr>
          <p:spPr>
            <a:xfrm>
              <a:off x="1686903" y="1577284"/>
              <a:ext cx="725958" cy="41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defRPr>
              </a:lvl1pPr>
            </a:lstStyle>
            <a:p>
              <a:r>
                <a:rPr lang="zh-CN" altLang="en-US" sz="2800" dirty="0" smtClean="0"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下面开始进入演示</a:t>
              </a:r>
              <a:endParaRPr lang="zh-CN" altLang="en-US" sz="28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38609" y="2355726"/>
            <a:ext cx="2009455" cy="2009455"/>
            <a:chOff x="2956024" y="2454101"/>
            <a:chExt cx="2009455" cy="2009455"/>
          </a:xfrm>
        </p:grpSpPr>
        <p:grpSp>
          <p:nvGrpSpPr>
            <p:cNvPr id="21" name="组合 20"/>
            <p:cNvGrpSpPr/>
            <p:nvPr/>
          </p:nvGrpSpPr>
          <p:grpSpPr>
            <a:xfrm>
              <a:off x="2956024" y="2454101"/>
              <a:ext cx="2009455" cy="2009455"/>
              <a:chOff x="56271" y="2371006"/>
              <a:chExt cx="3888432" cy="388843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6271" y="2371006"/>
                <a:ext cx="3888432" cy="3888432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66749" y="2703927"/>
                <a:ext cx="3237436" cy="3237436"/>
              </a:xfrm>
              <a:prstGeom prst="ellipse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>
                <a:innerShdw blurRad="304800" dist="152400" dir="13500000">
                  <a:prstClr val="black">
                    <a:alpha val="3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628032" y="285543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42"/>
            <p:cNvSpPr txBox="1"/>
            <p:nvPr/>
          </p:nvSpPr>
          <p:spPr>
            <a:xfrm>
              <a:off x="3231118" y="3328606"/>
              <a:ext cx="14677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1604" y="1342563"/>
            <a:ext cx="3000396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kern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精彩即将开始 ，边演示边讲解！</a:t>
            </a:r>
            <a:endParaRPr lang="en-US" altLang="zh-CN" sz="1600" b="1" kern="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5" name="ZoneTexte 17"/>
          <p:cNvSpPr txBox="1"/>
          <p:nvPr/>
        </p:nvSpPr>
        <p:spPr>
          <a:xfrm>
            <a:off x="3071802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479133" y="3188679"/>
            <a:ext cx="1284820" cy="1284820"/>
            <a:chOff x="5760133" y="2274196"/>
            <a:chExt cx="1284820" cy="1284820"/>
          </a:xfrm>
        </p:grpSpPr>
        <p:sp>
          <p:nvSpPr>
            <p:cNvPr id="38" name="椭圆 37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839094" y="2359019"/>
              <a:ext cx="1117070" cy="1117070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flipH="1">
              <a:off x="6101415" y="2634973"/>
              <a:ext cx="631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38669" y="3057858"/>
            <a:ext cx="1284820" cy="1284820"/>
            <a:chOff x="5760133" y="2274196"/>
            <a:chExt cx="1284820" cy="1284820"/>
          </a:xfrm>
        </p:grpSpPr>
        <p:sp>
          <p:nvSpPr>
            <p:cNvPr id="42" name="椭圆 41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872516" y="2392441"/>
              <a:ext cx="1050226" cy="1050226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101415" y="2634973"/>
              <a:ext cx="631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5283869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3923932" y="1203600"/>
            <a:ext cx="847041" cy="333140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76056" y="1071552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ffectLst>
                <a:outerShdw blurRad="431800" dist="419100" dir="8100000" algn="tr" rotWithShape="0">
                  <a:prstClr val="black">
                    <a:alpha val="40000"/>
                  </a:prstClr>
                </a:outerShdw>
              </a:effectLst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76056" y="1857370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ffectLst>
                <a:outerShdw blurRad="431800" dist="419100" dir="8100000" algn="tr" rotWithShape="0">
                  <a:prstClr val="black">
                    <a:alpha val="40000"/>
                  </a:prstClr>
                </a:outerShdw>
              </a:effectLst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76056" y="2643188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ffectLst>
                <a:outerShdw blurRad="431800" dist="419100" dir="8100000" algn="tr" rotWithShape="0">
                  <a:prstClr val="black">
                    <a:alpha val="40000"/>
                  </a:prstClr>
                </a:outerShdw>
              </a:effectLst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076056" y="3357568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ffectLst>
                <a:outerShdw blurRad="431800" dist="419100" dir="8100000" algn="tr" rotWithShape="0">
                  <a:prstClr val="black">
                    <a:alpha val="40000"/>
                  </a:prstClr>
                </a:outerShdw>
              </a:effectLst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76056" y="4143386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ffectLst>
                <a:outerShdw blurRad="431800" dist="419100" dir="8100000" algn="tr" rotWithShape="0">
                  <a:prstClr val="black">
                    <a:alpha val="40000"/>
                  </a:prstClr>
                </a:outerShdw>
              </a:effectLst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14942" y="1214428"/>
            <a:ext cx="278842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、团队合作的重要性，要互相配合，多付出。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4942" y="1992351"/>
            <a:ext cx="264554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、多借鉴、多学习，百度是最好的老师。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14942" y="2838795"/>
            <a:ext cx="289538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、开发者要以客户需求，和市场趋势为方向。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14942" y="3500444"/>
            <a:ext cx="285752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、工作时间和生活时间要分配合理，劳逸结合。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4942" y="4286262"/>
            <a:ext cx="285752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、代码要整洁规范，方便日后的维护 和拓展。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500166" y="1813012"/>
            <a:ext cx="1901750" cy="19017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31644" y="2143122"/>
            <a:ext cx="199734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心得</a:t>
            </a:r>
            <a:endParaRPr lang="en-US" altLang="zh-CN" sz="40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体会</a:t>
            </a:r>
            <a:endParaRPr lang="zh-CN" altLang="en-US" sz="4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2" name="ZoneTexte 17"/>
          <p:cNvSpPr txBox="1"/>
          <p:nvPr/>
        </p:nvSpPr>
        <p:spPr>
          <a:xfrm>
            <a:off x="3000364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cxnSp>
        <p:nvCxnSpPr>
          <p:cNvPr id="38" name="直接连接符 37"/>
          <p:cNvCxnSpPr/>
          <p:nvPr/>
        </p:nvCxnSpPr>
        <p:spPr>
          <a:xfrm>
            <a:off x="938484" y="4011910"/>
            <a:ext cx="2808312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8484" y="4118614"/>
            <a:ext cx="2808312" cy="1756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 smtClean="0"/>
              <a:t> 天才等于百分之九十九的汗水加百分之一的灵感！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98865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1" grpId="0"/>
      <p:bldP spid="22" grpId="0"/>
      <p:bldP spid="23" grpId="0"/>
      <p:bldP spid="3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4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454437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11760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谢</a:t>
            </a:r>
            <a:endParaRPr lang="zh-CN" altLang="en-US" sz="4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2549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419872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谢</a:t>
            </a:r>
            <a:endParaRPr lang="zh-CN" altLang="en-US" sz="44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398652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355976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观</a:t>
            </a:r>
            <a:endParaRPr lang="zh-CN" altLang="en-US" sz="44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406765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364088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赏</a:t>
            </a:r>
            <a:endParaRPr lang="zh-CN" altLang="en-US" sz="44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Group 7"/>
          <p:cNvGrpSpPr>
            <a:grpSpLocks/>
          </p:cNvGrpSpPr>
          <p:nvPr/>
        </p:nvGrpSpPr>
        <p:grpSpPr bwMode="auto">
          <a:xfrm>
            <a:off x="2771800" y="3865982"/>
            <a:ext cx="361950" cy="361950"/>
            <a:chOff x="0" y="0"/>
            <a:chExt cx="965499" cy="965499"/>
          </a:xfrm>
        </p:grpSpPr>
        <p:sp>
          <p:nvSpPr>
            <p:cNvPr id="54" name="AutoShape 8" descr="tile_paper_medgray.png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" name="AutoShape 9"/>
            <p:cNvSpPr>
              <a:spLocks/>
            </p:cNvSpPr>
            <p:nvPr/>
          </p:nvSpPr>
          <p:spPr bwMode="auto">
            <a:xfrm>
              <a:off x="293394" y="283328"/>
              <a:ext cx="393981" cy="393980"/>
            </a:xfrm>
            <a:custGeom>
              <a:avLst/>
              <a:gdLst>
                <a:gd name="T0" fmla="*/ 196991 w 21600"/>
                <a:gd name="T1" fmla="*/ 196990 h 21588"/>
                <a:gd name="T2" fmla="*/ 196991 w 21600"/>
                <a:gd name="T3" fmla="*/ 196990 h 21588"/>
                <a:gd name="T4" fmla="*/ 196991 w 21600"/>
                <a:gd name="T5" fmla="*/ 196990 h 21588"/>
                <a:gd name="T6" fmla="*/ 196991 w 21600"/>
                <a:gd name="T7" fmla="*/ 196990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600" y="8156"/>
                    <a:pt x="21600" y="9468"/>
                  </a:cubicBezTo>
                  <a:cubicBezTo>
                    <a:pt x="21600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599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6" name="Group 10"/>
          <p:cNvGrpSpPr>
            <a:grpSpLocks/>
          </p:cNvGrpSpPr>
          <p:nvPr/>
        </p:nvGrpSpPr>
        <p:grpSpPr bwMode="auto">
          <a:xfrm>
            <a:off x="3398664" y="3865982"/>
            <a:ext cx="361950" cy="361950"/>
            <a:chOff x="0" y="0"/>
            <a:chExt cx="965499" cy="965499"/>
          </a:xfrm>
        </p:grpSpPr>
        <p:sp>
          <p:nvSpPr>
            <p:cNvPr id="57" name="AutoShape 11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44CEB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8" name="AutoShape 12"/>
            <p:cNvSpPr>
              <a:spLocks/>
            </p:cNvSpPr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9" name="Group 13"/>
          <p:cNvGrpSpPr>
            <a:grpSpLocks/>
          </p:cNvGrpSpPr>
          <p:nvPr/>
        </p:nvGrpSpPr>
        <p:grpSpPr bwMode="auto">
          <a:xfrm>
            <a:off x="4054698" y="3865982"/>
            <a:ext cx="362546" cy="361950"/>
            <a:chOff x="0" y="0"/>
            <a:chExt cx="965499" cy="965499"/>
          </a:xfrm>
        </p:grpSpPr>
        <p:sp>
          <p:nvSpPr>
            <p:cNvPr id="60" name="AutoShape 14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9CD4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1" name="AutoShape 15"/>
            <p:cNvSpPr>
              <a:spLocks/>
            </p:cNvSpPr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2" name="Group 16"/>
          <p:cNvGrpSpPr>
            <a:grpSpLocks/>
          </p:cNvGrpSpPr>
          <p:nvPr/>
        </p:nvGrpSpPr>
        <p:grpSpPr bwMode="auto">
          <a:xfrm>
            <a:off x="4663704" y="3865982"/>
            <a:ext cx="361950" cy="361950"/>
            <a:chOff x="0" y="0"/>
            <a:chExt cx="965499" cy="965499"/>
          </a:xfrm>
        </p:grpSpPr>
        <p:sp>
          <p:nvSpPr>
            <p:cNvPr id="63" name="AutoShape 17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8BB4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4" name="AutoShape 18"/>
            <p:cNvSpPr>
              <a:spLocks/>
            </p:cNvSpPr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5" name="Group 19"/>
          <p:cNvGrpSpPr>
            <a:grpSpLocks/>
          </p:cNvGrpSpPr>
          <p:nvPr/>
        </p:nvGrpSpPr>
        <p:grpSpPr bwMode="auto">
          <a:xfrm>
            <a:off x="5320333" y="3865982"/>
            <a:ext cx="361950" cy="361950"/>
            <a:chOff x="0" y="0"/>
            <a:chExt cx="965499" cy="965499"/>
          </a:xfrm>
        </p:grpSpPr>
        <p:sp>
          <p:nvSpPr>
            <p:cNvPr id="66" name="AutoShape 20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5B5F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7" name="AutoShape 21"/>
            <p:cNvSpPr>
              <a:spLocks/>
            </p:cNvSpPr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8" name="Group 22"/>
          <p:cNvGrpSpPr>
            <a:grpSpLocks/>
          </p:cNvGrpSpPr>
          <p:nvPr/>
        </p:nvGrpSpPr>
        <p:grpSpPr bwMode="auto">
          <a:xfrm>
            <a:off x="5976367" y="3865982"/>
            <a:ext cx="361950" cy="361950"/>
            <a:chOff x="0" y="0"/>
            <a:chExt cx="965499" cy="965499"/>
          </a:xfrm>
        </p:grpSpPr>
        <p:sp>
          <p:nvSpPr>
            <p:cNvPr id="69" name="AutoShape 23"/>
            <p:cNvSpPr>
              <a:spLocks/>
            </p:cNvSpPr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3E88B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0" name="AutoShape 24"/>
            <p:cNvSpPr>
              <a:spLocks/>
            </p:cNvSpPr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122862885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46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628189" y="1129586"/>
            <a:ext cx="4101695" cy="599235"/>
            <a:chOff x="3710491" y="1059582"/>
            <a:chExt cx="4101695" cy="599235"/>
          </a:xfrm>
        </p:grpSpPr>
        <p:grpSp>
          <p:nvGrpSpPr>
            <p:cNvPr id="45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047052" y="118732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设计理念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38661" y="2699651"/>
            <a:ext cx="4101695" cy="599235"/>
            <a:chOff x="3720963" y="2324915"/>
            <a:chExt cx="4101695" cy="599235"/>
          </a:xfrm>
        </p:grpSpPr>
        <p:grpSp>
          <p:nvGrpSpPr>
            <p:cNvPr id="51" name="组合 50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chemeClr val="accent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052944" y="24597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核心技术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628189" y="3484685"/>
            <a:ext cx="4101695" cy="599235"/>
            <a:chOff x="3710491" y="3590249"/>
            <a:chExt cx="4101695" cy="599235"/>
          </a:xfrm>
        </p:grpSpPr>
        <p:grpSp>
          <p:nvGrpSpPr>
            <p:cNvPr id="57" name="组合 56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5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b="1" dirty="0">
                  <a:solidFill>
                    <a:schemeClr val="accent5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052944" y="373108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项目演示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28189" y="1914617"/>
            <a:ext cx="4101695" cy="599235"/>
            <a:chOff x="3710491" y="1059582"/>
            <a:chExt cx="4101695" cy="599235"/>
          </a:xfrm>
        </p:grpSpPr>
        <p:grpSp>
          <p:nvGrpSpPr>
            <p:cNvPr id="63" name="组合 62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3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chemeClr val="accent3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047052" y="118732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网站特色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302305" y="2020643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59632" y="2401471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2699792" y="1130176"/>
            <a:ext cx="651442" cy="2953742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3000364" y="571486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393" name="椭圆 392"/>
          <p:cNvSpPr/>
          <p:nvPr/>
        </p:nvSpPr>
        <p:spPr>
          <a:xfrm>
            <a:off x="755576" y="1906671"/>
            <a:ext cx="1423450" cy="14234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94" name="组合 393"/>
          <p:cNvGrpSpPr/>
          <p:nvPr/>
        </p:nvGrpSpPr>
        <p:grpSpPr>
          <a:xfrm>
            <a:off x="2788781" y="1237560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8" name="同心圆 3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6" name="椭圆 40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7" name="组合 406"/>
          <p:cNvGrpSpPr/>
          <p:nvPr/>
        </p:nvGrpSpPr>
        <p:grpSpPr>
          <a:xfrm>
            <a:off x="4716016" y="1266554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8" name="同心圆 40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" name="椭圆 40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0" name="组合 409"/>
          <p:cNvGrpSpPr/>
          <p:nvPr/>
        </p:nvGrpSpPr>
        <p:grpSpPr>
          <a:xfrm>
            <a:off x="5261064" y="2306444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1" name="同心圆 4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2" name="椭圆 4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3" name="组合 412"/>
          <p:cNvGrpSpPr/>
          <p:nvPr/>
        </p:nvGrpSpPr>
        <p:grpSpPr>
          <a:xfrm>
            <a:off x="4716016" y="339789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4" name="同心圆 4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5" name="椭圆 4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1210819" y="2316237"/>
            <a:ext cx="51296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理念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5500694" y="1450696"/>
            <a:ext cx="3103632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资源分享，为中国站长提供动力。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5929322" y="2522266"/>
            <a:ext cx="2885898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技术交流，互助学习，共同进步。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5486978" y="3643320"/>
            <a:ext cx="3442740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商业运营，出售精品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源码。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3286116" y="2285998"/>
            <a:ext cx="1714512" cy="640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网站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1" name="Half Frame 12"/>
          <p:cNvSpPr/>
          <p:nvPr/>
        </p:nvSpPr>
        <p:spPr>
          <a:xfrm rot="8097294">
            <a:off x="2212685" y="2425511"/>
            <a:ext cx="360168" cy="395798"/>
          </a:xfrm>
          <a:prstGeom prst="halfFrame">
            <a:avLst/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6150933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animBg="1"/>
      <p:bldP spid="416" grpId="0"/>
      <p:bldP spid="417" grpId="0"/>
      <p:bldP spid="418" grpId="0"/>
      <p:bldP spid="419" grpId="0"/>
      <p:bldP spid="4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3284062" y="1491632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280173" y="1736123"/>
            <a:ext cx="12573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endParaRPr lang="zh-CN" altLang="en-US" sz="4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3000364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grpSp>
        <p:nvGrpSpPr>
          <p:cNvPr id="35" name="Group 21"/>
          <p:cNvGrpSpPr/>
          <p:nvPr/>
        </p:nvGrpSpPr>
        <p:grpSpPr>
          <a:xfrm>
            <a:off x="836516" y="1496873"/>
            <a:ext cx="2286016" cy="874405"/>
            <a:chOff x="642910" y="1778920"/>
            <a:chExt cx="2286016" cy="874405"/>
          </a:xfrm>
        </p:grpSpPr>
        <p:sp>
          <p:nvSpPr>
            <p:cNvPr id="36" name="Rectangle 88"/>
            <p:cNvSpPr/>
            <p:nvPr/>
          </p:nvSpPr>
          <p:spPr>
            <a:xfrm>
              <a:off x="642910" y="2076244"/>
              <a:ext cx="2286016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现在是互联网</a:t>
              </a:r>
              <a:r>
                <a:rPr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+ 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时代，市场对资源的需要量与日俱增。</a:t>
              </a:r>
              <a:endParaRPr lang="ms-MY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endParaRPr>
            </a:p>
          </p:txBody>
        </p:sp>
        <p:sp>
          <p:nvSpPr>
            <p:cNvPr id="37" name="Rectangle 89"/>
            <p:cNvSpPr/>
            <p:nvPr/>
          </p:nvSpPr>
          <p:spPr>
            <a:xfrm>
              <a:off x="642910" y="1778920"/>
              <a:ext cx="19288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1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、符合市场需求</a:t>
              </a:r>
              <a:endParaRPr 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grpSp>
        <p:nvGrpSpPr>
          <p:cNvPr id="38" name="Group 22"/>
          <p:cNvGrpSpPr/>
          <p:nvPr/>
        </p:nvGrpSpPr>
        <p:grpSpPr>
          <a:xfrm>
            <a:off x="836516" y="2932645"/>
            <a:ext cx="2286016" cy="923434"/>
            <a:chOff x="642910" y="3214692"/>
            <a:chExt cx="2286016" cy="923434"/>
          </a:xfrm>
        </p:grpSpPr>
        <p:sp>
          <p:nvSpPr>
            <p:cNvPr id="39" name="Rectangle 90"/>
            <p:cNvSpPr/>
            <p:nvPr/>
          </p:nvSpPr>
          <p:spPr>
            <a:xfrm>
              <a:off x="642910" y="3561045"/>
              <a:ext cx="2286016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站内千万资源应有尽有，定期更新大量精品源码。</a:t>
              </a:r>
              <a:endParaRPr lang="ms-MY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endParaRPr>
            </a:p>
          </p:txBody>
        </p:sp>
        <p:sp>
          <p:nvSpPr>
            <p:cNvPr id="40" name="Rectangle 91"/>
            <p:cNvSpPr/>
            <p:nvPr/>
          </p:nvSpPr>
          <p:spPr>
            <a:xfrm>
              <a:off x="642910" y="3214692"/>
              <a:ext cx="19288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3</a:t>
              </a:r>
              <a:r>
                <a:rPr lang="zh-CN" altLang="en-US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、网站资源丰富</a:t>
              </a:r>
              <a:endParaRPr 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grpSp>
        <p:nvGrpSpPr>
          <p:cNvPr id="41" name="Group 23"/>
          <p:cNvGrpSpPr/>
          <p:nvPr/>
        </p:nvGrpSpPr>
        <p:grpSpPr>
          <a:xfrm>
            <a:off x="6090250" y="2932645"/>
            <a:ext cx="2339402" cy="894901"/>
            <a:chOff x="6202916" y="3214692"/>
            <a:chExt cx="2339402" cy="894901"/>
          </a:xfrm>
        </p:grpSpPr>
        <p:sp>
          <p:nvSpPr>
            <p:cNvPr id="42" name="Rectangle 92"/>
            <p:cNvSpPr/>
            <p:nvPr/>
          </p:nvSpPr>
          <p:spPr>
            <a:xfrm>
              <a:off x="6215074" y="3561045"/>
              <a:ext cx="2286016" cy="54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后台扁平化设计，操作简便。方便日常管理和维护。</a:t>
              </a:r>
              <a:endParaRPr lang="zh-CN" altLang="en-US" sz="105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Rectangle 93"/>
            <p:cNvSpPr/>
            <p:nvPr/>
          </p:nvSpPr>
          <p:spPr>
            <a:xfrm>
              <a:off x="6202916" y="3214692"/>
              <a:ext cx="23394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4</a:t>
              </a:r>
              <a:r>
                <a:rPr lang="zh-CN" altLang="en-US" b="1" dirty="0" smtClean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、后台功能齐全</a:t>
              </a:r>
              <a:endParaRPr 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grpSp>
        <p:nvGrpSpPr>
          <p:cNvPr id="44" name="Group 24"/>
          <p:cNvGrpSpPr/>
          <p:nvPr/>
        </p:nvGrpSpPr>
        <p:grpSpPr>
          <a:xfrm>
            <a:off x="6090250" y="1496873"/>
            <a:ext cx="2298174" cy="841312"/>
            <a:chOff x="6202916" y="1778920"/>
            <a:chExt cx="2298174" cy="841312"/>
          </a:xfrm>
        </p:grpSpPr>
        <p:sp>
          <p:nvSpPr>
            <p:cNvPr id="45" name="Rectangle 94"/>
            <p:cNvSpPr/>
            <p:nvPr/>
          </p:nvSpPr>
          <p:spPr>
            <a:xfrm>
              <a:off x="6215074" y="2071684"/>
              <a:ext cx="2286016" cy="54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rPr>
                <a:t>整体框架设计简约，页面流畅、色彩鲜明，带给用户更好的视觉体验。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endParaRPr>
            </a:p>
          </p:txBody>
        </p:sp>
        <p:sp>
          <p:nvSpPr>
            <p:cNvPr id="46" name="Rectangle 95"/>
            <p:cNvSpPr/>
            <p:nvPr/>
          </p:nvSpPr>
          <p:spPr>
            <a:xfrm>
              <a:off x="6202916" y="1778920"/>
              <a:ext cx="19288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2</a:t>
              </a:r>
              <a:r>
                <a:rPr lang="zh-CN" altLang="en-US" b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、页面整洁美观</a:t>
              </a:r>
              <a:endParaRPr 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686685" y="1491632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682796" y="1736123"/>
            <a:ext cx="12573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站</a:t>
            </a:r>
            <a:endParaRPr lang="zh-CN" altLang="en-US" sz="48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314076" y="2926643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276031" y="3168830"/>
            <a:ext cx="12573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特</a:t>
            </a:r>
            <a:endParaRPr lang="zh-CN" altLang="en-US" sz="48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686685" y="2926643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665969" y="3171134"/>
            <a:ext cx="12573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色</a:t>
            </a:r>
            <a:endParaRPr lang="zh-CN" altLang="en-US" sz="48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722356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4" grpId="0"/>
      <p:bldP spid="68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"/>
          <p:cNvGrpSpPr/>
          <p:nvPr/>
        </p:nvGrpSpPr>
        <p:grpSpPr>
          <a:xfrm flipH="1">
            <a:off x="6228184" y="1224107"/>
            <a:ext cx="2962172" cy="3969021"/>
            <a:chOff x="-19499" y="2323926"/>
            <a:chExt cx="4882156" cy="4551069"/>
          </a:xfrm>
        </p:grpSpPr>
        <p:sp>
          <p:nvSpPr>
            <p:cNvPr id="141" name="Right Triangle 221"/>
            <p:cNvSpPr/>
            <p:nvPr/>
          </p:nvSpPr>
          <p:spPr>
            <a:xfrm>
              <a:off x="-19499" y="2323926"/>
              <a:ext cx="4525511" cy="4525511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142" name="Right Triangle 219"/>
            <p:cNvSpPr/>
            <p:nvPr/>
          </p:nvSpPr>
          <p:spPr>
            <a:xfrm>
              <a:off x="1075053" y="3087391"/>
              <a:ext cx="3787604" cy="3787604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143" name="Right Triangle 10"/>
            <p:cNvSpPr/>
            <p:nvPr/>
          </p:nvSpPr>
          <p:spPr>
            <a:xfrm>
              <a:off x="-6998" y="2575276"/>
              <a:ext cx="4274161" cy="427416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3000364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FlexibleLine"/>
          <p:cNvSpPr/>
          <p:nvPr/>
        </p:nvSpPr>
        <p:spPr>
          <a:xfrm>
            <a:off x="1550363" y="2317422"/>
            <a:ext cx="1071877" cy="607832"/>
          </a:xfrm>
          <a:custGeom>
            <a:avLst/>
            <a:gdLst/>
            <a:ahLst/>
            <a:cxnLst/>
            <a:rect l="0" t="0" r="0" b="0"/>
            <a:pathLst>
              <a:path w="934800" h="530100" fill="none">
                <a:moveTo>
                  <a:pt x="0" y="0"/>
                </a:moveTo>
                <a:cubicBezTo>
                  <a:pt x="0" y="-238545"/>
                  <a:pt x="514140" y="-530100"/>
                  <a:pt x="934800" y="-530100"/>
                </a:cubicBezTo>
              </a:path>
            </a:pathLst>
          </a:custGeom>
          <a:noFill/>
          <a:ln w="7600" cap="flat">
            <a:solidFill>
              <a:schemeClr val="bg1">
                <a:lumMod val="50000"/>
              </a:schemeClr>
            </a:solidFill>
            <a:prstDash val="dash"/>
            <a:bevel/>
          </a:ln>
        </p:spPr>
      </p:sp>
      <p:sp>
        <p:nvSpPr>
          <p:cNvPr id="7" name="FlexibleLine"/>
          <p:cNvSpPr/>
          <p:nvPr/>
        </p:nvSpPr>
        <p:spPr>
          <a:xfrm>
            <a:off x="1550363" y="2317422"/>
            <a:ext cx="1071877" cy="498902"/>
          </a:xfrm>
          <a:custGeom>
            <a:avLst/>
            <a:gdLst/>
            <a:ahLst/>
            <a:cxnLst/>
            <a:rect l="0" t="0" r="0" b="0"/>
            <a:pathLst>
              <a:path w="934800" h="435100" fill="none">
                <a:moveTo>
                  <a:pt x="0" y="0"/>
                </a:moveTo>
                <a:cubicBezTo>
                  <a:pt x="0" y="195795"/>
                  <a:pt x="514140" y="435100"/>
                  <a:pt x="934800" y="435100"/>
                </a:cubicBezTo>
              </a:path>
            </a:pathLst>
          </a:custGeom>
          <a:noFill/>
          <a:ln w="7600" cap="flat">
            <a:solidFill>
              <a:schemeClr val="bg1">
                <a:lumMod val="50000"/>
              </a:schemeClr>
            </a:solidFill>
            <a:prstDash val="dash"/>
            <a:bevel/>
          </a:ln>
        </p:spPr>
      </p:sp>
      <p:sp>
        <p:nvSpPr>
          <p:cNvPr id="8" name="FlexibleLine"/>
          <p:cNvSpPr/>
          <p:nvPr/>
        </p:nvSpPr>
        <p:spPr>
          <a:xfrm rot="1800000" flipH="1">
            <a:off x="-582489" y="1908850"/>
            <a:ext cx="1924089" cy="888874"/>
          </a:xfrm>
          <a:custGeom>
            <a:avLst/>
            <a:gdLst/>
            <a:ahLst/>
            <a:cxnLst/>
            <a:rect l="0" t="0" r="0" b="0"/>
            <a:pathLst>
              <a:path w="934800" h="775200" fill="none">
                <a:moveTo>
                  <a:pt x="0" y="0"/>
                </a:moveTo>
                <a:cubicBezTo>
                  <a:pt x="0" y="348840"/>
                  <a:pt x="-514140" y="775200"/>
                  <a:pt x="-934800" y="775200"/>
                </a:cubicBezTo>
              </a:path>
            </a:pathLst>
          </a:custGeom>
          <a:noFill/>
          <a:ln w="7600" cap="flat">
            <a:solidFill>
              <a:schemeClr val="bg1">
                <a:lumMod val="50000"/>
              </a:schemeClr>
            </a:solidFill>
            <a:prstDash val="dash"/>
            <a:bevel/>
          </a:ln>
        </p:spPr>
      </p:sp>
      <p:grpSp>
        <p:nvGrpSpPr>
          <p:cNvPr id="10" name="Group 8"/>
          <p:cNvGrpSpPr/>
          <p:nvPr/>
        </p:nvGrpSpPr>
        <p:grpSpPr>
          <a:xfrm>
            <a:off x="3824829" y="1709590"/>
            <a:ext cx="174290" cy="466223"/>
            <a:chOff x="9058971" y="3034893"/>
            <a:chExt cx="232386" cy="621631"/>
          </a:xfrm>
        </p:grpSpPr>
        <p:sp>
          <p:nvSpPr>
            <p:cNvPr id="11" name="FlexibleLine"/>
            <p:cNvSpPr/>
            <p:nvPr/>
          </p:nvSpPr>
          <p:spPr>
            <a:xfrm>
              <a:off x="9058971" y="3034893"/>
              <a:ext cx="232386" cy="284672"/>
            </a:xfrm>
            <a:custGeom>
              <a:avLst/>
              <a:gdLst/>
              <a:ahLst/>
              <a:cxnLst/>
              <a:rect l="0" t="0" r="0" b="0"/>
              <a:pathLst>
                <a:path w="152000" h="186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-140600"/>
                  </a:lnTo>
                  <a:cubicBezTo>
                    <a:pt x="60800" y="-167960"/>
                    <a:pt x="79040" y="-186200"/>
                    <a:pt x="106400" y="-186200"/>
                  </a:cubicBezTo>
                  <a:lnTo>
                    <a:pt x="152000" y="-186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12" name="FlexibleLine"/>
            <p:cNvSpPr/>
            <p:nvPr/>
          </p:nvSpPr>
          <p:spPr>
            <a:xfrm>
              <a:off x="9058971" y="3034893"/>
              <a:ext cx="232386" cy="168480"/>
            </a:xfrm>
            <a:custGeom>
              <a:avLst/>
              <a:gdLst/>
              <a:ahLst/>
              <a:cxnLst/>
              <a:rect l="0" t="0" r="0" b="0"/>
              <a:pathLst>
                <a:path w="152000" h="110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64600"/>
                  </a:lnTo>
                  <a:cubicBezTo>
                    <a:pt x="60800" y="91960"/>
                    <a:pt x="79040" y="110200"/>
                    <a:pt x="106400" y="110200"/>
                  </a:cubicBezTo>
                  <a:lnTo>
                    <a:pt x="152000" y="110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13" name="FlexibleLine"/>
            <p:cNvSpPr/>
            <p:nvPr/>
          </p:nvSpPr>
          <p:spPr>
            <a:xfrm>
              <a:off x="9058971" y="3034893"/>
              <a:ext cx="232386" cy="621631"/>
            </a:xfrm>
            <a:custGeom>
              <a:avLst/>
              <a:gdLst/>
              <a:ahLst/>
              <a:cxnLst/>
              <a:rect l="0" t="0" r="0" b="0"/>
              <a:pathLst>
                <a:path w="152000" h="4066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361000"/>
                  </a:lnTo>
                  <a:cubicBezTo>
                    <a:pt x="60800" y="388360"/>
                    <a:pt x="79040" y="406600"/>
                    <a:pt x="106400" y="406600"/>
                  </a:cubicBezTo>
                  <a:lnTo>
                    <a:pt x="152000" y="4066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</p:grpSp>
      <p:sp>
        <p:nvSpPr>
          <p:cNvPr id="51" name="Freeform 246"/>
          <p:cNvSpPr/>
          <p:nvPr/>
        </p:nvSpPr>
        <p:spPr>
          <a:xfrm>
            <a:off x="3999118" y="1243367"/>
            <a:ext cx="2073080" cy="252719"/>
          </a:xfrm>
          <a:custGeom>
            <a:avLst/>
            <a:gdLst/>
            <a:ahLst/>
            <a:cxnLst/>
            <a:rect l="0" t="0" r="0" b="0"/>
            <a:pathLst>
              <a:path w="744800" h="220400" fill="none">
                <a:moveTo>
                  <a:pt x="0" y="220400"/>
                </a:moveTo>
                <a:lnTo>
                  <a:pt x="7448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2"/>
            </a:solidFill>
            <a:bevel/>
            <a:tailEnd type="oval"/>
          </a:ln>
          <a:effectLst/>
        </p:spPr>
      </p:sp>
      <p:sp>
        <p:nvSpPr>
          <p:cNvPr id="52" name="Text 4673"/>
          <p:cNvSpPr txBox="1"/>
          <p:nvPr/>
        </p:nvSpPr>
        <p:spPr>
          <a:xfrm>
            <a:off x="4080746" y="1269510"/>
            <a:ext cx="2420080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增、删、改、查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244"/>
          <p:cNvSpPr/>
          <p:nvPr/>
        </p:nvSpPr>
        <p:spPr>
          <a:xfrm>
            <a:off x="3999123" y="1583231"/>
            <a:ext cx="1385597" cy="252719"/>
          </a:xfrm>
          <a:custGeom>
            <a:avLst/>
            <a:gdLst/>
            <a:ahLst/>
            <a:cxnLst/>
            <a:rect l="0" t="0" r="0" b="0"/>
            <a:pathLst>
              <a:path w="1208400" h="220400" fill="none">
                <a:moveTo>
                  <a:pt x="0" y="220400"/>
                </a:moveTo>
                <a:lnTo>
                  <a:pt x="12084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2"/>
            </a:solidFill>
            <a:bevel/>
            <a:tailEnd type="oval"/>
          </a:ln>
          <a:effectLst/>
        </p:spPr>
      </p:sp>
      <p:sp>
        <p:nvSpPr>
          <p:cNvPr id="54" name="Text 4674"/>
          <p:cNvSpPr txBox="1"/>
          <p:nvPr/>
        </p:nvSpPr>
        <p:spPr>
          <a:xfrm>
            <a:off x="4080744" y="1609374"/>
            <a:ext cx="1920016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上传图片和文件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Freeform 242"/>
          <p:cNvSpPr/>
          <p:nvPr/>
        </p:nvSpPr>
        <p:spPr>
          <a:xfrm>
            <a:off x="3999122" y="1923094"/>
            <a:ext cx="1272309" cy="252719"/>
          </a:xfrm>
          <a:custGeom>
            <a:avLst/>
            <a:gdLst/>
            <a:ahLst/>
            <a:cxnLst/>
            <a:rect l="0" t="0" r="0" b="0"/>
            <a:pathLst>
              <a:path w="1109600" h="220400" fill="none">
                <a:moveTo>
                  <a:pt x="0" y="220400"/>
                </a:moveTo>
                <a:lnTo>
                  <a:pt x="1109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2"/>
            </a:solidFill>
            <a:bevel/>
            <a:tailEnd type="oval"/>
          </a:ln>
          <a:effectLst/>
        </p:spPr>
      </p:sp>
      <p:sp>
        <p:nvSpPr>
          <p:cNvPr id="56" name="Text 4675"/>
          <p:cNvSpPr txBox="1"/>
          <p:nvPr/>
        </p:nvSpPr>
        <p:spPr>
          <a:xfrm>
            <a:off x="4080746" y="1949235"/>
            <a:ext cx="1634262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动态显示数据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240"/>
          <p:cNvSpPr/>
          <p:nvPr/>
        </p:nvSpPr>
        <p:spPr>
          <a:xfrm>
            <a:off x="4042695" y="2350102"/>
            <a:ext cx="1886627" cy="252719"/>
          </a:xfrm>
          <a:custGeom>
            <a:avLst/>
            <a:gdLst/>
            <a:ahLst/>
            <a:cxnLst/>
            <a:rect l="0" t="0" r="0" b="0"/>
            <a:pathLst>
              <a:path w="1717600" h="220400" fill="none">
                <a:moveTo>
                  <a:pt x="0" y="220400"/>
                </a:moveTo>
                <a:lnTo>
                  <a:pt x="171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4"/>
            </a:solidFill>
            <a:bevel/>
            <a:tailEnd type="oval"/>
          </a:ln>
          <a:effectLst/>
        </p:spPr>
      </p:sp>
      <p:sp>
        <p:nvSpPr>
          <p:cNvPr id="58" name="Text 4676"/>
          <p:cNvSpPr txBox="1"/>
          <p:nvPr/>
        </p:nvSpPr>
        <p:spPr>
          <a:xfrm>
            <a:off x="4143372" y="3071816"/>
            <a:ext cx="1233499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分页功能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Freeform 238"/>
          <p:cNvSpPr/>
          <p:nvPr/>
        </p:nvSpPr>
        <p:spPr>
          <a:xfrm>
            <a:off x="4042691" y="2689966"/>
            <a:ext cx="1243689" cy="252719"/>
          </a:xfrm>
          <a:custGeom>
            <a:avLst/>
            <a:gdLst/>
            <a:ahLst/>
            <a:cxnLst/>
            <a:rect l="0" t="0" r="0" b="0"/>
            <a:pathLst>
              <a:path w="1649200" h="220400" fill="none">
                <a:moveTo>
                  <a:pt x="0" y="220400"/>
                </a:moveTo>
                <a:lnTo>
                  <a:pt x="16492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4"/>
            </a:solidFill>
            <a:bevel/>
            <a:tailEnd type="oval"/>
          </a:ln>
          <a:effectLst/>
        </p:spPr>
      </p:sp>
      <p:sp>
        <p:nvSpPr>
          <p:cNvPr id="60" name="Text 4677"/>
          <p:cNvSpPr txBox="1"/>
          <p:nvPr/>
        </p:nvSpPr>
        <p:spPr>
          <a:xfrm>
            <a:off x="4071934" y="2714626"/>
            <a:ext cx="1714512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JSTL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236"/>
          <p:cNvSpPr/>
          <p:nvPr/>
        </p:nvSpPr>
        <p:spPr>
          <a:xfrm>
            <a:off x="4042691" y="3029829"/>
            <a:ext cx="1029376" cy="252719"/>
          </a:xfrm>
          <a:custGeom>
            <a:avLst/>
            <a:gdLst/>
            <a:ahLst/>
            <a:cxnLst/>
            <a:rect l="0" t="0" r="0" b="0"/>
            <a:pathLst>
              <a:path w="1147600" h="220400" fill="none">
                <a:moveTo>
                  <a:pt x="0" y="220400"/>
                </a:moveTo>
                <a:lnTo>
                  <a:pt x="114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4"/>
            </a:solidFill>
            <a:bevel/>
            <a:tailEnd type="oval"/>
          </a:ln>
          <a:effectLst/>
        </p:spPr>
      </p:sp>
      <p:sp>
        <p:nvSpPr>
          <p:cNvPr id="62" name="Text 4678"/>
          <p:cNvSpPr txBox="1"/>
          <p:nvPr/>
        </p:nvSpPr>
        <p:spPr>
          <a:xfrm>
            <a:off x="4071934" y="2357436"/>
            <a:ext cx="1785950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保存数据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679560" y="3478053"/>
            <a:ext cx="1062320" cy="1011474"/>
            <a:chOff x="2226588" y="2112361"/>
            <a:chExt cx="997900" cy="950136"/>
          </a:xfrm>
        </p:grpSpPr>
        <p:grpSp>
          <p:nvGrpSpPr>
            <p:cNvPr id="78" name="组合 77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226588" y="2468923"/>
              <a:ext cx="997900" cy="2602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5"/>
                  </a:solidFill>
                  <a:latin typeface="微软雅黑" pitchFamily="34" charset="-122"/>
                  <a:ea typeface="微软雅黑" pitchFamily="34" charset="-122"/>
                </a:rPr>
                <a:t>第三方</a:t>
              </a:r>
              <a:endParaRPr lang="zh-CN" altLang="en-US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19184" y="1558528"/>
            <a:ext cx="1631493" cy="1631493"/>
            <a:chOff x="1403648" y="1115468"/>
            <a:chExt cx="1294414" cy="1294414"/>
          </a:xfrm>
        </p:grpSpPr>
        <p:sp>
          <p:nvSpPr>
            <p:cNvPr id="83" name="椭圆 82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86" name="同心圆 85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同心圆 86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680424" y="1418288"/>
              <a:ext cx="725958" cy="65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defRPr>
              </a:lvl1pPr>
            </a:lstStyle>
            <a:p>
              <a:r>
                <a:rPr lang="zh-CN" altLang="en-US" sz="2400" dirty="0" smtClean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核心技术</a:t>
              </a:r>
              <a:endParaRPr lang="zh-CN" altLang="en-US" sz="2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769630" y="1203598"/>
            <a:ext cx="906303" cy="90630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同心圆 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548715" y="2400208"/>
            <a:ext cx="1011475" cy="101147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2" name="同心圆 1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sp>
        <p:nvSpPr>
          <p:cNvPr id="133" name="Freeform 240"/>
          <p:cNvSpPr/>
          <p:nvPr/>
        </p:nvSpPr>
        <p:spPr>
          <a:xfrm>
            <a:off x="2989894" y="3677970"/>
            <a:ext cx="2296486" cy="252719"/>
          </a:xfrm>
          <a:custGeom>
            <a:avLst/>
            <a:gdLst/>
            <a:ahLst/>
            <a:cxnLst/>
            <a:rect l="0" t="0" r="0" b="0"/>
            <a:pathLst>
              <a:path w="1717600" h="220400" fill="none">
                <a:moveTo>
                  <a:pt x="0" y="220400"/>
                </a:moveTo>
                <a:lnTo>
                  <a:pt x="171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5"/>
            </a:solidFill>
            <a:bevel/>
            <a:tailEnd type="oval"/>
          </a:ln>
          <a:effectLst/>
        </p:spPr>
      </p:sp>
      <p:sp>
        <p:nvSpPr>
          <p:cNvPr id="134" name="Text 4676"/>
          <p:cNvSpPr txBox="1"/>
          <p:nvPr/>
        </p:nvSpPr>
        <p:spPr>
          <a:xfrm>
            <a:off x="3071518" y="3704112"/>
            <a:ext cx="2429176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邮箱自动补全功能（第三方代码）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Freeform 238"/>
          <p:cNvSpPr/>
          <p:nvPr/>
        </p:nvSpPr>
        <p:spPr>
          <a:xfrm>
            <a:off x="3000364" y="4357700"/>
            <a:ext cx="1071570" cy="252719"/>
          </a:xfrm>
          <a:custGeom>
            <a:avLst/>
            <a:gdLst/>
            <a:ahLst/>
            <a:cxnLst/>
            <a:rect l="0" t="0" r="0" b="0"/>
            <a:pathLst>
              <a:path w="1649200" h="220400" fill="none">
                <a:moveTo>
                  <a:pt x="0" y="220400"/>
                </a:moveTo>
                <a:lnTo>
                  <a:pt x="16492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5"/>
            </a:solidFill>
            <a:bevel/>
            <a:tailEnd type="oval"/>
          </a:ln>
          <a:effectLst/>
        </p:spPr>
      </p:sp>
      <p:sp>
        <p:nvSpPr>
          <p:cNvPr id="136" name="Text 4677"/>
          <p:cNvSpPr txBox="1"/>
          <p:nvPr/>
        </p:nvSpPr>
        <p:spPr>
          <a:xfrm>
            <a:off x="3071802" y="4357700"/>
            <a:ext cx="1531813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文本编辑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2" y="696105"/>
            <a:ext cx="2278203" cy="4447395"/>
          </a:xfrm>
          <a:prstGeom prst="rect">
            <a:avLst/>
          </a:prstGeom>
          <a:effectLst>
            <a:outerShdw blurRad="177800" dist="469900" dir="2700000" algn="tl" rotWithShape="0">
              <a:prstClr val="black">
                <a:alpha val="24000"/>
              </a:prstClr>
            </a:outerShdw>
          </a:effectLst>
        </p:spPr>
      </p:pic>
      <p:grpSp>
        <p:nvGrpSpPr>
          <p:cNvPr id="66" name="Group 9"/>
          <p:cNvGrpSpPr/>
          <p:nvPr/>
        </p:nvGrpSpPr>
        <p:grpSpPr>
          <a:xfrm>
            <a:off x="3868401" y="2816326"/>
            <a:ext cx="174290" cy="466223"/>
            <a:chOff x="9117067" y="4510540"/>
            <a:chExt cx="232386" cy="621631"/>
          </a:xfrm>
        </p:grpSpPr>
        <p:sp>
          <p:nvSpPr>
            <p:cNvPr id="67" name="FlexibleLine"/>
            <p:cNvSpPr/>
            <p:nvPr/>
          </p:nvSpPr>
          <p:spPr>
            <a:xfrm>
              <a:off x="9117067" y="4510540"/>
              <a:ext cx="232386" cy="284672"/>
            </a:xfrm>
            <a:custGeom>
              <a:avLst/>
              <a:gdLst/>
              <a:ahLst/>
              <a:cxnLst/>
              <a:rect l="0" t="0" r="0" b="0"/>
              <a:pathLst>
                <a:path w="152000" h="186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-140600"/>
                  </a:lnTo>
                  <a:cubicBezTo>
                    <a:pt x="60800" y="-167960"/>
                    <a:pt x="79040" y="-186200"/>
                    <a:pt x="106400" y="-186200"/>
                  </a:cubicBezTo>
                  <a:lnTo>
                    <a:pt x="152000" y="-186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68" name="FlexibleLine"/>
            <p:cNvSpPr/>
            <p:nvPr/>
          </p:nvSpPr>
          <p:spPr>
            <a:xfrm>
              <a:off x="9117067" y="4510540"/>
              <a:ext cx="232386" cy="168480"/>
            </a:xfrm>
            <a:custGeom>
              <a:avLst/>
              <a:gdLst/>
              <a:ahLst/>
              <a:cxnLst/>
              <a:rect l="0" t="0" r="0" b="0"/>
              <a:pathLst>
                <a:path w="152000" h="110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64600"/>
                  </a:lnTo>
                  <a:cubicBezTo>
                    <a:pt x="60800" y="91960"/>
                    <a:pt x="79040" y="110200"/>
                    <a:pt x="106400" y="110200"/>
                  </a:cubicBezTo>
                  <a:lnTo>
                    <a:pt x="152000" y="110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69" name="FlexibleLine"/>
            <p:cNvSpPr/>
            <p:nvPr/>
          </p:nvSpPr>
          <p:spPr>
            <a:xfrm>
              <a:off x="9117067" y="4510540"/>
              <a:ext cx="232386" cy="621631"/>
            </a:xfrm>
            <a:custGeom>
              <a:avLst/>
              <a:gdLst/>
              <a:ahLst/>
              <a:cxnLst/>
              <a:rect l="0" t="0" r="0" b="0"/>
              <a:pathLst>
                <a:path w="152000" h="4066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361000"/>
                  </a:lnTo>
                  <a:cubicBezTo>
                    <a:pt x="60800" y="388360"/>
                    <a:pt x="79040" y="406600"/>
                    <a:pt x="106400" y="406600"/>
                  </a:cubicBezTo>
                  <a:lnTo>
                    <a:pt x="152000" y="4066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</p:grpSp>
      <p:grpSp>
        <p:nvGrpSpPr>
          <p:cNvPr id="70" name="Group 9"/>
          <p:cNvGrpSpPr/>
          <p:nvPr/>
        </p:nvGrpSpPr>
        <p:grpSpPr>
          <a:xfrm>
            <a:off x="2786050" y="4143386"/>
            <a:ext cx="174290" cy="466223"/>
            <a:chOff x="9117067" y="4510540"/>
            <a:chExt cx="232386" cy="621631"/>
          </a:xfrm>
        </p:grpSpPr>
        <p:sp>
          <p:nvSpPr>
            <p:cNvPr id="71" name="FlexibleLine"/>
            <p:cNvSpPr/>
            <p:nvPr/>
          </p:nvSpPr>
          <p:spPr>
            <a:xfrm>
              <a:off x="9117067" y="4510540"/>
              <a:ext cx="232386" cy="284672"/>
            </a:xfrm>
            <a:custGeom>
              <a:avLst/>
              <a:gdLst/>
              <a:ahLst/>
              <a:cxnLst/>
              <a:rect l="0" t="0" r="0" b="0"/>
              <a:pathLst>
                <a:path w="152000" h="186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-140600"/>
                  </a:lnTo>
                  <a:cubicBezTo>
                    <a:pt x="60800" y="-167960"/>
                    <a:pt x="79040" y="-186200"/>
                    <a:pt x="106400" y="-186200"/>
                  </a:cubicBezTo>
                  <a:lnTo>
                    <a:pt x="152000" y="-186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72" name="FlexibleLine"/>
            <p:cNvSpPr/>
            <p:nvPr/>
          </p:nvSpPr>
          <p:spPr>
            <a:xfrm>
              <a:off x="9117067" y="4510540"/>
              <a:ext cx="232386" cy="168480"/>
            </a:xfrm>
            <a:custGeom>
              <a:avLst/>
              <a:gdLst/>
              <a:ahLst/>
              <a:cxnLst/>
              <a:rect l="0" t="0" r="0" b="0"/>
              <a:pathLst>
                <a:path w="152000" h="1102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64600"/>
                  </a:lnTo>
                  <a:cubicBezTo>
                    <a:pt x="60800" y="91960"/>
                    <a:pt x="79040" y="110200"/>
                    <a:pt x="106400" y="110200"/>
                  </a:cubicBezTo>
                  <a:lnTo>
                    <a:pt x="152000" y="1102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  <p:sp>
          <p:nvSpPr>
            <p:cNvPr id="73" name="FlexibleLine"/>
            <p:cNvSpPr/>
            <p:nvPr/>
          </p:nvSpPr>
          <p:spPr>
            <a:xfrm>
              <a:off x="9117067" y="4510540"/>
              <a:ext cx="232386" cy="621631"/>
            </a:xfrm>
            <a:custGeom>
              <a:avLst/>
              <a:gdLst/>
              <a:ahLst/>
              <a:cxnLst/>
              <a:rect l="0" t="0" r="0" b="0"/>
              <a:pathLst>
                <a:path w="152000" h="4066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361000"/>
                  </a:lnTo>
                  <a:cubicBezTo>
                    <a:pt x="60800" y="388360"/>
                    <a:pt x="79040" y="406600"/>
                    <a:pt x="106400" y="406600"/>
                  </a:cubicBezTo>
                  <a:lnTo>
                    <a:pt x="152000" y="406600"/>
                  </a:lnTo>
                </a:path>
              </a:pathLst>
            </a:custGeom>
            <a:noFill/>
            <a:ln w="7600" cap="flat">
              <a:solidFill>
                <a:schemeClr val="bg1">
                  <a:lumMod val="50000"/>
                </a:schemeClr>
              </a:solidFill>
              <a:bevel/>
            </a:ln>
          </p:spPr>
        </p:sp>
      </p:grpSp>
      <p:sp>
        <p:nvSpPr>
          <p:cNvPr id="74" name="Text 4677"/>
          <p:cNvSpPr txBox="1"/>
          <p:nvPr/>
        </p:nvSpPr>
        <p:spPr>
          <a:xfrm>
            <a:off x="3071802" y="4357700"/>
            <a:ext cx="1531813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240"/>
          <p:cNvSpPr/>
          <p:nvPr/>
        </p:nvSpPr>
        <p:spPr>
          <a:xfrm>
            <a:off x="3000364" y="4000510"/>
            <a:ext cx="1571636" cy="252719"/>
          </a:xfrm>
          <a:custGeom>
            <a:avLst/>
            <a:gdLst/>
            <a:ahLst/>
            <a:cxnLst/>
            <a:rect l="0" t="0" r="0" b="0"/>
            <a:pathLst>
              <a:path w="1717600" h="220400" fill="none">
                <a:moveTo>
                  <a:pt x="0" y="220400"/>
                </a:moveTo>
                <a:lnTo>
                  <a:pt x="1717600" y="220400"/>
                </a:lnTo>
              </a:path>
            </a:pathLst>
          </a:custGeom>
          <a:gradFill>
            <a:gsLst>
              <a:gs pos="0">
                <a:srgbClr val="E7F5FB"/>
              </a:gs>
              <a:gs pos="50000">
                <a:srgbClr val="CFEBF7"/>
              </a:gs>
              <a:gs pos="100000">
                <a:srgbClr val="B7E2F3"/>
              </a:gs>
            </a:gsLst>
            <a:lin ang="5400000" scaled="0"/>
          </a:gradFill>
          <a:ln w="22800" cap="flat">
            <a:solidFill>
              <a:schemeClr val="accent5"/>
            </a:solidFill>
            <a:bevel/>
            <a:tailEnd type="oval"/>
          </a:ln>
          <a:effectLst/>
        </p:spPr>
      </p:sp>
      <p:sp>
        <p:nvSpPr>
          <p:cNvPr id="76" name="Text 4676"/>
          <p:cNvSpPr txBox="1"/>
          <p:nvPr/>
        </p:nvSpPr>
        <p:spPr>
          <a:xfrm>
            <a:off x="3071802" y="4000510"/>
            <a:ext cx="2429176" cy="217862"/>
          </a:xfrm>
          <a:prstGeom prst="rect">
            <a:avLst/>
          </a:prstGeom>
          <a:noFill/>
        </p:spPr>
        <p:txBody>
          <a:bodyPr wrap="square" lIns="27000" tIns="13500" rIns="27000" bIns="13500" rtlCol="0" anchor="ctr"/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手机动态密码登入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14612" y="1500180"/>
            <a:ext cx="10623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643174" y="2786064"/>
            <a:ext cx="10623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endParaRPr lang="zh-CN" altLang="en-US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50933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75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25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6" grpId="0"/>
      <p:bldP spid="58" grpId="0"/>
      <p:bldP spid="60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网站首页截图</a:t>
            </a:r>
            <a:endParaRPr lang="en-US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12" name="ZoneTexte 17"/>
          <p:cNvSpPr txBox="1"/>
          <p:nvPr/>
        </p:nvSpPr>
        <p:spPr>
          <a:xfrm>
            <a:off x="3000364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928662" y="1142990"/>
            <a:ext cx="7215238" cy="349111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xtLst/>
        </p:spPr>
      </p:pic>
      <p:cxnSp>
        <p:nvCxnSpPr>
          <p:cNvPr id="51" name="Straight Connector 21"/>
          <p:cNvCxnSpPr/>
          <p:nvPr/>
        </p:nvCxnSpPr>
        <p:spPr>
          <a:xfrm>
            <a:off x="3071802" y="928676"/>
            <a:ext cx="3000396" cy="1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306834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会员中心</a:t>
            </a:r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</a:t>
            </a:r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12" name="ZoneTexte 17"/>
          <p:cNvSpPr txBox="1"/>
          <p:nvPr/>
        </p:nvSpPr>
        <p:spPr>
          <a:xfrm>
            <a:off x="3000364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229490" y="1146133"/>
            <a:ext cx="4613581" cy="348483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xtLst/>
        </p:spPr>
      </p:pic>
      <p:cxnSp>
        <p:nvCxnSpPr>
          <p:cNvPr id="51" name="Straight Connector 21"/>
          <p:cNvCxnSpPr/>
          <p:nvPr/>
        </p:nvCxnSpPr>
        <p:spPr>
          <a:xfrm>
            <a:off x="3071802" y="928676"/>
            <a:ext cx="3000396" cy="1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306834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后台登录截</a:t>
            </a:r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12" name="ZoneTexte 17"/>
          <p:cNvSpPr txBox="1"/>
          <p:nvPr/>
        </p:nvSpPr>
        <p:spPr>
          <a:xfrm>
            <a:off x="3000364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142976" y="1146133"/>
            <a:ext cx="7000924" cy="348483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xtLst/>
        </p:spPr>
      </p:pic>
      <p:cxnSp>
        <p:nvCxnSpPr>
          <p:cNvPr id="51" name="Straight Connector 21"/>
          <p:cNvCxnSpPr/>
          <p:nvPr/>
        </p:nvCxnSpPr>
        <p:spPr>
          <a:xfrm>
            <a:off x="3071802" y="928676"/>
            <a:ext cx="3000396" cy="1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306834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后台框架截</a:t>
            </a:r>
            <a:r>
              <a:rPr lang="zh-CN" altLang="en-US" sz="1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12" name="ZoneTexte 17"/>
          <p:cNvSpPr txBox="1"/>
          <p:nvPr/>
        </p:nvSpPr>
        <p:spPr>
          <a:xfrm>
            <a:off x="3000364" y="659073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神码服云</a:t>
            </a:r>
            <a:r>
              <a:rPr lang="en-US" altLang="zh-CN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i="1" spc="300" dirty="0" smtClean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国内领先的源代码共享平台</a:t>
            </a:r>
            <a:endParaRPr lang="fr-FR" sz="1100" i="1" spc="300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142976" y="1071552"/>
            <a:ext cx="6860309" cy="355626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extLst/>
        </p:spPr>
      </p:pic>
      <p:cxnSp>
        <p:nvCxnSpPr>
          <p:cNvPr id="51" name="Straight Connector 21"/>
          <p:cNvCxnSpPr/>
          <p:nvPr/>
        </p:nvCxnSpPr>
        <p:spPr>
          <a:xfrm>
            <a:off x="3071802" y="928676"/>
            <a:ext cx="3000396" cy="1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306834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7559d6ebfe3399475faf050899225724546a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FF0000"/>
      </a:hlink>
      <a:folHlink>
        <a:srgbClr val="F9564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7855</TotalTime>
  <Words>459</Words>
  <Application>Microsoft Office PowerPoint</Application>
  <PresentationFormat>全屏显示(16:9)</PresentationFormat>
  <Paragraphs>97</Paragraphs>
  <Slides>14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bdql</cp:lastModifiedBy>
  <cp:revision>77</cp:revision>
  <dcterms:created xsi:type="dcterms:W3CDTF">2015-04-24T01:01:13Z</dcterms:created>
  <dcterms:modified xsi:type="dcterms:W3CDTF">2012-08-23T01:56:59Z</dcterms:modified>
</cp:coreProperties>
</file>