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5111" r:id="rId2"/>
    <p:sldMasterId id="2147487223" r:id="rId3"/>
  </p:sldMasterIdLst>
  <p:notesMasterIdLst>
    <p:notesMasterId r:id="rId20"/>
  </p:notesMasterIdLst>
  <p:handoutMasterIdLst>
    <p:handoutMasterId r:id="rId21"/>
  </p:handoutMasterIdLst>
  <p:sldIdLst>
    <p:sldId id="1282" r:id="rId4"/>
    <p:sldId id="1521" r:id="rId5"/>
    <p:sldId id="1447" r:id="rId6"/>
    <p:sldId id="1517" r:id="rId7"/>
    <p:sldId id="1519" r:id="rId8"/>
    <p:sldId id="1520" r:id="rId9"/>
    <p:sldId id="1525" r:id="rId10"/>
    <p:sldId id="1487" r:id="rId11"/>
    <p:sldId id="1523" r:id="rId12"/>
    <p:sldId id="1524" r:id="rId13"/>
    <p:sldId id="1526" r:id="rId14"/>
    <p:sldId id="1527" r:id="rId15"/>
    <p:sldId id="1522" r:id="rId16"/>
    <p:sldId id="1518" r:id="rId17"/>
    <p:sldId id="1498" r:id="rId18"/>
    <p:sldId id="1451" r:id="rId19"/>
  </p:sldIdLst>
  <p:sldSz cx="9144000" cy="6858000" type="screen4x3"/>
  <p:notesSz cx="9363075" cy="7077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b="1" kern="1200">
        <a:solidFill>
          <a:srgbClr val="FFFF00"/>
        </a:solidFill>
        <a:latin typeface="Tahoma" panose="020B0604030504040204" pitchFamily="34" charset="0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kern="1200">
        <a:solidFill>
          <a:srgbClr val="FFFF00"/>
        </a:solidFill>
        <a:latin typeface="Tahoma" panose="020B0604030504040204" pitchFamily="34" charset="0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kern="1200">
        <a:solidFill>
          <a:srgbClr val="FFFF00"/>
        </a:solidFill>
        <a:latin typeface="Tahoma" panose="020B0604030504040204" pitchFamily="34" charset="0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kern="1200">
        <a:solidFill>
          <a:srgbClr val="FFFF00"/>
        </a:solidFill>
        <a:latin typeface="Tahoma" panose="020B0604030504040204" pitchFamily="34" charset="0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kern="1200">
        <a:solidFill>
          <a:srgbClr val="FFFF00"/>
        </a:solidFill>
        <a:latin typeface="Tahoma" panose="020B0604030504040204" pitchFamily="34" charset="0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sz="3600" b="1" kern="1200">
        <a:solidFill>
          <a:srgbClr val="FFFF00"/>
        </a:solidFill>
        <a:latin typeface="Tahoma" panose="020B0604030504040204" pitchFamily="34" charset="0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sz="3600" b="1" kern="1200">
        <a:solidFill>
          <a:srgbClr val="FFFF00"/>
        </a:solidFill>
        <a:latin typeface="Tahoma" panose="020B0604030504040204" pitchFamily="34" charset="0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sz="3600" b="1" kern="1200">
        <a:solidFill>
          <a:srgbClr val="FFFF00"/>
        </a:solidFill>
        <a:latin typeface="Tahoma" panose="020B0604030504040204" pitchFamily="34" charset="0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sz="3600" b="1" kern="1200">
        <a:solidFill>
          <a:srgbClr val="FFFF00"/>
        </a:solidFill>
        <a:latin typeface="Tahoma" panose="020B0604030504040204" pitchFamily="34" charset="0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 userDrawn="1">
          <p15:clr>
            <a:srgbClr val="A4A3A4"/>
          </p15:clr>
        </p15:guide>
        <p15:guide id="2" pos="294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48"/>
    <a:srgbClr val="FFCC00"/>
    <a:srgbClr val="035673"/>
    <a:srgbClr val="055067"/>
    <a:srgbClr val="06607C"/>
    <a:srgbClr val="076987"/>
    <a:srgbClr val="0000CC"/>
    <a:srgbClr val="0A82F0"/>
    <a:srgbClr val="A4C5FA"/>
    <a:srgbClr val="032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63"/>
  </p:normalViewPr>
  <p:slideViewPr>
    <p:cSldViewPr snapToGrid="0">
      <p:cViewPr varScale="1">
        <p:scale>
          <a:sx n="117" d="100"/>
          <a:sy n="117" d="100"/>
        </p:scale>
        <p:origin x="1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580" y="-96"/>
      </p:cViewPr>
      <p:guideLst>
        <p:guide orient="horz" pos="2229"/>
        <p:guide pos="29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057333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4" tIns="46966" rIns="93934" bIns="46966" numCol="1" anchor="t" anchorCtr="0" compatLnSpc="1">
            <a:prstTxWarp prst="textNoShape">
              <a:avLst/>
            </a:prstTxWarp>
          </a:bodyPr>
          <a:lstStyle>
            <a:lvl1pPr defTabSz="938571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3577" y="1"/>
            <a:ext cx="4057333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4" tIns="46966" rIns="93934" bIns="46966" numCol="1" anchor="t" anchorCtr="0" compatLnSpc="1">
            <a:prstTxWarp prst="textNoShape">
              <a:avLst/>
            </a:prstTxWarp>
          </a:bodyPr>
          <a:lstStyle>
            <a:lvl1pPr algn="r" defTabSz="938571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22980"/>
            <a:ext cx="4057333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4" tIns="46966" rIns="93934" bIns="46966" numCol="1" anchor="b" anchorCtr="0" compatLnSpc="1">
            <a:prstTxWarp prst="textNoShape">
              <a:avLst/>
            </a:prstTxWarp>
          </a:bodyPr>
          <a:lstStyle>
            <a:lvl1pPr defTabSz="938571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3577" y="6722980"/>
            <a:ext cx="4057333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4" tIns="46966" rIns="93934" bIns="46966" numCol="1" anchor="b" anchorCtr="0" compatLnSpc="1">
            <a:prstTxWarp prst="textNoShape">
              <a:avLst/>
            </a:prstTxWarp>
          </a:bodyPr>
          <a:lstStyle>
            <a:lvl1pPr algn="r" defTabSz="938571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2EF32B1-8F71-4F20-A9EF-F04362C82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6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057333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4" tIns="46966" rIns="93934" bIns="46966" numCol="1" anchor="t" anchorCtr="0" compatLnSpc="1">
            <a:prstTxWarp prst="textNoShape">
              <a:avLst/>
            </a:prstTxWarp>
          </a:bodyPr>
          <a:lstStyle>
            <a:lvl1pPr defTabSz="938571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05743" y="1"/>
            <a:ext cx="4057333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4" tIns="46966" rIns="93934" bIns="46966" numCol="1" anchor="t" anchorCtr="0" compatLnSpc="1">
            <a:prstTxWarp prst="textNoShape">
              <a:avLst/>
            </a:prstTxWarp>
          </a:bodyPr>
          <a:lstStyle>
            <a:lvl1pPr algn="r" defTabSz="938571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1475" y="533400"/>
            <a:ext cx="3540125" cy="265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8411" y="3362097"/>
            <a:ext cx="6866255" cy="318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4" tIns="46966" rIns="93934" bIns="469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24189"/>
            <a:ext cx="4057333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4" tIns="46966" rIns="93934" bIns="46966" numCol="1" anchor="b" anchorCtr="0" compatLnSpc="1">
            <a:prstTxWarp prst="textNoShape">
              <a:avLst/>
            </a:prstTxWarp>
          </a:bodyPr>
          <a:lstStyle>
            <a:lvl1pPr defTabSz="938571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05743" y="6724189"/>
            <a:ext cx="4057333" cy="35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34" tIns="46966" rIns="93934" bIns="46966" numCol="1" anchor="b" anchorCtr="0" compatLnSpc="1">
            <a:prstTxWarp prst="textNoShape">
              <a:avLst/>
            </a:prstTxWarp>
          </a:bodyPr>
          <a:lstStyle>
            <a:lvl1pPr algn="r" defTabSz="938571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C3FF21F-1F1E-47B4-BAF8-3FAB3FCE64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850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56026" indent="-290779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63117" indent="-232623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28364" indent="-232623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93610" indent="-232623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58857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3024104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89350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954597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fld id="{543461C8-75E3-4034-B865-BBA0AFC82B36}" type="slidenum">
              <a:rPr lang="ko-KR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11475" y="533400"/>
            <a:ext cx="3540125" cy="2654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308" y="3362097"/>
            <a:ext cx="7490460" cy="318323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29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56026" indent="-290779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63117" indent="-232623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28364" indent="-232623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93610" indent="-232623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58857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3024104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89350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954597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fld id="{A10F0FC8-1112-4285-BCDF-45317BA6039E}" type="slidenum">
              <a:rPr lang="ko-KR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9888" y="528638"/>
            <a:ext cx="3544887" cy="2659062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0579" y="3360886"/>
            <a:ext cx="6861921" cy="318685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6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56026" indent="-290779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63117" indent="-232623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28364" indent="-232623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93610" indent="-232623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58857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3024104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89350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954597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fld id="{A10F0FC8-1112-4285-BCDF-45317BA6039E}" type="slidenum">
              <a:rPr lang="ko-KR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9888" y="528638"/>
            <a:ext cx="3544887" cy="2659062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0579" y="3360886"/>
            <a:ext cx="6861921" cy="318685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93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56026" indent="-290779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63117" indent="-232623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28364" indent="-232623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93610" indent="-232623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58857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3024104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89350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954597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fld id="{543461C8-75E3-4034-B865-BBA0AFC82B36}" type="slidenum">
              <a:rPr lang="ko-KR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11475" y="533400"/>
            <a:ext cx="3540125" cy="2654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308" y="3362097"/>
            <a:ext cx="7490460" cy="318323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29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56026" indent="-290779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63117" indent="-232623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28364" indent="-232623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93610" indent="-232623" defTabSz="938571"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58857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3024104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89350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954597" indent="-232623" defTabSz="938571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fld id="{543461C8-75E3-4034-B865-BBA0AFC82B36}" type="slidenum">
              <a:rPr lang="ko-KR" altLang="en-US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11475" y="533400"/>
            <a:ext cx="3540125" cy="2654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308" y="3362097"/>
            <a:ext cx="7490460" cy="318323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29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8740" y="6523038"/>
            <a:ext cx="2557462" cy="228600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ko-KR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643940" y="6372237"/>
            <a:ext cx="482600" cy="39687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ko-KR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4326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051677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8914"/>
            <a:ext cx="2057400" cy="6037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8914"/>
            <a:ext cx="6019800" cy="6037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56754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89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2129071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89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1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602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58881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9C7FA22-E770-48F4-B9B8-A7F78626EB53}" type="datetimeFigureOut">
              <a:rPr lang="en-US"/>
              <a:pPr>
                <a:defRPr/>
              </a:pPr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87060E3D-9C17-493B-88B2-4AFADFFEC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2399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2A06410-68E3-4999-8440-2A5871479A1F}" type="datetimeFigureOut">
              <a:rPr lang="en-US"/>
              <a:pPr>
                <a:defRPr/>
              </a:pPr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B0ADF66-9D88-44C5-ACFD-B4BC1E913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9029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689A4A4-594F-4424-B602-7EEC59D20E14}" type="datetimeFigureOut">
              <a:rPr lang="en-US"/>
              <a:pPr>
                <a:defRPr/>
              </a:pPr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2E7847C-5A6C-4343-965E-4F6ED5AE2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881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AB3C14F-DD33-4700-BEEB-4768D3C55F37}" type="datetimeFigureOut">
              <a:rPr lang="en-US"/>
              <a:pPr>
                <a:defRPr/>
              </a:pPr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5BC03D7-1950-4ECA-AC1A-D45529AA8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6951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FA31B77-448A-45FD-A210-5AFEDCE81625}" type="datetimeFigureOut">
              <a:rPr lang="en-US"/>
              <a:pPr>
                <a:defRPr/>
              </a:pPr>
              <a:t>6/4/21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BAD7162-9C3C-4BAB-8292-35F9FFB6B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8829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CDB2C1C-C91E-4B4A-8FBB-C444456402A2}" type="datetimeFigureOut">
              <a:rPr lang="en-US"/>
              <a:pPr>
                <a:defRPr/>
              </a:pPr>
              <a:t>6/4/21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DEAC1A-C2D5-48E6-BD96-F8BDC841A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9297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509575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F78296A-83EB-4AF5-891D-94A853A4E61F}" type="datetimeFigureOut">
              <a:rPr lang="en-US"/>
              <a:pPr>
                <a:defRPr/>
              </a:pPr>
              <a:t>6/4/21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4B60B6F-5668-4AF6-A766-20804A998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37270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A5475D9-4063-41A2-8ADD-3DAA0139B0CB}" type="datetimeFigureOut">
              <a:rPr lang="en-US"/>
              <a:pPr>
                <a:defRPr/>
              </a:pPr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6818586-E4E7-48E4-8A76-93ACBCBED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33707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565CB8C-5A70-4FD2-9037-10E466634AF5}" type="datetimeFigureOut">
              <a:rPr lang="en-US"/>
              <a:pPr>
                <a:defRPr/>
              </a:pPr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42D832A-2E31-4160-8376-A0BF768E4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198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4B7F46A-B6AA-4BB3-AE4D-88765317C2B6}" type="datetimeFigureOut">
              <a:rPr lang="en-US"/>
              <a:pPr>
                <a:defRPr/>
              </a:pPr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9674E07-7DF7-4855-AD36-31CEC3915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2071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3AFFAA3-024A-478B-9467-69F3B874CC60}" type="datetimeFigureOut">
              <a:rPr lang="en-US"/>
              <a:pPr>
                <a:defRPr/>
              </a:pPr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ahoma" pitchFamily="34" charset="0"/>
                <a:ea typeface="Gulim" pitchFamily="34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D799900-305A-4F2E-8BF7-2CCE074EB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1149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8740" y="6523038"/>
            <a:ext cx="25574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ko-KR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643940" y="6372237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 anchor="ctr"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굴림" panose="020B0600000101010101" pitchFamily="34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ko-KR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739" y="6151563"/>
            <a:ext cx="5572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348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589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1881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63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7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0986760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52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93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154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srgbClr val="969696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729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97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230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0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70411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7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0060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513647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32735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6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532807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1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50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25239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8740" y="6523038"/>
            <a:ext cx="2557462" cy="228600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ko-KR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643940" y="6372237"/>
            <a:ext cx="482600" cy="396875"/>
          </a:xfrm>
          <a:prstGeom prst="rect">
            <a:avLst/>
          </a:prstGeom>
          <a:noFill/>
          <a:ln>
            <a:noFill/>
          </a:ln>
        </p:spPr>
        <p:txBody>
          <a:bodyPr wrap="none" lIns="90487" tIns="44450" rIns="90487" bIns="44450" anchor="ctr"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ko-KR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8900"/>
            <a:ext cx="7772400" cy="1143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6" r:id="rId1"/>
    <p:sldLayoutId id="2147487137" r:id="rId2"/>
    <p:sldLayoutId id="2147487138" r:id="rId3"/>
    <p:sldLayoutId id="2147487139" r:id="rId4"/>
    <p:sldLayoutId id="2147487140" r:id="rId5"/>
    <p:sldLayoutId id="2147487141" r:id="rId6"/>
    <p:sldLayoutId id="2147487142" r:id="rId7"/>
    <p:sldLayoutId id="2147487143" r:id="rId8"/>
    <p:sldLayoutId id="2147487144" r:id="rId9"/>
    <p:sldLayoutId id="2147487145" r:id="rId10"/>
    <p:sldLayoutId id="2147487146" r:id="rId11"/>
    <p:sldLayoutId id="2147487147" r:id="rId12"/>
    <p:sldLayoutId id="2147487148" r:id="rId13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B9B4D02-D1DA-44C5-92F8-F4E2A7D5DEFF}" type="datetimeFigureOut">
              <a:rPr lang="en-US"/>
              <a:pPr>
                <a:defRPr/>
              </a:pPr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A4187A0-85CC-4276-A6C4-9C9B6783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49" r:id="rId1"/>
    <p:sldLayoutId id="2147487150" r:id="rId2"/>
    <p:sldLayoutId id="2147487151" r:id="rId3"/>
    <p:sldLayoutId id="2147487152" r:id="rId4"/>
    <p:sldLayoutId id="2147487153" r:id="rId5"/>
    <p:sldLayoutId id="2147487154" r:id="rId6"/>
    <p:sldLayoutId id="2147487155" r:id="rId7"/>
    <p:sldLayoutId id="2147487156" r:id="rId8"/>
    <p:sldLayoutId id="2147487157" r:id="rId9"/>
    <p:sldLayoutId id="2147487158" r:id="rId10"/>
    <p:sldLayoutId id="2147487159" r:id="rId11"/>
    <p:sldLayoutId id="2147487161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68C2560D-EC28-3B41-86E8-18F1CE0113B4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Arial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6/4/21</a:t>
            </a:fld>
            <a:endParaRPr lang="en-US" b="0">
              <a:solidFill>
                <a:prstClr val="black">
                  <a:tint val="75000"/>
                </a:prstClr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Arial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2066355A-084C-D24E-9AD2-7E4FC41EA627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Arial"/>
                <a:ea typeface="+mn-ea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00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24" r:id="rId1"/>
    <p:sldLayoutId id="2147487225" r:id="rId2"/>
    <p:sldLayoutId id="2147487226" r:id="rId3"/>
    <p:sldLayoutId id="2147487227" r:id="rId4"/>
    <p:sldLayoutId id="2147487228" r:id="rId5"/>
    <p:sldLayoutId id="2147487229" r:id="rId6"/>
    <p:sldLayoutId id="2147487230" r:id="rId7"/>
    <p:sldLayoutId id="2147487231" r:id="rId8"/>
    <p:sldLayoutId id="2147487232" r:id="rId9"/>
    <p:sldLayoutId id="2147487233" r:id="rId10"/>
    <p:sldLayoutId id="214748723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7" Type="http://schemas.openxmlformats.org/officeDocument/2006/relationships/hyperlink" Target="https://github.com/resrch/MI_Python_meetup_20210603" TargetMode="External"/><Relationship Id="rId2" Type="http://schemas.openxmlformats.org/officeDocument/2006/relationships/hyperlink" Target="https://www.scipy.org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jupyter.org/" TargetMode="External"/><Relationship Id="rId5" Type="http://schemas.openxmlformats.org/officeDocument/2006/relationships/hyperlink" Target="https://docs.scipy.org/doc/scipy/reference/ndimage.html" TargetMode="External"/><Relationship Id="rId4" Type="http://schemas.openxmlformats.org/officeDocument/2006/relationships/hyperlink" Target="https://numpy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1848"/>
          </a:solidFill>
          <a:ln>
            <a:noFill/>
          </a:ln>
          <a:effectLst/>
        </p:spPr>
        <p:txBody>
          <a:bodyPr anchor="ctr"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sz="4000" b="0" dirty="0"/>
              <a:t>         </a:t>
            </a:r>
          </a:p>
          <a:p>
            <a:pPr algn="ctr"/>
            <a:endParaRPr lang="en-US" sz="4000" b="0" dirty="0">
              <a:solidFill>
                <a:schemeClr val="bg1"/>
              </a:solidFill>
            </a:endParaRPr>
          </a:p>
          <a:p>
            <a:pPr algn="ctr"/>
            <a:endParaRPr lang="en-US" sz="4000" b="0" dirty="0">
              <a:solidFill>
                <a:schemeClr val="bg1"/>
              </a:solidFill>
            </a:endParaRPr>
          </a:p>
          <a:p>
            <a:pPr algn="ctr"/>
            <a:endParaRPr lang="en-US" sz="4000" b="0" dirty="0">
              <a:solidFill>
                <a:schemeClr val="bg1"/>
              </a:solidFill>
            </a:endParaRPr>
          </a:p>
          <a:p>
            <a:pPr algn="ctr"/>
            <a:endParaRPr lang="en-US" sz="4000" b="0" dirty="0">
              <a:solidFill>
                <a:schemeClr val="bg1"/>
              </a:solidFill>
            </a:endParaRPr>
          </a:p>
          <a:p>
            <a:pPr algn="ctr"/>
            <a:endParaRPr lang="en-US" sz="4000" b="0" dirty="0">
              <a:solidFill>
                <a:schemeClr val="bg1"/>
              </a:solidFill>
            </a:endParaRP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June 3, 2021│ Ann Arbor MI</a:t>
            </a:r>
            <a:endParaRPr lang="en-US" sz="2400" i="1" dirty="0">
              <a:solidFill>
                <a:schemeClr val="bg1"/>
              </a:solidFill>
            </a:endParaRPr>
          </a:p>
          <a:p>
            <a:pPr algn="ctr"/>
            <a:endParaRPr lang="en-US" altLang="ko-KR" sz="1800" b="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b="0" dirty="0">
                <a:solidFill>
                  <a:schemeClr val="bg1"/>
                </a:solidFill>
              </a:rPr>
              <a:t>Python for 3D Ultrasound Imaging Using a 2D Scanner</a:t>
            </a:r>
          </a:p>
          <a:p>
            <a:pPr algn="ctr"/>
            <a:endParaRPr lang="en-US" altLang="ko-KR" sz="180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b="0" dirty="0">
                <a:solidFill>
                  <a:schemeClr val="bg1"/>
                </a:solidFill>
              </a:rPr>
              <a:t>Rick Weitzel</a:t>
            </a:r>
          </a:p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Associate Chief of Staff for Research, VA Ann Arbor Health System</a:t>
            </a:r>
          </a:p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Professor, Medicine, University of Michigan</a:t>
            </a:r>
          </a:p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Ann Arbor, MI</a:t>
            </a:r>
          </a:p>
          <a:p>
            <a:pPr algn="ctr"/>
            <a:endParaRPr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Disclosures: none</a:t>
            </a: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</p:txBody>
      </p:sp>
      <p:sp>
        <p:nvSpPr>
          <p:cNvPr id="48131" name="AutoShape 8" descr="wordmark"/>
          <p:cNvSpPr>
            <a:spLocks noChangeAspect="1" noChangeArrowheads="1"/>
          </p:cNvSpPr>
          <p:nvPr/>
        </p:nvSpPr>
        <p:spPr bwMode="auto">
          <a:xfrm>
            <a:off x="1682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en-US"/>
          </a:p>
        </p:txBody>
      </p:sp>
      <p:sp>
        <p:nvSpPr>
          <p:cNvPr id="48132" name="AutoShape 10" descr="wordmark"/>
          <p:cNvSpPr>
            <a:spLocks noChangeAspect="1" noChangeArrowheads="1"/>
          </p:cNvSpPr>
          <p:nvPr/>
        </p:nvSpPr>
        <p:spPr bwMode="auto">
          <a:xfrm>
            <a:off x="1682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en-US"/>
          </a:p>
        </p:txBody>
      </p:sp>
      <p:sp>
        <p:nvSpPr>
          <p:cNvPr id="48133" name="AutoShape 12" descr="wordmark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en-US"/>
          </a:p>
        </p:txBody>
      </p:sp>
      <p:sp>
        <p:nvSpPr>
          <p:cNvPr id="48134" name="AutoShape 14" descr="wordmark"/>
          <p:cNvSpPr>
            <a:spLocks noChangeAspect="1" noChangeArrowheads="1"/>
          </p:cNvSpPr>
          <p:nvPr/>
        </p:nvSpPr>
        <p:spPr bwMode="auto">
          <a:xfrm>
            <a:off x="1682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E224C9B-C986-F145-8116-20CC01569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44000" cy="275040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0" y="0"/>
            <a:ext cx="9144000" cy="1231900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4000" b="0" kern="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Arrays (as they relate to images)</a:t>
            </a:r>
          </a:p>
        </p:txBody>
      </p:sp>
      <p:sp>
        <p:nvSpPr>
          <p:cNvPr id="50179" name="Content Placeholder 2"/>
          <p:cNvSpPr txBox="1">
            <a:spLocks/>
          </p:cNvSpPr>
          <p:nvPr/>
        </p:nvSpPr>
        <p:spPr bwMode="auto">
          <a:xfrm>
            <a:off x="257140" y="1308100"/>
            <a:ext cx="8037774" cy="106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Array: structure, slicing, data manipulation</a:t>
            </a:r>
          </a:p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(pretend this is a picture)</a:t>
            </a:r>
          </a:p>
          <a:p>
            <a:pPr marL="914400" lvl="2" indent="0">
              <a:buNone/>
            </a:pP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3E188B-CEF9-864E-A569-46B632898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85" y="2373086"/>
            <a:ext cx="6313714" cy="431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7358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0" y="0"/>
            <a:ext cx="9144000" cy="1231900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4000" b="0" kern="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Demo (continued)</a:t>
            </a:r>
          </a:p>
        </p:txBody>
      </p:sp>
      <p:sp>
        <p:nvSpPr>
          <p:cNvPr id="50179" name="Content Placeholder 2"/>
          <p:cNvSpPr txBox="1">
            <a:spLocks/>
          </p:cNvSpPr>
          <p:nvPr/>
        </p:nvSpPr>
        <p:spPr bwMode="auto">
          <a:xfrm>
            <a:off x="191826" y="1798744"/>
            <a:ext cx="8480425" cy="451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widgets to explore the images</a:t>
            </a:r>
          </a:p>
          <a:p>
            <a:pPr lvl="1"/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 analysis and visualization</a:t>
            </a:r>
          </a:p>
          <a:p>
            <a:pPr marL="914400" lvl="2" indent="0">
              <a:buNone/>
            </a:pP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3059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0" y="0"/>
            <a:ext cx="9144000" cy="1231900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4000" b="0" kern="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Demo (results)</a:t>
            </a:r>
          </a:p>
        </p:txBody>
      </p:sp>
      <p:sp>
        <p:nvSpPr>
          <p:cNvPr id="50179" name="Content Placeholder 2"/>
          <p:cNvSpPr txBox="1">
            <a:spLocks/>
          </p:cNvSpPr>
          <p:nvPr/>
        </p:nvSpPr>
        <p:spPr bwMode="auto">
          <a:xfrm>
            <a:off x="126512" y="1537487"/>
            <a:ext cx="3737916" cy="57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Original angiogram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DE31C7-FEDC-8247-9658-5A6E4212AB9A}"/>
              </a:ext>
            </a:extLst>
          </p:cNvPr>
          <p:cNvSpPr txBox="1">
            <a:spLocks/>
          </p:cNvSpPr>
          <p:nvPr/>
        </p:nvSpPr>
        <p:spPr bwMode="auto">
          <a:xfrm>
            <a:off x="4067140" y="1537487"/>
            <a:ext cx="3737916" cy="57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Sono</a:t>
            </a: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”-angiogram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3CE6CD-E081-2642-8B36-FFAC83CE7046}"/>
              </a:ext>
            </a:extLst>
          </p:cNvPr>
          <p:cNvSpPr txBox="1">
            <a:spLocks/>
          </p:cNvSpPr>
          <p:nvPr/>
        </p:nvSpPr>
        <p:spPr bwMode="auto">
          <a:xfrm>
            <a:off x="126512" y="4126712"/>
            <a:ext cx="6202205" cy="57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3D ultrasound images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081EA68-6381-CD4C-B7BB-A3365F3E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1" y="2111829"/>
            <a:ext cx="3099327" cy="201488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798D57D-F5B4-6C47-8FFC-C1E052C63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017" y="2312009"/>
            <a:ext cx="3476212" cy="1789442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A976E86-DC6D-3848-ACCF-D7C08E1EE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6" y="4715694"/>
            <a:ext cx="2394858" cy="175092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FD165A0-0256-7543-8062-62A605166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44" y="4923754"/>
            <a:ext cx="2394858" cy="1391425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AE64B94B-3F07-B244-ACE8-E78822975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460" y="4923753"/>
            <a:ext cx="2394858" cy="15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9052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0" y="0"/>
            <a:ext cx="9144000" cy="1231900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4000" b="0" kern="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Conclusions</a:t>
            </a:r>
          </a:p>
        </p:txBody>
      </p:sp>
      <p:sp>
        <p:nvSpPr>
          <p:cNvPr id="50179" name="Content Placeholder 2"/>
          <p:cNvSpPr txBox="1">
            <a:spLocks/>
          </p:cNvSpPr>
          <p:nvPr/>
        </p:nvSpPr>
        <p:spPr bwMode="auto">
          <a:xfrm>
            <a:off x="280994" y="1478545"/>
            <a:ext cx="8480425" cy="507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notebook: using code blocks as tool for developing code for future use</a:t>
            </a:r>
          </a:p>
          <a:p>
            <a:pPr lvl="1"/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Interactive widgets to explore imaging data</a:t>
            </a:r>
          </a:p>
          <a:p>
            <a:pPr lvl="1"/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Enormous resources: off-the-shelf libraries for image analysis (Python, </a:t>
            </a:r>
            <a:r>
              <a:rPr lang="en-US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SciPy, </a:t>
            </a:r>
            <a:r>
              <a:rPr lang="en-US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Miscellaneous Tip: Mac and Linux Users (</a:t>
            </a: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https://jupyter.org/install</a:t>
            </a: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</a:p>
          <a:p>
            <a:pPr lvl="1">
              <a:buFontTx/>
              <a:buChar char="-"/>
            </a:pPr>
            <a:r>
              <a:rPr lang="en-US" sz="2000" b="0" dirty="0"/>
              <a:t>export PATH="$HOME/.local/bin:$PATH" within your virtual environment before starting </a:t>
            </a:r>
            <a:r>
              <a:rPr lang="en-US" sz="2000" b="0" dirty="0" err="1"/>
              <a:t>jupyter</a:t>
            </a:r>
            <a:r>
              <a:rPr lang="en-US" sz="2000" b="0" dirty="0"/>
              <a:t> the first time in the </a:t>
            </a:r>
            <a:r>
              <a:rPr lang="en-US" sz="2000" b="0" dirty="0" err="1"/>
              <a:t>venv</a:t>
            </a:r>
            <a:endParaRPr lang="en-US" sz="2000" b="0" dirty="0"/>
          </a:p>
          <a:p>
            <a:pPr lvl="1">
              <a:buFontTx/>
              <a:buChar char="-"/>
            </a:pPr>
            <a:r>
              <a:rPr lang="en-US" sz="2000" b="0" dirty="0" err="1"/>
              <a:t>Jupyter</a:t>
            </a:r>
            <a:r>
              <a:rPr lang="en-US" sz="2000" b="0" dirty="0"/>
              <a:t> lab extensions vs </a:t>
            </a:r>
            <a:r>
              <a:rPr lang="en-US" sz="2000" b="0" dirty="0" err="1"/>
              <a:t>jupyter</a:t>
            </a:r>
            <a:r>
              <a:rPr lang="en-US" sz="2000" b="0" dirty="0"/>
              <a:t> notebook (</a:t>
            </a:r>
            <a:r>
              <a:rPr lang="en-US" sz="2000" b="0" dirty="0" err="1"/>
              <a:t>ipyvolume</a:t>
            </a:r>
            <a:r>
              <a:rPr lang="en-US" sz="2000" b="0" dirty="0"/>
              <a:t> example)</a:t>
            </a:r>
          </a:p>
          <a:p>
            <a:pPr marL="457200" lvl="1" indent="0">
              <a:buNone/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95781492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0" y="0"/>
            <a:ext cx="9144000" cy="1231900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4000" b="0" kern="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References / Resources</a:t>
            </a:r>
          </a:p>
        </p:txBody>
      </p:sp>
      <p:sp>
        <p:nvSpPr>
          <p:cNvPr id="50179" name="Content Placeholder 2"/>
          <p:cNvSpPr txBox="1">
            <a:spLocks/>
          </p:cNvSpPr>
          <p:nvPr/>
        </p:nvSpPr>
        <p:spPr bwMode="auto">
          <a:xfrm>
            <a:off x="390420" y="1231900"/>
            <a:ext cx="8546751" cy="51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Char char="-"/>
            </a:pPr>
            <a:r>
              <a:rPr lang="en-US" sz="2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Scipy</a:t>
            </a: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>
              <a:buFontTx/>
              <a:buChar char="-"/>
            </a:pP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https://www.scipy.org/</a:t>
            </a:r>
            <a:endPara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Matplotlib </a:t>
            </a:r>
          </a:p>
          <a:p>
            <a:pPr lvl="1">
              <a:buFontTx/>
              <a:buChar char="-"/>
            </a:pP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https://matplotlib.org/</a:t>
            </a:r>
            <a:endPara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2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lvl="1">
              <a:buFontTx/>
              <a:buChar char="-"/>
            </a:pP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https://numpy.org/</a:t>
            </a:r>
            <a:endPara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2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ndimage</a:t>
            </a:r>
            <a:endParaRPr lang="en-US" sz="2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Tx/>
              <a:buChar char="-"/>
            </a:pPr>
            <a:r>
              <a:rPr lang="en-US" sz="19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https://docs.scipy.org/doc/scipy/reference/ndimage.html</a:t>
            </a:r>
            <a:endParaRPr lang="en-US" sz="19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</a:t>
            </a:r>
            <a:r>
              <a:rPr lang="en-US" sz="2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>
              <a:buFontTx/>
              <a:buChar char="-"/>
            </a:pP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6"/>
              </a:rPr>
              <a:t>https://jupyter.org/</a:t>
            </a:r>
            <a:endPara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demo for today’s talk</a:t>
            </a:r>
          </a:p>
          <a:p>
            <a:pPr lvl="1">
              <a:buFontTx/>
              <a:buChar char="-"/>
            </a:pP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7"/>
              </a:rPr>
              <a:t>https://github.com/resrch/MI_Python_meetup_20210603</a:t>
            </a:r>
            <a:endParaRPr lang="en-US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1051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AutoShape 8" descr="wordmark"/>
          <p:cNvSpPr>
            <a:spLocks noChangeAspect="1" noChangeArrowheads="1"/>
          </p:cNvSpPr>
          <p:nvPr/>
        </p:nvSpPr>
        <p:spPr bwMode="auto">
          <a:xfrm>
            <a:off x="1682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en-US"/>
          </a:p>
        </p:txBody>
      </p:sp>
      <p:sp>
        <p:nvSpPr>
          <p:cNvPr id="48132" name="AutoShape 10" descr="wordmark"/>
          <p:cNvSpPr>
            <a:spLocks noChangeAspect="1" noChangeArrowheads="1"/>
          </p:cNvSpPr>
          <p:nvPr/>
        </p:nvSpPr>
        <p:spPr bwMode="auto">
          <a:xfrm>
            <a:off x="1682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en-US"/>
          </a:p>
        </p:txBody>
      </p:sp>
      <p:sp>
        <p:nvSpPr>
          <p:cNvPr id="48133" name="AutoShape 12" descr="wordmark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en-US"/>
          </a:p>
        </p:txBody>
      </p:sp>
      <p:sp>
        <p:nvSpPr>
          <p:cNvPr id="48134" name="AutoShape 14" descr="wordmark"/>
          <p:cNvSpPr>
            <a:spLocks noChangeAspect="1" noChangeArrowheads="1"/>
          </p:cNvSpPr>
          <p:nvPr/>
        </p:nvSpPr>
        <p:spPr bwMode="auto">
          <a:xfrm>
            <a:off x="1682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16019" y="2194560"/>
            <a:ext cx="3808381" cy="42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Collaborators:</a:t>
            </a:r>
          </a:p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Brian </a:t>
            </a:r>
            <a:r>
              <a:rPr lang="en-US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Thelen</a:t>
            </a: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James Hamilton</a:t>
            </a:r>
          </a:p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Albert Shih</a:t>
            </a:r>
          </a:p>
          <a:p>
            <a:pPr marL="457200" lvl="1" indent="0">
              <a:buNone/>
            </a:pPr>
            <a:r>
              <a:rPr lang="en-US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Yihao</a:t>
            </a: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Zheng</a:t>
            </a: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Miguel </a:t>
            </a:r>
            <a:r>
              <a:rPr lang="en-US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Funes</a:t>
            </a: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Leo </a:t>
            </a:r>
            <a:r>
              <a:rPr lang="en-US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Yessayan</a:t>
            </a: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214192" y="2194560"/>
            <a:ext cx="4269948" cy="436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lvl="1" indent="0">
              <a:buNone/>
            </a:pP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Nirmala Rajaram</a:t>
            </a:r>
          </a:p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Venkat Krishnamurthy</a:t>
            </a:r>
          </a:p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Nick Osborne</a:t>
            </a:r>
          </a:p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Peter Henke</a:t>
            </a:r>
          </a:p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 Morgan</a:t>
            </a:r>
          </a:p>
          <a:p>
            <a:pPr marL="457200" lvl="1" indent="0">
              <a:buNone/>
            </a:pPr>
            <a:r>
              <a:rPr lang="en-US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Bandie</a:t>
            </a: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Bishop</a:t>
            </a: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B39DC1D-420D-CC42-8A73-7D142D52B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20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5775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1848"/>
          </a:solidFill>
          <a:ln>
            <a:noFill/>
          </a:ln>
          <a:effectLst/>
        </p:spPr>
        <p:txBody>
          <a:bodyPr anchor="ctr"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pPr lvl="0" algn="ctr"/>
            <a:endParaRPr lang="en-US" altLang="ko-KR" sz="28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  <a:p>
            <a:pPr algn="ctr"/>
            <a:endParaRPr lang="en-US" altLang="ko-KR" sz="2000" b="0" dirty="0">
              <a:solidFill>
                <a:schemeClr val="bg1"/>
              </a:solidFill>
            </a:endParaRPr>
          </a:p>
        </p:txBody>
      </p:sp>
      <p:sp>
        <p:nvSpPr>
          <p:cNvPr id="48131" name="AutoShape 8" descr="wordmark"/>
          <p:cNvSpPr>
            <a:spLocks noChangeAspect="1" noChangeArrowheads="1"/>
          </p:cNvSpPr>
          <p:nvPr/>
        </p:nvSpPr>
        <p:spPr bwMode="auto">
          <a:xfrm>
            <a:off x="1682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en-US"/>
          </a:p>
        </p:txBody>
      </p:sp>
      <p:sp>
        <p:nvSpPr>
          <p:cNvPr id="48132" name="AutoShape 10" descr="wordmark"/>
          <p:cNvSpPr>
            <a:spLocks noChangeAspect="1" noChangeArrowheads="1"/>
          </p:cNvSpPr>
          <p:nvPr/>
        </p:nvSpPr>
        <p:spPr bwMode="auto">
          <a:xfrm>
            <a:off x="1682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en-US"/>
          </a:p>
        </p:txBody>
      </p:sp>
      <p:sp>
        <p:nvSpPr>
          <p:cNvPr id="48133" name="AutoShape 12" descr="wordmark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en-US"/>
          </a:p>
        </p:txBody>
      </p:sp>
      <p:sp>
        <p:nvSpPr>
          <p:cNvPr id="48134" name="AutoShape 14" descr="wordmark"/>
          <p:cNvSpPr>
            <a:spLocks noChangeAspect="1" noChangeArrowheads="1"/>
          </p:cNvSpPr>
          <p:nvPr/>
        </p:nvSpPr>
        <p:spPr bwMode="auto">
          <a:xfrm>
            <a:off x="1682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en-US"/>
          </a:p>
        </p:txBody>
      </p:sp>
      <p:sp>
        <p:nvSpPr>
          <p:cNvPr id="8" name="WordArt 7"/>
          <p:cNvSpPr>
            <a:spLocks noChangeArrowheads="1" noChangeShapeType="1" noTextEdit="1"/>
          </p:cNvSpPr>
          <p:nvPr/>
        </p:nvSpPr>
        <p:spPr bwMode="auto">
          <a:xfrm>
            <a:off x="1060450" y="2536466"/>
            <a:ext cx="6275388" cy="356588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FF00"/>
              </a:contourClr>
            </a:sp3d>
          </a:bodyPr>
          <a:lstStyle/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CC00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Thank</a:t>
            </a:r>
          </a:p>
          <a:p>
            <a:pPr algn="ctr"/>
            <a:r>
              <a:rPr lang="en-US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CC00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You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68709D9E-4BAA-1242-9FEC-4BC329546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20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930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0" y="0"/>
            <a:ext cx="9144000" cy="1231900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4000" b="0" kern="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Overview: Presentation Outline</a:t>
            </a:r>
          </a:p>
        </p:txBody>
      </p:sp>
      <p:sp>
        <p:nvSpPr>
          <p:cNvPr id="50179" name="Content Placeholder 2"/>
          <p:cNvSpPr txBox="1">
            <a:spLocks/>
          </p:cNvSpPr>
          <p:nvPr/>
        </p:nvSpPr>
        <p:spPr bwMode="auto">
          <a:xfrm>
            <a:off x="401306" y="1493772"/>
            <a:ext cx="8480425" cy="507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buAutoNum type="arabicParenR"/>
            </a:pP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use a </a:t>
            </a:r>
            <a:r>
              <a:rPr lang="en-US" sz="24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notebook? </a:t>
            </a:r>
          </a:p>
          <a:p>
            <a:pPr lvl="1">
              <a:buFont typeface="Arial" panose="020B0604020202020204" pitchFamily="34" charset="0"/>
              <a:buAutoNum type="arabicParenR"/>
            </a:pP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Great work environment for exploring and debugging code blocks</a:t>
            </a:r>
          </a:p>
          <a:p>
            <a:pPr lvl="1">
              <a:buFont typeface="Arial" panose="020B0604020202020204" pitchFamily="34" charset="0"/>
              <a:buAutoNum type="arabicParenR"/>
            </a:pP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Huge toolset with Python, </a:t>
            </a:r>
            <a:r>
              <a:rPr lang="en-US" sz="20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ipywidgets</a:t>
            </a: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20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sz="20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</a:t>
            </a:r>
          </a:p>
          <a:p>
            <a:pPr>
              <a:buAutoNum type="arabicParenR"/>
            </a:pP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Describe the motivation for the 3D problem</a:t>
            </a:r>
          </a:p>
          <a:p>
            <a:pPr>
              <a:buAutoNum type="arabicParenR"/>
            </a:pP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Python tools in </a:t>
            </a:r>
            <a:r>
              <a:rPr lang="en-US" sz="24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 (demo)</a:t>
            </a:r>
          </a:p>
          <a:p>
            <a:pPr>
              <a:buAutoNum type="arabicParenR"/>
            </a:pP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 as arrays (discuss, explore and demo)</a:t>
            </a:r>
          </a:p>
          <a:p>
            <a:pPr>
              <a:buAutoNum type="arabicParenR"/>
            </a:pP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 these Python tools for imaging (demo)</a:t>
            </a:r>
          </a:p>
          <a:p>
            <a:pPr>
              <a:buAutoNum type="arabicParenR"/>
            </a:pP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Conclude with resources and open discussion</a:t>
            </a:r>
          </a:p>
          <a:p>
            <a:pPr marL="0" indent="0">
              <a:buNone/>
            </a:pPr>
            <a:endParaRPr lang="en-US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cardinal rules being broken during this presentation:</a:t>
            </a:r>
          </a:p>
          <a:p>
            <a:pPr lvl="1">
              <a:buAutoNum type="arabicParenR"/>
            </a:pP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give live coding demos</a:t>
            </a:r>
          </a:p>
          <a:p>
            <a:pPr lvl="1">
              <a:buAutoNum type="arabicParenR"/>
            </a:pP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must give a live coding demos have a back up plan</a:t>
            </a:r>
            <a:endParaRPr lang="en-US" sz="24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955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-23813"/>
            <a:ext cx="9144000" cy="1190626"/>
          </a:xfrm>
          <a:prstGeom prst="rect">
            <a:avLst/>
          </a:prstGeom>
          <a:solidFill>
            <a:srgbClr val="00184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sz="4000" b="0" kern="0" dirty="0">
                <a:solidFill>
                  <a:srgbClr val="FFFFFF"/>
                </a:solidFill>
                <a:cs typeface="Tahoma" pitchFamily="34" charset="0"/>
              </a:rPr>
              <a:t>Where did this 3D project come from?</a:t>
            </a:r>
          </a:p>
          <a:p>
            <a:pPr algn="ctr"/>
            <a:r>
              <a:rPr lang="en-US" sz="4000" b="0" dirty="0">
                <a:solidFill>
                  <a:schemeClr val="bg1"/>
                </a:solidFill>
                <a:cs typeface="Tahoma" panose="020B0604030504040204" pitchFamily="34" charset="0"/>
              </a:rPr>
              <a:t>using Python in mechanical imaging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6330952" y="2205038"/>
            <a:ext cx="406400" cy="1504950"/>
          </a:xfrm>
          <a:prstGeom prst="rect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5148265" y="2906713"/>
            <a:ext cx="277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Freeform 10"/>
          <p:cNvSpPr>
            <a:spLocks/>
          </p:cNvSpPr>
          <p:nvPr/>
        </p:nvSpPr>
        <p:spPr bwMode="auto">
          <a:xfrm>
            <a:off x="5426081" y="2352687"/>
            <a:ext cx="2225675" cy="1298575"/>
          </a:xfrm>
          <a:custGeom>
            <a:avLst/>
            <a:gdLst>
              <a:gd name="T0" fmla="*/ 33851 w 1578"/>
              <a:gd name="T1" fmla="*/ 550863 h 818"/>
              <a:gd name="T2" fmla="*/ 74753 w 1578"/>
              <a:gd name="T3" fmla="*/ 914400 h 818"/>
              <a:gd name="T4" fmla="*/ 117067 w 1578"/>
              <a:gd name="T5" fmla="*/ 1003300 h 818"/>
              <a:gd name="T6" fmla="*/ 157969 w 1578"/>
              <a:gd name="T7" fmla="*/ 630238 h 818"/>
              <a:gd name="T8" fmla="*/ 200283 w 1578"/>
              <a:gd name="T9" fmla="*/ 136525 h 818"/>
              <a:gd name="T10" fmla="*/ 242596 w 1578"/>
              <a:gd name="T11" fmla="*/ 195263 h 818"/>
              <a:gd name="T12" fmla="*/ 283499 w 1578"/>
              <a:gd name="T13" fmla="*/ 630238 h 818"/>
              <a:gd name="T14" fmla="*/ 325812 w 1578"/>
              <a:gd name="T15" fmla="*/ 774700 h 818"/>
              <a:gd name="T16" fmla="*/ 366715 w 1578"/>
              <a:gd name="T17" fmla="*/ 692150 h 818"/>
              <a:gd name="T18" fmla="*/ 409028 w 1578"/>
              <a:gd name="T19" fmla="*/ 747713 h 818"/>
              <a:gd name="T20" fmla="*/ 449930 w 1578"/>
              <a:gd name="T21" fmla="*/ 782638 h 818"/>
              <a:gd name="T22" fmla="*/ 492244 w 1578"/>
              <a:gd name="T23" fmla="*/ 523875 h 818"/>
              <a:gd name="T24" fmla="*/ 534557 w 1578"/>
              <a:gd name="T25" fmla="*/ 107950 h 818"/>
              <a:gd name="T26" fmla="*/ 576870 w 1578"/>
              <a:gd name="T27" fmla="*/ 65088 h 818"/>
              <a:gd name="T28" fmla="*/ 617773 w 1578"/>
              <a:gd name="T29" fmla="*/ 711200 h 818"/>
              <a:gd name="T30" fmla="*/ 660086 w 1578"/>
              <a:gd name="T31" fmla="*/ 1284288 h 818"/>
              <a:gd name="T32" fmla="*/ 700989 w 1578"/>
              <a:gd name="T33" fmla="*/ 962025 h 818"/>
              <a:gd name="T34" fmla="*/ 743302 w 1578"/>
              <a:gd name="T35" fmla="*/ 260350 h 818"/>
              <a:gd name="T36" fmla="*/ 784205 w 1578"/>
              <a:gd name="T37" fmla="*/ 31750 h 818"/>
              <a:gd name="T38" fmla="*/ 826518 w 1578"/>
              <a:gd name="T39" fmla="*/ 225425 h 818"/>
              <a:gd name="T40" fmla="*/ 868831 w 1578"/>
              <a:gd name="T41" fmla="*/ 612775 h 818"/>
              <a:gd name="T42" fmla="*/ 909734 w 1578"/>
              <a:gd name="T43" fmla="*/ 1035050 h 818"/>
              <a:gd name="T44" fmla="*/ 952047 w 1578"/>
              <a:gd name="T45" fmla="*/ 892175 h 818"/>
              <a:gd name="T46" fmla="*/ 994361 w 1578"/>
              <a:gd name="T47" fmla="*/ 277813 h 818"/>
              <a:gd name="T48" fmla="*/ 1035263 w 1578"/>
              <a:gd name="T49" fmla="*/ 261938 h 818"/>
              <a:gd name="T50" fmla="*/ 1077576 w 1578"/>
              <a:gd name="T51" fmla="*/ 847725 h 818"/>
              <a:gd name="T52" fmla="*/ 1118479 w 1578"/>
              <a:gd name="T53" fmla="*/ 954088 h 818"/>
              <a:gd name="T54" fmla="*/ 1159382 w 1578"/>
              <a:gd name="T55" fmla="*/ 457200 h 818"/>
              <a:gd name="T56" fmla="*/ 1201695 w 1578"/>
              <a:gd name="T57" fmla="*/ 180975 h 818"/>
              <a:gd name="T58" fmla="*/ 1242598 w 1578"/>
              <a:gd name="T59" fmla="*/ 427038 h 818"/>
              <a:gd name="T60" fmla="*/ 1283501 w 1578"/>
              <a:gd name="T61" fmla="*/ 762000 h 818"/>
              <a:gd name="T62" fmla="*/ 1325814 w 1578"/>
              <a:gd name="T63" fmla="*/ 774700 h 818"/>
              <a:gd name="T64" fmla="*/ 1368127 w 1578"/>
              <a:gd name="T65" fmla="*/ 454025 h 818"/>
              <a:gd name="T66" fmla="*/ 1409030 w 1578"/>
              <a:gd name="T67" fmla="*/ 133350 h 818"/>
              <a:gd name="T68" fmla="*/ 1451343 w 1578"/>
              <a:gd name="T69" fmla="*/ 207963 h 818"/>
              <a:gd name="T70" fmla="*/ 1493656 w 1578"/>
              <a:gd name="T71" fmla="*/ 647700 h 818"/>
              <a:gd name="T72" fmla="*/ 1534559 w 1578"/>
              <a:gd name="T73" fmla="*/ 949325 h 818"/>
              <a:gd name="T74" fmla="*/ 1576872 w 1578"/>
              <a:gd name="T75" fmla="*/ 841375 h 818"/>
              <a:gd name="T76" fmla="*/ 1617775 w 1578"/>
              <a:gd name="T77" fmla="*/ 588963 h 818"/>
              <a:gd name="T78" fmla="*/ 1660088 w 1578"/>
              <a:gd name="T79" fmla="*/ 492125 h 818"/>
              <a:gd name="T80" fmla="*/ 1700991 w 1578"/>
              <a:gd name="T81" fmla="*/ 525463 h 818"/>
              <a:gd name="T82" fmla="*/ 1743304 w 1578"/>
              <a:gd name="T83" fmla="*/ 566738 h 818"/>
              <a:gd name="T84" fmla="*/ 1785618 w 1578"/>
              <a:gd name="T85" fmla="*/ 527050 h 818"/>
              <a:gd name="T86" fmla="*/ 1827931 w 1578"/>
              <a:gd name="T87" fmla="*/ 368300 h 818"/>
              <a:gd name="T88" fmla="*/ 1868834 w 1578"/>
              <a:gd name="T89" fmla="*/ 265113 h 818"/>
              <a:gd name="T90" fmla="*/ 1911147 w 1578"/>
              <a:gd name="T91" fmla="*/ 485775 h 818"/>
              <a:gd name="T92" fmla="*/ 1952050 w 1578"/>
              <a:gd name="T93" fmla="*/ 928688 h 818"/>
              <a:gd name="T94" fmla="*/ 1994363 w 1578"/>
              <a:gd name="T95" fmla="*/ 1068388 h 818"/>
              <a:gd name="T96" fmla="*/ 2035266 w 1578"/>
              <a:gd name="T97" fmla="*/ 611188 h 818"/>
              <a:gd name="T98" fmla="*/ 2077579 w 1578"/>
              <a:gd name="T99" fmla="*/ 88900 h 818"/>
              <a:gd name="T100" fmla="*/ 2119892 w 1578"/>
              <a:gd name="T101" fmla="*/ 207963 h 818"/>
              <a:gd name="T102" fmla="*/ 2160795 w 1578"/>
              <a:gd name="T103" fmla="*/ 688975 h 818"/>
              <a:gd name="T104" fmla="*/ 2203108 w 1578"/>
              <a:gd name="T105" fmla="*/ 774700 h 81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578" h="818">
                <a:moveTo>
                  <a:pt x="0" y="134"/>
                </a:moveTo>
                <a:lnTo>
                  <a:pt x="4" y="170"/>
                </a:lnTo>
                <a:lnTo>
                  <a:pt x="9" y="212"/>
                </a:lnTo>
                <a:lnTo>
                  <a:pt x="14" y="256"/>
                </a:lnTo>
                <a:lnTo>
                  <a:pt x="19" y="301"/>
                </a:lnTo>
                <a:lnTo>
                  <a:pt x="24" y="347"/>
                </a:lnTo>
                <a:lnTo>
                  <a:pt x="29" y="392"/>
                </a:lnTo>
                <a:lnTo>
                  <a:pt x="34" y="435"/>
                </a:lnTo>
                <a:lnTo>
                  <a:pt x="39" y="475"/>
                </a:lnTo>
                <a:lnTo>
                  <a:pt x="44" y="513"/>
                </a:lnTo>
                <a:lnTo>
                  <a:pt x="48" y="547"/>
                </a:lnTo>
                <a:lnTo>
                  <a:pt x="53" y="576"/>
                </a:lnTo>
                <a:lnTo>
                  <a:pt x="58" y="602"/>
                </a:lnTo>
                <a:lnTo>
                  <a:pt x="63" y="621"/>
                </a:lnTo>
                <a:lnTo>
                  <a:pt x="68" y="636"/>
                </a:lnTo>
                <a:lnTo>
                  <a:pt x="73" y="643"/>
                </a:lnTo>
                <a:lnTo>
                  <a:pt x="78" y="642"/>
                </a:lnTo>
                <a:lnTo>
                  <a:pt x="83" y="632"/>
                </a:lnTo>
                <a:lnTo>
                  <a:pt x="88" y="614"/>
                </a:lnTo>
                <a:lnTo>
                  <a:pt x="93" y="586"/>
                </a:lnTo>
                <a:lnTo>
                  <a:pt x="97" y="549"/>
                </a:lnTo>
                <a:lnTo>
                  <a:pt x="103" y="504"/>
                </a:lnTo>
                <a:lnTo>
                  <a:pt x="107" y="453"/>
                </a:lnTo>
                <a:lnTo>
                  <a:pt x="112" y="397"/>
                </a:lnTo>
                <a:lnTo>
                  <a:pt x="117" y="337"/>
                </a:lnTo>
                <a:lnTo>
                  <a:pt x="122" y="278"/>
                </a:lnTo>
                <a:lnTo>
                  <a:pt x="127" y="219"/>
                </a:lnTo>
                <a:lnTo>
                  <a:pt x="132" y="167"/>
                </a:lnTo>
                <a:lnTo>
                  <a:pt x="137" y="121"/>
                </a:lnTo>
                <a:lnTo>
                  <a:pt x="142" y="86"/>
                </a:lnTo>
                <a:lnTo>
                  <a:pt x="147" y="62"/>
                </a:lnTo>
                <a:lnTo>
                  <a:pt x="152" y="49"/>
                </a:lnTo>
                <a:lnTo>
                  <a:pt x="157" y="51"/>
                </a:lnTo>
                <a:lnTo>
                  <a:pt x="162" y="64"/>
                </a:lnTo>
                <a:lnTo>
                  <a:pt x="166" y="89"/>
                </a:lnTo>
                <a:lnTo>
                  <a:pt x="172" y="123"/>
                </a:lnTo>
                <a:lnTo>
                  <a:pt x="176" y="164"/>
                </a:lnTo>
                <a:lnTo>
                  <a:pt x="181" y="212"/>
                </a:lnTo>
                <a:lnTo>
                  <a:pt x="186" y="260"/>
                </a:lnTo>
                <a:lnTo>
                  <a:pt x="191" y="309"/>
                </a:lnTo>
                <a:lnTo>
                  <a:pt x="196" y="356"/>
                </a:lnTo>
                <a:lnTo>
                  <a:pt x="201" y="397"/>
                </a:lnTo>
                <a:lnTo>
                  <a:pt x="206" y="431"/>
                </a:lnTo>
                <a:lnTo>
                  <a:pt x="211" y="458"/>
                </a:lnTo>
                <a:lnTo>
                  <a:pt x="216" y="476"/>
                </a:lnTo>
                <a:lnTo>
                  <a:pt x="221" y="487"/>
                </a:lnTo>
                <a:lnTo>
                  <a:pt x="226" y="491"/>
                </a:lnTo>
                <a:lnTo>
                  <a:pt x="231" y="488"/>
                </a:lnTo>
                <a:lnTo>
                  <a:pt x="236" y="481"/>
                </a:lnTo>
                <a:lnTo>
                  <a:pt x="241" y="471"/>
                </a:lnTo>
                <a:lnTo>
                  <a:pt x="246" y="459"/>
                </a:lnTo>
                <a:lnTo>
                  <a:pt x="250" y="449"/>
                </a:lnTo>
                <a:lnTo>
                  <a:pt x="256" y="441"/>
                </a:lnTo>
                <a:lnTo>
                  <a:pt x="260" y="436"/>
                </a:lnTo>
                <a:lnTo>
                  <a:pt x="265" y="434"/>
                </a:lnTo>
                <a:lnTo>
                  <a:pt x="270" y="436"/>
                </a:lnTo>
                <a:lnTo>
                  <a:pt x="275" y="442"/>
                </a:lnTo>
                <a:lnTo>
                  <a:pt x="280" y="449"/>
                </a:lnTo>
                <a:lnTo>
                  <a:pt x="285" y="460"/>
                </a:lnTo>
                <a:lnTo>
                  <a:pt x="290" y="471"/>
                </a:lnTo>
                <a:lnTo>
                  <a:pt x="295" y="484"/>
                </a:lnTo>
                <a:lnTo>
                  <a:pt x="300" y="493"/>
                </a:lnTo>
                <a:lnTo>
                  <a:pt x="305" y="499"/>
                </a:lnTo>
                <a:lnTo>
                  <a:pt x="310" y="502"/>
                </a:lnTo>
                <a:lnTo>
                  <a:pt x="315" y="501"/>
                </a:lnTo>
                <a:lnTo>
                  <a:pt x="319" y="493"/>
                </a:lnTo>
                <a:lnTo>
                  <a:pt x="325" y="480"/>
                </a:lnTo>
                <a:lnTo>
                  <a:pt x="329" y="460"/>
                </a:lnTo>
                <a:lnTo>
                  <a:pt x="334" y="436"/>
                </a:lnTo>
                <a:lnTo>
                  <a:pt x="339" y="406"/>
                </a:lnTo>
                <a:lnTo>
                  <a:pt x="344" y="370"/>
                </a:lnTo>
                <a:lnTo>
                  <a:pt x="349" y="330"/>
                </a:lnTo>
                <a:lnTo>
                  <a:pt x="354" y="286"/>
                </a:lnTo>
                <a:lnTo>
                  <a:pt x="359" y="241"/>
                </a:lnTo>
                <a:lnTo>
                  <a:pt x="364" y="195"/>
                </a:lnTo>
                <a:lnTo>
                  <a:pt x="369" y="149"/>
                </a:lnTo>
                <a:lnTo>
                  <a:pt x="374" y="106"/>
                </a:lnTo>
                <a:lnTo>
                  <a:pt x="379" y="68"/>
                </a:lnTo>
                <a:lnTo>
                  <a:pt x="384" y="35"/>
                </a:lnTo>
                <a:lnTo>
                  <a:pt x="389" y="13"/>
                </a:lnTo>
                <a:lnTo>
                  <a:pt x="394" y="0"/>
                </a:lnTo>
                <a:lnTo>
                  <a:pt x="399" y="0"/>
                </a:lnTo>
                <a:lnTo>
                  <a:pt x="403" y="13"/>
                </a:lnTo>
                <a:lnTo>
                  <a:pt x="409" y="41"/>
                </a:lnTo>
                <a:lnTo>
                  <a:pt x="413" y="82"/>
                </a:lnTo>
                <a:lnTo>
                  <a:pt x="418" y="137"/>
                </a:lnTo>
                <a:lnTo>
                  <a:pt x="423" y="204"/>
                </a:lnTo>
                <a:lnTo>
                  <a:pt x="428" y="281"/>
                </a:lnTo>
                <a:lnTo>
                  <a:pt x="433" y="363"/>
                </a:lnTo>
                <a:lnTo>
                  <a:pt x="438" y="448"/>
                </a:lnTo>
                <a:lnTo>
                  <a:pt x="443" y="532"/>
                </a:lnTo>
                <a:lnTo>
                  <a:pt x="448" y="612"/>
                </a:lnTo>
                <a:lnTo>
                  <a:pt x="453" y="682"/>
                </a:lnTo>
                <a:lnTo>
                  <a:pt x="458" y="741"/>
                </a:lnTo>
                <a:lnTo>
                  <a:pt x="463" y="784"/>
                </a:lnTo>
                <a:lnTo>
                  <a:pt x="468" y="809"/>
                </a:lnTo>
                <a:lnTo>
                  <a:pt x="472" y="817"/>
                </a:lnTo>
                <a:lnTo>
                  <a:pt x="478" y="806"/>
                </a:lnTo>
                <a:lnTo>
                  <a:pt x="482" y="777"/>
                </a:lnTo>
                <a:lnTo>
                  <a:pt x="487" y="732"/>
                </a:lnTo>
                <a:lnTo>
                  <a:pt x="492" y="674"/>
                </a:lnTo>
                <a:lnTo>
                  <a:pt x="497" y="606"/>
                </a:lnTo>
                <a:lnTo>
                  <a:pt x="502" y="529"/>
                </a:lnTo>
                <a:lnTo>
                  <a:pt x="507" y="449"/>
                </a:lnTo>
                <a:lnTo>
                  <a:pt x="512" y="370"/>
                </a:lnTo>
                <a:lnTo>
                  <a:pt x="517" y="295"/>
                </a:lnTo>
                <a:lnTo>
                  <a:pt x="522" y="225"/>
                </a:lnTo>
                <a:lnTo>
                  <a:pt x="527" y="164"/>
                </a:lnTo>
                <a:lnTo>
                  <a:pt x="532" y="113"/>
                </a:lnTo>
                <a:lnTo>
                  <a:pt x="537" y="74"/>
                </a:lnTo>
                <a:lnTo>
                  <a:pt x="542" y="45"/>
                </a:lnTo>
                <a:lnTo>
                  <a:pt x="547" y="28"/>
                </a:lnTo>
                <a:lnTo>
                  <a:pt x="552" y="19"/>
                </a:lnTo>
                <a:lnTo>
                  <a:pt x="556" y="20"/>
                </a:lnTo>
                <a:lnTo>
                  <a:pt x="562" y="29"/>
                </a:lnTo>
                <a:lnTo>
                  <a:pt x="566" y="43"/>
                </a:lnTo>
                <a:lnTo>
                  <a:pt x="571" y="63"/>
                </a:lnTo>
                <a:lnTo>
                  <a:pt x="576" y="86"/>
                </a:lnTo>
                <a:lnTo>
                  <a:pt x="581" y="113"/>
                </a:lnTo>
                <a:lnTo>
                  <a:pt x="586" y="142"/>
                </a:lnTo>
                <a:lnTo>
                  <a:pt x="591" y="175"/>
                </a:lnTo>
                <a:lnTo>
                  <a:pt x="596" y="210"/>
                </a:lnTo>
                <a:lnTo>
                  <a:pt x="601" y="249"/>
                </a:lnTo>
                <a:lnTo>
                  <a:pt x="606" y="292"/>
                </a:lnTo>
                <a:lnTo>
                  <a:pt x="611" y="338"/>
                </a:lnTo>
                <a:lnTo>
                  <a:pt x="616" y="386"/>
                </a:lnTo>
                <a:lnTo>
                  <a:pt x="621" y="436"/>
                </a:lnTo>
                <a:lnTo>
                  <a:pt x="625" y="487"/>
                </a:lnTo>
                <a:lnTo>
                  <a:pt x="631" y="536"/>
                </a:lnTo>
                <a:lnTo>
                  <a:pt x="635" y="581"/>
                </a:lnTo>
                <a:lnTo>
                  <a:pt x="640" y="620"/>
                </a:lnTo>
                <a:lnTo>
                  <a:pt x="645" y="652"/>
                </a:lnTo>
                <a:lnTo>
                  <a:pt x="650" y="671"/>
                </a:lnTo>
                <a:lnTo>
                  <a:pt x="655" y="677"/>
                </a:lnTo>
                <a:lnTo>
                  <a:pt x="660" y="670"/>
                </a:lnTo>
                <a:lnTo>
                  <a:pt x="665" y="647"/>
                </a:lnTo>
                <a:lnTo>
                  <a:pt x="670" y="610"/>
                </a:lnTo>
                <a:lnTo>
                  <a:pt x="675" y="562"/>
                </a:lnTo>
                <a:lnTo>
                  <a:pt x="680" y="502"/>
                </a:lnTo>
                <a:lnTo>
                  <a:pt x="685" y="435"/>
                </a:lnTo>
                <a:lnTo>
                  <a:pt x="690" y="364"/>
                </a:lnTo>
                <a:lnTo>
                  <a:pt x="695" y="295"/>
                </a:lnTo>
                <a:lnTo>
                  <a:pt x="700" y="231"/>
                </a:lnTo>
                <a:lnTo>
                  <a:pt x="705" y="175"/>
                </a:lnTo>
                <a:lnTo>
                  <a:pt x="709" y="132"/>
                </a:lnTo>
                <a:lnTo>
                  <a:pt x="715" y="106"/>
                </a:lnTo>
                <a:lnTo>
                  <a:pt x="719" y="95"/>
                </a:lnTo>
                <a:lnTo>
                  <a:pt x="724" y="102"/>
                </a:lnTo>
                <a:lnTo>
                  <a:pt x="729" y="126"/>
                </a:lnTo>
                <a:lnTo>
                  <a:pt x="734" y="165"/>
                </a:lnTo>
                <a:lnTo>
                  <a:pt x="739" y="218"/>
                </a:lnTo>
                <a:lnTo>
                  <a:pt x="744" y="279"/>
                </a:lnTo>
                <a:lnTo>
                  <a:pt x="749" y="345"/>
                </a:lnTo>
                <a:lnTo>
                  <a:pt x="754" y="412"/>
                </a:lnTo>
                <a:lnTo>
                  <a:pt x="759" y="476"/>
                </a:lnTo>
                <a:lnTo>
                  <a:pt x="764" y="534"/>
                </a:lnTo>
                <a:lnTo>
                  <a:pt x="768" y="580"/>
                </a:lnTo>
                <a:lnTo>
                  <a:pt x="773" y="614"/>
                </a:lnTo>
                <a:lnTo>
                  <a:pt x="778" y="632"/>
                </a:lnTo>
                <a:lnTo>
                  <a:pt x="783" y="637"/>
                </a:lnTo>
                <a:lnTo>
                  <a:pt x="788" y="626"/>
                </a:lnTo>
                <a:lnTo>
                  <a:pt x="793" y="601"/>
                </a:lnTo>
                <a:lnTo>
                  <a:pt x="798" y="564"/>
                </a:lnTo>
                <a:lnTo>
                  <a:pt x="803" y="517"/>
                </a:lnTo>
                <a:lnTo>
                  <a:pt x="808" y="463"/>
                </a:lnTo>
                <a:lnTo>
                  <a:pt x="812" y="404"/>
                </a:lnTo>
                <a:lnTo>
                  <a:pt x="817" y="346"/>
                </a:lnTo>
                <a:lnTo>
                  <a:pt x="822" y="288"/>
                </a:lnTo>
                <a:lnTo>
                  <a:pt x="827" y="237"/>
                </a:lnTo>
                <a:lnTo>
                  <a:pt x="832" y="193"/>
                </a:lnTo>
                <a:lnTo>
                  <a:pt x="837" y="158"/>
                </a:lnTo>
                <a:lnTo>
                  <a:pt x="842" y="132"/>
                </a:lnTo>
                <a:lnTo>
                  <a:pt x="847" y="117"/>
                </a:lnTo>
                <a:lnTo>
                  <a:pt x="852" y="114"/>
                </a:lnTo>
                <a:lnTo>
                  <a:pt x="857" y="120"/>
                </a:lnTo>
                <a:lnTo>
                  <a:pt x="861" y="136"/>
                </a:lnTo>
                <a:lnTo>
                  <a:pt x="867" y="162"/>
                </a:lnTo>
                <a:lnTo>
                  <a:pt x="871" y="193"/>
                </a:lnTo>
                <a:lnTo>
                  <a:pt x="876" y="229"/>
                </a:lnTo>
                <a:lnTo>
                  <a:pt x="881" y="269"/>
                </a:lnTo>
                <a:lnTo>
                  <a:pt x="886" y="310"/>
                </a:lnTo>
                <a:lnTo>
                  <a:pt x="891" y="351"/>
                </a:lnTo>
                <a:lnTo>
                  <a:pt x="896" y="390"/>
                </a:lnTo>
                <a:lnTo>
                  <a:pt x="901" y="425"/>
                </a:lnTo>
                <a:lnTo>
                  <a:pt x="906" y="456"/>
                </a:lnTo>
                <a:lnTo>
                  <a:pt x="910" y="480"/>
                </a:lnTo>
                <a:lnTo>
                  <a:pt x="915" y="499"/>
                </a:lnTo>
                <a:lnTo>
                  <a:pt x="920" y="512"/>
                </a:lnTo>
                <a:lnTo>
                  <a:pt x="925" y="517"/>
                </a:lnTo>
                <a:lnTo>
                  <a:pt x="930" y="514"/>
                </a:lnTo>
                <a:lnTo>
                  <a:pt x="935" y="504"/>
                </a:lnTo>
                <a:lnTo>
                  <a:pt x="940" y="488"/>
                </a:lnTo>
                <a:lnTo>
                  <a:pt x="945" y="467"/>
                </a:lnTo>
                <a:lnTo>
                  <a:pt x="950" y="438"/>
                </a:lnTo>
                <a:lnTo>
                  <a:pt x="955" y="404"/>
                </a:lnTo>
                <a:lnTo>
                  <a:pt x="960" y="368"/>
                </a:lnTo>
                <a:lnTo>
                  <a:pt x="965" y="328"/>
                </a:lnTo>
                <a:lnTo>
                  <a:pt x="970" y="286"/>
                </a:lnTo>
                <a:lnTo>
                  <a:pt x="975" y="246"/>
                </a:lnTo>
                <a:lnTo>
                  <a:pt x="980" y="204"/>
                </a:lnTo>
                <a:lnTo>
                  <a:pt x="984" y="167"/>
                </a:lnTo>
                <a:lnTo>
                  <a:pt x="990" y="134"/>
                </a:lnTo>
                <a:lnTo>
                  <a:pt x="994" y="106"/>
                </a:lnTo>
                <a:lnTo>
                  <a:pt x="999" y="84"/>
                </a:lnTo>
                <a:lnTo>
                  <a:pt x="1004" y="70"/>
                </a:lnTo>
                <a:lnTo>
                  <a:pt x="1009" y="64"/>
                </a:lnTo>
                <a:lnTo>
                  <a:pt x="1014" y="68"/>
                </a:lnTo>
                <a:lnTo>
                  <a:pt x="1019" y="80"/>
                </a:lnTo>
                <a:lnTo>
                  <a:pt x="1024" y="102"/>
                </a:lnTo>
                <a:lnTo>
                  <a:pt x="1029" y="131"/>
                </a:lnTo>
                <a:lnTo>
                  <a:pt x="1034" y="168"/>
                </a:lnTo>
                <a:lnTo>
                  <a:pt x="1039" y="210"/>
                </a:lnTo>
                <a:lnTo>
                  <a:pt x="1044" y="258"/>
                </a:lnTo>
                <a:lnTo>
                  <a:pt x="1049" y="308"/>
                </a:lnTo>
                <a:lnTo>
                  <a:pt x="1053" y="358"/>
                </a:lnTo>
                <a:lnTo>
                  <a:pt x="1059" y="408"/>
                </a:lnTo>
                <a:lnTo>
                  <a:pt x="1063" y="454"/>
                </a:lnTo>
                <a:lnTo>
                  <a:pt x="1068" y="497"/>
                </a:lnTo>
                <a:lnTo>
                  <a:pt x="1074" y="534"/>
                </a:lnTo>
                <a:lnTo>
                  <a:pt x="1078" y="563"/>
                </a:lnTo>
                <a:lnTo>
                  <a:pt x="1083" y="585"/>
                </a:lnTo>
                <a:lnTo>
                  <a:pt x="1088" y="598"/>
                </a:lnTo>
                <a:lnTo>
                  <a:pt x="1093" y="603"/>
                </a:lnTo>
                <a:lnTo>
                  <a:pt x="1098" y="601"/>
                </a:lnTo>
                <a:lnTo>
                  <a:pt x="1103" y="592"/>
                </a:lnTo>
                <a:lnTo>
                  <a:pt x="1108" y="575"/>
                </a:lnTo>
                <a:lnTo>
                  <a:pt x="1113" y="554"/>
                </a:lnTo>
                <a:lnTo>
                  <a:pt x="1118" y="530"/>
                </a:lnTo>
                <a:lnTo>
                  <a:pt x="1123" y="502"/>
                </a:lnTo>
                <a:lnTo>
                  <a:pt x="1128" y="474"/>
                </a:lnTo>
                <a:lnTo>
                  <a:pt x="1133" y="446"/>
                </a:lnTo>
                <a:lnTo>
                  <a:pt x="1137" y="419"/>
                </a:lnTo>
                <a:lnTo>
                  <a:pt x="1143" y="393"/>
                </a:lnTo>
                <a:lnTo>
                  <a:pt x="1147" y="371"/>
                </a:lnTo>
                <a:lnTo>
                  <a:pt x="1152" y="353"/>
                </a:lnTo>
                <a:lnTo>
                  <a:pt x="1157" y="337"/>
                </a:lnTo>
                <a:lnTo>
                  <a:pt x="1162" y="326"/>
                </a:lnTo>
                <a:lnTo>
                  <a:pt x="1167" y="318"/>
                </a:lnTo>
                <a:lnTo>
                  <a:pt x="1172" y="313"/>
                </a:lnTo>
                <a:lnTo>
                  <a:pt x="1177" y="310"/>
                </a:lnTo>
                <a:lnTo>
                  <a:pt x="1182" y="310"/>
                </a:lnTo>
                <a:lnTo>
                  <a:pt x="1187" y="313"/>
                </a:lnTo>
                <a:lnTo>
                  <a:pt x="1192" y="317"/>
                </a:lnTo>
                <a:lnTo>
                  <a:pt x="1197" y="321"/>
                </a:lnTo>
                <a:lnTo>
                  <a:pt x="1202" y="326"/>
                </a:lnTo>
                <a:lnTo>
                  <a:pt x="1206" y="331"/>
                </a:lnTo>
                <a:lnTo>
                  <a:pt x="1212" y="337"/>
                </a:lnTo>
                <a:lnTo>
                  <a:pt x="1217" y="342"/>
                </a:lnTo>
                <a:lnTo>
                  <a:pt x="1221" y="346"/>
                </a:lnTo>
                <a:lnTo>
                  <a:pt x="1227" y="351"/>
                </a:lnTo>
                <a:lnTo>
                  <a:pt x="1231" y="354"/>
                </a:lnTo>
                <a:lnTo>
                  <a:pt x="1236" y="357"/>
                </a:lnTo>
                <a:lnTo>
                  <a:pt x="1241" y="357"/>
                </a:lnTo>
                <a:lnTo>
                  <a:pt x="1246" y="357"/>
                </a:lnTo>
                <a:lnTo>
                  <a:pt x="1251" y="354"/>
                </a:lnTo>
                <a:lnTo>
                  <a:pt x="1256" y="349"/>
                </a:lnTo>
                <a:lnTo>
                  <a:pt x="1261" y="342"/>
                </a:lnTo>
                <a:lnTo>
                  <a:pt x="1266" y="332"/>
                </a:lnTo>
                <a:lnTo>
                  <a:pt x="1271" y="321"/>
                </a:lnTo>
                <a:lnTo>
                  <a:pt x="1276" y="307"/>
                </a:lnTo>
                <a:lnTo>
                  <a:pt x="1281" y="290"/>
                </a:lnTo>
                <a:lnTo>
                  <a:pt x="1286" y="271"/>
                </a:lnTo>
                <a:lnTo>
                  <a:pt x="1290" y="252"/>
                </a:lnTo>
                <a:lnTo>
                  <a:pt x="1296" y="232"/>
                </a:lnTo>
                <a:lnTo>
                  <a:pt x="1300" y="214"/>
                </a:lnTo>
                <a:lnTo>
                  <a:pt x="1305" y="196"/>
                </a:lnTo>
                <a:lnTo>
                  <a:pt x="1310" y="182"/>
                </a:lnTo>
                <a:lnTo>
                  <a:pt x="1315" y="171"/>
                </a:lnTo>
                <a:lnTo>
                  <a:pt x="1320" y="167"/>
                </a:lnTo>
                <a:lnTo>
                  <a:pt x="1325" y="167"/>
                </a:lnTo>
                <a:lnTo>
                  <a:pt x="1330" y="173"/>
                </a:lnTo>
                <a:lnTo>
                  <a:pt x="1335" y="186"/>
                </a:lnTo>
                <a:lnTo>
                  <a:pt x="1340" y="207"/>
                </a:lnTo>
                <a:lnTo>
                  <a:pt x="1345" y="234"/>
                </a:lnTo>
                <a:lnTo>
                  <a:pt x="1350" y="267"/>
                </a:lnTo>
                <a:lnTo>
                  <a:pt x="1355" y="306"/>
                </a:lnTo>
                <a:lnTo>
                  <a:pt x="1360" y="349"/>
                </a:lnTo>
                <a:lnTo>
                  <a:pt x="1365" y="397"/>
                </a:lnTo>
                <a:lnTo>
                  <a:pt x="1370" y="446"/>
                </a:lnTo>
                <a:lnTo>
                  <a:pt x="1374" y="493"/>
                </a:lnTo>
                <a:lnTo>
                  <a:pt x="1380" y="541"/>
                </a:lnTo>
                <a:lnTo>
                  <a:pt x="1384" y="585"/>
                </a:lnTo>
                <a:lnTo>
                  <a:pt x="1389" y="621"/>
                </a:lnTo>
                <a:lnTo>
                  <a:pt x="1394" y="652"/>
                </a:lnTo>
                <a:lnTo>
                  <a:pt x="1399" y="674"/>
                </a:lnTo>
                <a:lnTo>
                  <a:pt x="1404" y="685"/>
                </a:lnTo>
                <a:lnTo>
                  <a:pt x="1409" y="685"/>
                </a:lnTo>
                <a:lnTo>
                  <a:pt x="1414" y="673"/>
                </a:lnTo>
                <a:lnTo>
                  <a:pt x="1419" y="649"/>
                </a:lnTo>
                <a:lnTo>
                  <a:pt x="1424" y="614"/>
                </a:lnTo>
                <a:lnTo>
                  <a:pt x="1429" y="568"/>
                </a:lnTo>
                <a:lnTo>
                  <a:pt x="1434" y="513"/>
                </a:lnTo>
                <a:lnTo>
                  <a:pt x="1439" y="451"/>
                </a:lnTo>
                <a:lnTo>
                  <a:pt x="1443" y="385"/>
                </a:lnTo>
                <a:lnTo>
                  <a:pt x="1449" y="318"/>
                </a:lnTo>
                <a:lnTo>
                  <a:pt x="1453" y="251"/>
                </a:lnTo>
                <a:lnTo>
                  <a:pt x="1458" y="189"/>
                </a:lnTo>
                <a:lnTo>
                  <a:pt x="1463" y="134"/>
                </a:lnTo>
                <a:lnTo>
                  <a:pt x="1468" y="89"/>
                </a:lnTo>
                <a:lnTo>
                  <a:pt x="1473" y="56"/>
                </a:lnTo>
                <a:lnTo>
                  <a:pt x="1478" y="35"/>
                </a:lnTo>
                <a:lnTo>
                  <a:pt x="1483" y="29"/>
                </a:lnTo>
                <a:lnTo>
                  <a:pt x="1488" y="36"/>
                </a:lnTo>
                <a:lnTo>
                  <a:pt x="1493" y="57"/>
                </a:lnTo>
                <a:lnTo>
                  <a:pt x="1498" y="90"/>
                </a:lnTo>
                <a:lnTo>
                  <a:pt x="1503" y="131"/>
                </a:lnTo>
                <a:lnTo>
                  <a:pt x="1508" y="181"/>
                </a:lnTo>
                <a:lnTo>
                  <a:pt x="1513" y="235"/>
                </a:lnTo>
                <a:lnTo>
                  <a:pt x="1518" y="290"/>
                </a:lnTo>
                <a:lnTo>
                  <a:pt x="1523" y="343"/>
                </a:lnTo>
                <a:lnTo>
                  <a:pt x="1527" y="392"/>
                </a:lnTo>
                <a:lnTo>
                  <a:pt x="1532" y="434"/>
                </a:lnTo>
                <a:lnTo>
                  <a:pt x="1537" y="468"/>
                </a:lnTo>
                <a:lnTo>
                  <a:pt x="1542" y="491"/>
                </a:lnTo>
                <a:lnTo>
                  <a:pt x="1547" y="504"/>
                </a:lnTo>
                <a:lnTo>
                  <a:pt x="1552" y="508"/>
                </a:lnTo>
                <a:lnTo>
                  <a:pt x="1557" y="502"/>
                </a:lnTo>
                <a:lnTo>
                  <a:pt x="1562" y="488"/>
                </a:lnTo>
                <a:lnTo>
                  <a:pt x="1567" y="469"/>
                </a:lnTo>
                <a:lnTo>
                  <a:pt x="1572" y="443"/>
                </a:lnTo>
                <a:lnTo>
                  <a:pt x="1577" y="41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V="1">
            <a:off x="6342063" y="2138375"/>
            <a:ext cx="0" cy="1531937"/>
          </a:xfrm>
          <a:prstGeom prst="line">
            <a:avLst/>
          </a:prstGeom>
          <a:noFill/>
          <a:ln w="25400">
            <a:solidFill>
              <a:srgbClr val="00FF99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6734175" y="2138375"/>
            <a:ext cx="0" cy="1531937"/>
          </a:xfrm>
          <a:prstGeom prst="line">
            <a:avLst/>
          </a:prstGeom>
          <a:noFill/>
          <a:ln w="25400">
            <a:solidFill>
              <a:srgbClr val="00FF99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5768180" y="1709738"/>
            <a:ext cx="162401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sz="2000">
                <a:solidFill>
                  <a:schemeClr val="tx1"/>
                </a:solidFill>
              </a:rPr>
              <a:t>Kernel Size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5861050" y="4591050"/>
            <a:ext cx="406400" cy="1504950"/>
          </a:xfrm>
          <a:prstGeom prst="rect">
            <a:avLst/>
          </a:prstGeom>
          <a:solidFill>
            <a:srgbClr val="C48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6340477" y="2203450"/>
            <a:ext cx="395288" cy="0"/>
          </a:xfrm>
          <a:prstGeom prst="line">
            <a:avLst/>
          </a:prstGeom>
          <a:noFill/>
          <a:ln w="25400">
            <a:solidFill>
              <a:srgbClr val="00FF99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V="1">
            <a:off x="6530975" y="2127262"/>
            <a:ext cx="0" cy="21050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5148265" y="5319713"/>
            <a:ext cx="2779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Freeform 18"/>
          <p:cNvSpPr>
            <a:spLocks/>
          </p:cNvSpPr>
          <p:nvPr/>
        </p:nvSpPr>
        <p:spPr bwMode="auto">
          <a:xfrm>
            <a:off x="5426081" y="4751400"/>
            <a:ext cx="2225675" cy="1316037"/>
          </a:xfrm>
          <a:custGeom>
            <a:avLst/>
            <a:gdLst>
              <a:gd name="T0" fmla="*/ 33851 w 1578"/>
              <a:gd name="T1" fmla="*/ 477837 h 829"/>
              <a:gd name="T2" fmla="*/ 74753 w 1578"/>
              <a:gd name="T3" fmla="*/ 65087 h 829"/>
              <a:gd name="T4" fmla="*/ 117067 w 1578"/>
              <a:gd name="T5" fmla="*/ 127000 h 829"/>
              <a:gd name="T6" fmla="*/ 157969 w 1578"/>
              <a:gd name="T7" fmla="*/ 844550 h 829"/>
              <a:gd name="T8" fmla="*/ 200283 w 1578"/>
              <a:gd name="T9" fmla="*/ 1314450 h 829"/>
              <a:gd name="T10" fmla="*/ 242596 w 1578"/>
              <a:gd name="T11" fmla="*/ 863600 h 829"/>
              <a:gd name="T12" fmla="*/ 283499 w 1578"/>
              <a:gd name="T13" fmla="*/ 190500 h 829"/>
              <a:gd name="T14" fmla="*/ 325812 w 1578"/>
              <a:gd name="T15" fmla="*/ 46037 h 829"/>
              <a:gd name="T16" fmla="*/ 366715 w 1578"/>
              <a:gd name="T17" fmla="*/ 288925 h 829"/>
              <a:gd name="T18" fmla="*/ 409028 w 1578"/>
              <a:gd name="T19" fmla="*/ 722312 h 829"/>
              <a:gd name="T20" fmla="*/ 449930 w 1578"/>
              <a:gd name="T21" fmla="*/ 1084262 h 829"/>
              <a:gd name="T22" fmla="*/ 492244 w 1578"/>
              <a:gd name="T23" fmla="*/ 785812 h 829"/>
              <a:gd name="T24" fmla="*/ 534557 w 1578"/>
              <a:gd name="T25" fmla="*/ 211137 h 829"/>
              <a:gd name="T26" fmla="*/ 576870 w 1578"/>
              <a:gd name="T27" fmla="*/ 384175 h 829"/>
              <a:gd name="T28" fmla="*/ 617773 w 1578"/>
              <a:gd name="T29" fmla="*/ 946150 h 829"/>
              <a:gd name="T30" fmla="*/ 660086 w 1578"/>
              <a:gd name="T31" fmla="*/ 876300 h 829"/>
              <a:gd name="T32" fmla="*/ 700989 w 1578"/>
              <a:gd name="T33" fmla="*/ 361950 h 829"/>
              <a:gd name="T34" fmla="*/ 743302 w 1578"/>
              <a:gd name="T35" fmla="*/ 217487 h 829"/>
              <a:gd name="T36" fmla="*/ 784205 w 1578"/>
              <a:gd name="T37" fmla="*/ 536575 h 829"/>
              <a:gd name="T38" fmla="*/ 826518 w 1578"/>
              <a:gd name="T39" fmla="*/ 812800 h 829"/>
              <a:gd name="T40" fmla="*/ 868831 w 1578"/>
              <a:gd name="T41" fmla="*/ 722312 h 829"/>
              <a:gd name="T42" fmla="*/ 909734 w 1578"/>
              <a:gd name="T43" fmla="*/ 350837 h 829"/>
              <a:gd name="T44" fmla="*/ 952047 w 1578"/>
              <a:gd name="T45" fmla="*/ 109537 h 829"/>
              <a:gd name="T46" fmla="*/ 994361 w 1578"/>
              <a:gd name="T47" fmla="*/ 328612 h 829"/>
              <a:gd name="T48" fmla="*/ 1035263 w 1578"/>
              <a:gd name="T49" fmla="*/ 792162 h 829"/>
              <a:gd name="T50" fmla="*/ 1077576 w 1578"/>
              <a:gd name="T51" fmla="*/ 973137 h 829"/>
              <a:gd name="T52" fmla="*/ 1118479 w 1578"/>
              <a:gd name="T53" fmla="*/ 769937 h 829"/>
              <a:gd name="T54" fmla="*/ 1159382 w 1578"/>
              <a:gd name="T55" fmla="*/ 546100 h 829"/>
              <a:gd name="T56" fmla="*/ 1201695 w 1578"/>
              <a:gd name="T57" fmla="*/ 508000 h 829"/>
              <a:gd name="T58" fmla="*/ 1242598 w 1578"/>
              <a:gd name="T59" fmla="*/ 557212 h 829"/>
              <a:gd name="T60" fmla="*/ 1283501 w 1578"/>
              <a:gd name="T61" fmla="*/ 574675 h 829"/>
              <a:gd name="T62" fmla="*/ 1325814 w 1578"/>
              <a:gd name="T63" fmla="*/ 485775 h 829"/>
              <a:gd name="T64" fmla="*/ 1368127 w 1578"/>
              <a:gd name="T65" fmla="*/ 317500 h 829"/>
              <a:gd name="T66" fmla="*/ 1409030 w 1578"/>
              <a:gd name="T67" fmla="*/ 320675 h 829"/>
              <a:gd name="T68" fmla="*/ 1451343 w 1578"/>
              <a:gd name="T69" fmla="*/ 668337 h 829"/>
              <a:gd name="T70" fmla="*/ 1493656 w 1578"/>
              <a:gd name="T71" fmla="*/ 1060450 h 829"/>
              <a:gd name="T72" fmla="*/ 1534559 w 1578"/>
              <a:gd name="T73" fmla="*/ 954087 h 829"/>
              <a:gd name="T74" fmla="*/ 1576872 w 1578"/>
              <a:gd name="T75" fmla="*/ 361950 h 829"/>
              <a:gd name="T76" fmla="*/ 1617775 w 1578"/>
              <a:gd name="T77" fmla="*/ 63500 h 829"/>
              <a:gd name="T78" fmla="*/ 1660088 w 1578"/>
              <a:gd name="T79" fmla="*/ 431800 h 829"/>
              <a:gd name="T80" fmla="*/ 1700991 w 1578"/>
              <a:gd name="T81" fmla="*/ 803275 h 829"/>
              <a:gd name="T82" fmla="*/ 1743304 w 1578"/>
              <a:gd name="T83" fmla="*/ 687387 h 829"/>
              <a:gd name="T84" fmla="*/ 1785618 w 1578"/>
              <a:gd name="T85" fmla="*/ 501650 h 829"/>
              <a:gd name="T86" fmla="*/ 1827931 w 1578"/>
              <a:gd name="T87" fmla="*/ 554037 h 829"/>
              <a:gd name="T88" fmla="*/ 1868834 w 1578"/>
              <a:gd name="T89" fmla="*/ 600075 h 829"/>
              <a:gd name="T90" fmla="*/ 1911147 w 1578"/>
              <a:gd name="T91" fmla="*/ 574675 h 829"/>
              <a:gd name="T92" fmla="*/ 1952050 w 1578"/>
              <a:gd name="T93" fmla="*/ 660400 h 829"/>
              <a:gd name="T94" fmla="*/ 1994363 w 1578"/>
              <a:gd name="T95" fmla="*/ 625475 h 829"/>
              <a:gd name="T96" fmla="*/ 2035266 w 1578"/>
              <a:gd name="T97" fmla="*/ 296862 h 829"/>
              <a:gd name="T98" fmla="*/ 2077579 w 1578"/>
              <a:gd name="T99" fmla="*/ 306387 h 829"/>
              <a:gd name="T100" fmla="*/ 2119892 w 1578"/>
              <a:gd name="T101" fmla="*/ 795337 h 829"/>
              <a:gd name="T102" fmla="*/ 2160795 w 1578"/>
              <a:gd name="T103" fmla="*/ 847725 h 829"/>
              <a:gd name="T104" fmla="*/ 2203108 w 1578"/>
              <a:gd name="T105" fmla="*/ 477837 h 82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578" h="829">
                <a:moveTo>
                  <a:pt x="0" y="476"/>
                </a:moveTo>
                <a:lnTo>
                  <a:pt x="4" y="451"/>
                </a:lnTo>
                <a:lnTo>
                  <a:pt x="9" y="422"/>
                </a:lnTo>
                <a:lnTo>
                  <a:pt x="14" y="387"/>
                </a:lnTo>
                <a:lnTo>
                  <a:pt x="19" y="345"/>
                </a:lnTo>
                <a:lnTo>
                  <a:pt x="24" y="301"/>
                </a:lnTo>
                <a:lnTo>
                  <a:pt x="29" y="255"/>
                </a:lnTo>
                <a:lnTo>
                  <a:pt x="34" y="207"/>
                </a:lnTo>
                <a:lnTo>
                  <a:pt x="39" y="160"/>
                </a:lnTo>
                <a:lnTo>
                  <a:pt x="44" y="115"/>
                </a:lnTo>
                <a:lnTo>
                  <a:pt x="48" y="75"/>
                </a:lnTo>
                <a:lnTo>
                  <a:pt x="53" y="41"/>
                </a:lnTo>
                <a:lnTo>
                  <a:pt x="58" y="15"/>
                </a:lnTo>
                <a:lnTo>
                  <a:pt x="63" y="2"/>
                </a:lnTo>
                <a:lnTo>
                  <a:pt x="68" y="0"/>
                </a:lnTo>
                <a:lnTo>
                  <a:pt x="73" y="12"/>
                </a:lnTo>
                <a:lnTo>
                  <a:pt x="78" y="38"/>
                </a:lnTo>
                <a:lnTo>
                  <a:pt x="83" y="80"/>
                </a:lnTo>
                <a:lnTo>
                  <a:pt x="88" y="133"/>
                </a:lnTo>
                <a:lnTo>
                  <a:pt x="93" y="200"/>
                </a:lnTo>
                <a:lnTo>
                  <a:pt x="97" y="277"/>
                </a:lnTo>
                <a:lnTo>
                  <a:pt x="103" y="360"/>
                </a:lnTo>
                <a:lnTo>
                  <a:pt x="107" y="446"/>
                </a:lnTo>
                <a:lnTo>
                  <a:pt x="112" y="532"/>
                </a:lnTo>
                <a:lnTo>
                  <a:pt x="117" y="613"/>
                </a:lnTo>
                <a:lnTo>
                  <a:pt x="122" y="685"/>
                </a:lnTo>
                <a:lnTo>
                  <a:pt x="127" y="746"/>
                </a:lnTo>
                <a:lnTo>
                  <a:pt x="132" y="791"/>
                </a:lnTo>
                <a:lnTo>
                  <a:pt x="137" y="819"/>
                </a:lnTo>
                <a:lnTo>
                  <a:pt x="142" y="828"/>
                </a:lnTo>
                <a:lnTo>
                  <a:pt x="147" y="819"/>
                </a:lnTo>
                <a:lnTo>
                  <a:pt x="152" y="791"/>
                </a:lnTo>
                <a:lnTo>
                  <a:pt x="157" y="747"/>
                </a:lnTo>
                <a:lnTo>
                  <a:pt x="162" y="689"/>
                </a:lnTo>
                <a:lnTo>
                  <a:pt x="166" y="621"/>
                </a:lnTo>
                <a:lnTo>
                  <a:pt x="172" y="544"/>
                </a:lnTo>
                <a:lnTo>
                  <a:pt x="176" y="463"/>
                </a:lnTo>
                <a:lnTo>
                  <a:pt x="181" y="383"/>
                </a:lnTo>
                <a:lnTo>
                  <a:pt x="186" y="306"/>
                </a:lnTo>
                <a:lnTo>
                  <a:pt x="191" y="235"/>
                </a:lnTo>
                <a:lnTo>
                  <a:pt x="196" y="172"/>
                </a:lnTo>
                <a:lnTo>
                  <a:pt x="201" y="120"/>
                </a:lnTo>
                <a:lnTo>
                  <a:pt x="206" y="79"/>
                </a:lnTo>
                <a:lnTo>
                  <a:pt x="211" y="48"/>
                </a:lnTo>
                <a:lnTo>
                  <a:pt x="216" y="30"/>
                </a:lnTo>
                <a:lnTo>
                  <a:pt x="221" y="20"/>
                </a:lnTo>
                <a:lnTo>
                  <a:pt x="226" y="21"/>
                </a:lnTo>
                <a:lnTo>
                  <a:pt x="231" y="29"/>
                </a:lnTo>
                <a:lnTo>
                  <a:pt x="236" y="43"/>
                </a:lnTo>
                <a:lnTo>
                  <a:pt x="241" y="63"/>
                </a:lnTo>
                <a:lnTo>
                  <a:pt x="246" y="87"/>
                </a:lnTo>
                <a:lnTo>
                  <a:pt x="250" y="115"/>
                </a:lnTo>
                <a:lnTo>
                  <a:pt x="256" y="147"/>
                </a:lnTo>
                <a:lnTo>
                  <a:pt x="260" y="182"/>
                </a:lnTo>
                <a:lnTo>
                  <a:pt x="265" y="220"/>
                </a:lnTo>
                <a:lnTo>
                  <a:pt x="270" y="261"/>
                </a:lnTo>
                <a:lnTo>
                  <a:pt x="275" y="305"/>
                </a:lnTo>
                <a:lnTo>
                  <a:pt x="280" y="354"/>
                </a:lnTo>
                <a:lnTo>
                  <a:pt x="285" y="403"/>
                </a:lnTo>
                <a:lnTo>
                  <a:pt x="290" y="455"/>
                </a:lnTo>
                <a:lnTo>
                  <a:pt x="295" y="506"/>
                </a:lnTo>
                <a:lnTo>
                  <a:pt x="300" y="555"/>
                </a:lnTo>
                <a:lnTo>
                  <a:pt x="305" y="600"/>
                </a:lnTo>
                <a:lnTo>
                  <a:pt x="310" y="638"/>
                </a:lnTo>
                <a:lnTo>
                  <a:pt x="315" y="666"/>
                </a:lnTo>
                <a:lnTo>
                  <a:pt x="319" y="683"/>
                </a:lnTo>
                <a:lnTo>
                  <a:pt x="325" y="686"/>
                </a:lnTo>
                <a:lnTo>
                  <a:pt x="329" y="675"/>
                </a:lnTo>
                <a:lnTo>
                  <a:pt x="334" y="649"/>
                </a:lnTo>
                <a:lnTo>
                  <a:pt x="339" y="610"/>
                </a:lnTo>
                <a:lnTo>
                  <a:pt x="344" y="557"/>
                </a:lnTo>
                <a:lnTo>
                  <a:pt x="349" y="495"/>
                </a:lnTo>
                <a:lnTo>
                  <a:pt x="354" y="427"/>
                </a:lnTo>
                <a:lnTo>
                  <a:pt x="359" y="356"/>
                </a:lnTo>
                <a:lnTo>
                  <a:pt x="364" y="287"/>
                </a:lnTo>
                <a:lnTo>
                  <a:pt x="369" y="225"/>
                </a:lnTo>
                <a:lnTo>
                  <a:pt x="374" y="171"/>
                </a:lnTo>
                <a:lnTo>
                  <a:pt x="379" y="133"/>
                </a:lnTo>
                <a:lnTo>
                  <a:pt x="384" y="109"/>
                </a:lnTo>
                <a:lnTo>
                  <a:pt x="389" y="103"/>
                </a:lnTo>
                <a:lnTo>
                  <a:pt x="394" y="115"/>
                </a:lnTo>
                <a:lnTo>
                  <a:pt x="399" y="143"/>
                </a:lnTo>
                <a:lnTo>
                  <a:pt x="403" y="187"/>
                </a:lnTo>
                <a:lnTo>
                  <a:pt x="409" y="242"/>
                </a:lnTo>
                <a:lnTo>
                  <a:pt x="413" y="304"/>
                </a:lnTo>
                <a:lnTo>
                  <a:pt x="418" y="371"/>
                </a:lnTo>
                <a:lnTo>
                  <a:pt x="423" y="438"/>
                </a:lnTo>
                <a:lnTo>
                  <a:pt x="428" y="499"/>
                </a:lnTo>
                <a:lnTo>
                  <a:pt x="433" y="554"/>
                </a:lnTo>
                <a:lnTo>
                  <a:pt x="438" y="596"/>
                </a:lnTo>
                <a:lnTo>
                  <a:pt x="443" y="625"/>
                </a:lnTo>
                <a:lnTo>
                  <a:pt x="448" y="640"/>
                </a:lnTo>
                <a:lnTo>
                  <a:pt x="453" y="639"/>
                </a:lnTo>
                <a:lnTo>
                  <a:pt x="458" y="623"/>
                </a:lnTo>
                <a:lnTo>
                  <a:pt x="463" y="594"/>
                </a:lnTo>
                <a:lnTo>
                  <a:pt x="468" y="552"/>
                </a:lnTo>
                <a:lnTo>
                  <a:pt x="472" y="504"/>
                </a:lnTo>
                <a:lnTo>
                  <a:pt x="478" y="448"/>
                </a:lnTo>
                <a:lnTo>
                  <a:pt x="482" y="389"/>
                </a:lnTo>
                <a:lnTo>
                  <a:pt x="487" y="332"/>
                </a:lnTo>
                <a:lnTo>
                  <a:pt x="492" y="277"/>
                </a:lnTo>
                <a:lnTo>
                  <a:pt x="497" y="228"/>
                </a:lnTo>
                <a:lnTo>
                  <a:pt x="502" y="187"/>
                </a:lnTo>
                <a:lnTo>
                  <a:pt x="507" y="155"/>
                </a:lnTo>
                <a:lnTo>
                  <a:pt x="512" y="135"/>
                </a:lnTo>
                <a:lnTo>
                  <a:pt x="517" y="125"/>
                </a:lnTo>
                <a:lnTo>
                  <a:pt x="522" y="126"/>
                </a:lnTo>
                <a:lnTo>
                  <a:pt x="527" y="137"/>
                </a:lnTo>
                <a:lnTo>
                  <a:pt x="532" y="158"/>
                </a:lnTo>
                <a:lnTo>
                  <a:pt x="537" y="185"/>
                </a:lnTo>
                <a:lnTo>
                  <a:pt x="542" y="219"/>
                </a:lnTo>
                <a:lnTo>
                  <a:pt x="547" y="256"/>
                </a:lnTo>
                <a:lnTo>
                  <a:pt x="552" y="297"/>
                </a:lnTo>
                <a:lnTo>
                  <a:pt x="556" y="338"/>
                </a:lnTo>
                <a:lnTo>
                  <a:pt x="562" y="378"/>
                </a:lnTo>
                <a:lnTo>
                  <a:pt x="566" y="415"/>
                </a:lnTo>
                <a:lnTo>
                  <a:pt x="571" y="448"/>
                </a:lnTo>
                <a:lnTo>
                  <a:pt x="576" y="476"/>
                </a:lnTo>
                <a:lnTo>
                  <a:pt x="581" y="498"/>
                </a:lnTo>
                <a:lnTo>
                  <a:pt x="586" y="512"/>
                </a:lnTo>
                <a:lnTo>
                  <a:pt x="591" y="521"/>
                </a:lnTo>
                <a:lnTo>
                  <a:pt x="596" y="521"/>
                </a:lnTo>
                <a:lnTo>
                  <a:pt x="601" y="515"/>
                </a:lnTo>
                <a:lnTo>
                  <a:pt x="606" y="501"/>
                </a:lnTo>
                <a:lnTo>
                  <a:pt x="611" y="480"/>
                </a:lnTo>
                <a:lnTo>
                  <a:pt x="616" y="455"/>
                </a:lnTo>
                <a:lnTo>
                  <a:pt x="621" y="422"/>
                </a:lnTo>
                <a:lnTo>
                  <a:pt x="625" y="387"/>
                </a:lnTo>
                <a:lnTo>
                  <a:pt x="631" y="347"/>
                </a:lnTo>
                <a:lnTo>
                  <a:pt x="635" y="305"/>
                </a:lnTo>
                <a:lnTo>
                  <a:pt x="640" y="263"/>
                </a:lnTo>
                <a:lnTo>
                  <a:pt x="645" y="221"/>
                </a:lnTo>
                <a:lnTo>
                  <a:pt x="650" y="182"/>
                </a:lnTo>
                <a:lnTo>
                  <a:pt x="655" y="147"/>
                </a:lnTo>
                <a:lnTo>
                  <a:pt x="660" y="116"/>
                </a:lnTo>
                <a:lnTo>
                  <a:pt x="665" y="92"/>
                </a:lnTo>
                <a:lnTo>
                  <a:pt x="670" y="76"/>
                </a:lnTo>
                <a:lnTo>
                  <a:pt x="675" y="69"/>
                </a:lnTo>
                <a:lnTo>
                  <a:pt x="680" y="70"/>
                </a:lnTo>
                <a:lnTo>
                  <a:pt x="685" y="81"/>
                </a:lnTo>
                <a:lnTo>
                  <a:pt x="690" y="101"/>
                </a:lnTo>
                <a:lnTo>
                  <a:pt x="695" y="129"/>
                </a:lnTo>
                <a:lnTo>
                  <a:pt x="700" y="164"/>
                </a:lnTo>
                <a:lnTo>
                  <a:pt x="705" y="207"/>
                </a:lnTo>
                <a:lnTo>
                  <a:pt x="709" y="253"/>
                </a:lnTo>
                <a:lnTo>
                  <a:pt x="715" y="304"/>
                </a:lnTo>
                <a:lnTo>
                  <a:pt x="719" y="355"/>
                </a:lnTo>
                <a:lnTo>
                  <a:pt x="724" y="406"/>
                </a:lnTo>
                <a:lnTo>
                  <a:pt x="729" y="455"/>
                </a:lnTo>
                <a:lnTo>
                  <a:pt x="734" y="499"/>
                </a:lnTo>
                <a:lnTo>
                  <a:pt x="739" y="538"/>
                </a:lnTo>
                <a:lnTo>
                  <a:pt x="744" y="569"/>
                </a:lnTo>
                <a:lnTo>
                  <a:pt x="749" y="592"/>
                </a:lnTo>
                <a:lnTo>
                  <a:pt x="754" y="607"/>
                </a:lnTo>
                <a:lnTo>
                  <a:pt x="759" y="614"/>
                </a:lnTo>
                <a:lnTo>
                  <a:pt x="764" y="613"/>
                </a:lnTo>
                <a:lnTo>
                  <a:pt x="768" y="605"/>
                </a:lnTo>
                <a:lnTo>
                  <a:pt x="773" y="588"/>
                </a:lnTo>
                <a:lnTo>
                  <a:pt x="778" y="567"/>
                </a:lnTo>
                <a:lnTo>
                  <a:pt x="783" y="543"/>
                </a:lnTo>
                <a:lnTo>
                  <a:pt x="788" y="515"/>
                </a:lnTo>
                <a:lnTo>
                  <a:pt x="793" y="485"/>
                </a:lnTo>
                <a:lnTo>
                  <a:pt x="798" y="456"/>
                </a:lnTo>
                <a:lnTo>
                  <a:pt x="803" y="428"/>
                </a:lnTo>
                <a:lnTo>
                  <a:pt x="808" y="403"/>
                </a:lnTo>
                <a:lnTo>
                  <a:pt x="812" y="379"/>
                </a:lnTo>
                <a:lnTo>
                  <a:pt x="817" y="360"/>
                </a:lnTo>
                <a:lnTo>
                  <a:pt x="822" y="344"/>
                </a:lnTo>
                <a:lnTo>
                  <a:pt x="827" y="332"/>
                </a:lnTo>
                <a:lnTo>
                  <a:pt x="832" y="323"/>
                </a:lnTo>
                <a:lnTo>
                  <a:pt x="837" y="319"/>
                </a:lnTo>
                <a:lnTo>
                  <a:pt x="842" y="317"/>
                </a:lnTo>
                <a:lnTo>
                  <a:pt x="847" y="317"/>
                </a:lnTo>
                <a:lnTo>
                  <a:pt x="852" y="320"/>
                </a:lnTo>
                <a:lnTo>
                  <a:pt x="857" y="323"/>
                </a:lnTo>
                <a:lnTo>
                  <a:pt x="861" y="329"/>
                </a:lnTo>
                <a:lnTo>
                  <a:pt x="867" y="334"/>
                </a:lnTo>
                <a:lnTo>
                  <a:pt x="871" y="340"/>
                </a:lnTo>
                <a:lnTo>
                  <a:pt x="876" y="345"/>
                </a:lnTo>
                <a:lnTo>
                  <a:pt x="881" y="351"/>
                </a:lnTo>
                <a:lnTo>
                  <a:pt x="886" y="355"/>
                </a:lnTo>
                <a:lnTo>
                  <a:pt x="891" y="359"/>
                </a:lnTo>
                <a:lnTo>
                  <a:pt x="896" y="362"/>
                </a:lnTo>
                <a:lnTo>
                  <a:pt x="901" y="364"/>
                </a:lnTo>
                <a:lnTo>
                  <a:pt x="906" y="364"/>
                </a:lnTo>
                <a:lnTo>
                  <a:pt x="910" y="362"/>
                </a:lnTo>
                <a:lnTo>
                  <a:pt x="915" y="359"/>
                </a:lnTo>
                <a:lnTo>
                  <a:pt x="920" y="353"/>
                </a:lnTo>
                <a:lnTo>
                  <a:pt x="925" y="345"/>
                </a:lnTo>
                <a:lnTo>
                  <a:pt x="930" y="334"/>
                </a:lnTo>
                <a:lnTo>
                  <a:pt x="935" y="321"/>
                </a:lnTo>
                <a:lnTo>
                  <a:pt x="940" y="306"/>
                </a:lnTo>
                <a:lnTo>
                  <a:pt x="945" y="291"/>
                </a:lnTo>
                <a:lnTo>
                  <a:pt x="950" y="272"/>
                </a:lnTo>
                <a:lnTo>
                  <a:pt x="955" y="253"/>
                </a:lnTo>
                <a:lnTo>
                  <a:pt x="960" y="233"/>
                </a:lnTo>
                <a:lnTo>
                  <a:pt x="965" y="216"/>
                </a:lnTo>
                <a:lnTo>
                  <a:pt x="970" y="200"/>
                </a:lnTo>
                <a:lnTo>
                  <a:pt x="975" y="187"/>
                </a:lnTo>
                <a:lnTo>
                  <a:pt x="980" y="180"/>
                </a:lnTo>
                <a:lnTo>
                  <a:pt x="984" y="175"/>
                </a:lnTo>
                <a:lnTo>
                  <a:pt x="990" y="177"/>
                </a:lnTo>
                <a:lnTo>
                  <a:pt x="994" y="186"/>
                </a:lnTo>
                <a:lnTo>
                  <a:pt x="999" y="202"/>
                </a:lnTo>
                <a:lnTo>
                  <a:pt x="1004" y="224"/>
                </a:lnTo>
                <a:lnTo>
                  <a:pt x="1009" y="253"/>
                </a:lnTo>
                <a:lnTo>
                  <a:pt x="1014" y="288"/>
                </a:lnTo>
                <a:lnTo>
                  <a:pt x="1019" y="329"/>
                </a:lnTo>
                <a:lnTo>
                  <a:pt x="1024" y="373"/>
                </a:lnTo>
                <a:lnTo>
                  <a:pt x="1029" y="421"/>
                </a:lnTo>
                <a:lnTo>
                  <a:pt x="1034" y="470"/>
                </a:lnTo>
                <a:lnTo>
                  <a:pt x="1039" y="518"/>
                </a:lnTo>
                <a:lnTo>
                  <a:pt x="1044" y="563"/>
                </a:lnTo>
                <a:lnTo>
                  <a:pt x="1049" y="606"/>
                </a:lnTo>
                <a:lnTo>
                  <a:pt x="1053" y="640"/>
                </a:lnTo>
                <a:lnTo>
                  <a:pt x="1059" y="668"/>
                </a:lnTo>
                <a:lnTo>
                  <a:pt x="1063" y="685"/>
                </a:lnTo>
                <a:lnTo>
                  <a:pt x="1068" y="691"/>
                </a:lnTo>
                <a:lnTo>
                  <a:pt x="1074" y="686"/>
                </a:lnTo>
                <a:lnTo>
                  <a:pt x="1078" y="669"/>
                </a:lnTo>
                <a:lnTo>
                  <a:pt x="1083" y="640"/>
                </a:lnTo>
                <a:lnTo>
                  <a:pt x="1088" y="601"/>
                </a:lnTo>
                <a:lnTo>
                  <a:pt x="1093" y="550"/>
                </a:lnTo>
                <a:lnTo>
                  <a:pt x="1098" y="493"/>
                </a:lnTo>
                <a:lnTo>
                  <a:pt x="1103" y="428"/>
                </a:lnTo>
                <a:lnTo>
                  <a:pt x="1108" y="361"/>
                </a:lnTo>
                <a:lnTo>
                  <a:pt x="1113" y="294"/>
                </a:lnTo>
                <a:lnTo>
                  <a:pt x="1118" y="228"/>
                </a:lnTo>
                <a:lnTo>
                  <a:pt x="1123" y="170"/>
                </a:lnTo>
                <a:lnTo>
                  <a:pt x="1128" y="119"/>
                </a:lnTo>
                <a:lnTo>
                  <a:pt x="1133" y="80"/>
                </a:lnTo>
                <a:lnTo>
                  <a:pt x="1137" y="53"/>
                </a:lnTo>
                <a:lnTo>
                  <a:pt x="1143" y="40"/>
                </a:lnTo>
                <a:lnTo>
                  <a:pt x="1147" y="40"/>
                </a:lnTo>
                <a:lnTo>
                  <a:pt x="1152" y="54"/>
                </a:lnTo>
                <a:lnTo>
                  <a:pt x="1157" y="81"/>
                </a:lnTo>
                <a:lnTo>
                  <a:pt x="1162" y="119"/>
                </a:lnTo>
                <a:lnTo>
                  <a:pt x="1167" y="165"/>
                </a:lnTo>
                <a:lnTo>
                  <a:pt x="1172" y="217"/>
                </a:lnTo>
                <a:lnTo>
                  <a:pt x="1177" y="272"/>
                </a:lnTo>
                <a:lnTo>
                  <a:pt x="1182" y="326"/>
                </a:lnTo>
                <a:lnTo>
                  <a:pt x="1187" y="377"/>
                </a:lnTo>
                <a:lnTo>
                  <a:pt x="1192" y="422"/>
                </a:lnTo>
                <a:lnTo>
                  <a:pt x="1197" y="460"/>
                </a:lnTo>
                <a:lnTo>
                  <a:pt x="1202" y="488"/>
                </a:lnTo>
                <a:lnTo>
                  <a:pt x="1206" y="506"/>
                </a:lnTo>
                <a:lnTo>
                  <a:pt x="1212" y="513"/>
                </a:lnTo>
                <a:lnTo>
                  <a:pt x="1217" y="511"/>
                </a:lnTo>
                <a:lnTo>
                  <a:pt x="1221" y="500"/>
                </a:lnTo>
                <a:lnTo>
                  <a:pt x="1227" y="482"/>
                </a:lnTo>
                <a:lnTo>
                  <a:pt x="1231" y="460"/>
                </a:lnTo>
                <a:lnTo>
                  <a:pt x="1236" y="433"/>
                </a:lnTo>
                <a:lnTo>
                  <a:pt x="1241" y="406"/>
                </a:lnTo>
                <a:lnTo>
                  <a:pt x="1246" y="381"/>
                </a:lnTo>
                <a:lnTo>
                  <a:pt x="1251" y="357"/>
                </a:lnTo>
                <a:lnTo>
                  <a:pt x="1256" y="339"/>
                </a:lnTo>
                <a:lnTo>
                  <a:pt x="1261" y="325"/>
                </a:lnTo>
                <a:lnTo>
                  <a:pt x="1266" y="316"/>
                </a:lnTo>
                <a:lnTo>
                  <a:pt x="1271" y="312"/>
                </a:lnTo>
                <a:lnTo>
                  <a:pt x="1276" y="315"/>
                </a:lnTo>
                <a:lnTo>
                  <a:pt x="1281" y="320"/>
                </a:lnTo>
                <a:lnTo>
                  <a:pt x="1286" y="328"/>
                </a:lnTo>
                <a:lnTo>
                  <a:pt x="1290" y="338"/>
                </a:lnTo>
                <a:lnTo>
                  <a:pt x="1296" y="349"/>
                </a:lnTo>
                <a:lnTo>
                  <a:pt x="1300" y="359"/>
                </a:lnTo>
                <a:lnTo>
                  <a:pt x="1305" y="367"/>
                </a:lnTo>
                <a:lnTo>
                  <a:pt x="1310" y="375"/>
                </a:lnTo>
                <a:lnTo>
                  <a:pt x="1315" y="378"/>
                </a:lnTo>
                <a:lnTo>
                  <a:pt x="1320" y="379"/>
                </a:lnTo>
                <a:lnTo>
                  <a:pt x="1325" y="378"/>
                </a:lnTo>
                <a:lnTo>
                  <a:pt x="1330" y="376"/>
                </a:lnTo>
                <a:lnTo>
                  <a:pt x="1335" y="371"/>
                </a:lnTo>
                <a:lnTo>
                  <a:pt x="1340" y="367"/>
                </a:lnTo>
                <a:lnTo>
                  <a:pt x="1345" y="364"/>
                </a:lnTo>
                <a:lnTo>
                  <a:pt x="1350" y="362"/>
                </a:lnTo>
                <a:lnTo>
                  <a:pt x="1355" y="362"/>
                </a:lnTo>
                <a:lnTo>
                  <a:pt x="1360" y="366"/>
                </a:lnTo>
                <a:lnTo>
                  <a:pt x="1365" y="373"/>
                </a:lnTo>
                <a:lnTo>
                  <a:pt x="1370" y="381"/>
                </a:lnTo>
                <a:lnTo>
                  <a:pt x="1374" y="392"/>
                </a:lnTo>
                <a:lnTo>
                  <a:pt x="1380" y="404"/>
                </a:lnTo>
                <a:lnTo>
                  <a:pt x="1384" y="416"/>
                </a:lnTo>
                <a:lnTo>
                  <a:pt x="1389" y="424"/>
                </a:lnTo>
                <a:lnTo>
                  <a:pt x="1394" y="431"/>
                </a:lnTo>
                <a:lnTo>
                  <a:pt x="1399" y="432"/>
                </a:lnTo>
                <a:lnTo>
                  <a:pt x="1404" y="426"/>
                </a:lnTo>
                <a:lnTo>
                  <a:pt x="1409" y="414"/>
                </a:lnTo>
                <a:lnTo>
                  <a:pt x="1414" y="394"/>
                </a:lnTo>
                <a:lnTo>
                  <a:pt x="1419" y="367"/>
                </a:lnTo>
                <a:lnTo>
                  <a:pt x="1424" y="334"/>
                </a:lnTo>
                <a:lnTo>
                  <a:pt x="1429" y="297"/>
                </a:lnTo>
                <a:lnTo>
                  <a:pt x="1434" y="259"/>
                </a:lnTo>
                <a:lnTo>
                  <a:pt x="1439" y="221"/>
                </a:lnTo>
                <a:lnTo>
                  <a:pt x="1443" y="187"/>
                </a:lnTo>
                <a:lnTo>
                  <a:pt x="1449" y="160"/>
                </a:lnTo>
                <a:lnTo>
                  <a:pt x="1453" y="142"/>
                </a:lnTo>
                <a:lnTo>
                  <a:pt x="1458" y="136"/>
                </a:lnTo>
                <a:lnTo>
                  <a:pt x="1463" y="142"/>
                </a:lnTo>
                <a:lnTo>
                  <a:pt x="1468" y="161"/>
                </a:lnTo>
                <a:lnTo>
                  <a:pt x="1473" y="193"/>
                </a:lnTo>
                <a:lnTo>
                  <a:pt x="1478" y="236"/>
                </a:lnTo>
                <a:lnTo>
                  <a:pt x="1483" y="286"/>
                </a:lnTo>
                <a:lnTo>
                  <a:pt x="1488" y="342"/>
                </a:lnTo>
                <a:lnTo>
                  <a:pt x="1493" y="399"/>
                </a:lnTo>
                <a:lnTo>
                  <a:pt x="1498" y="452"/>
                </a:lnTo>
                <a:lnTo>
                  <a:pt x="1503" y="501"/>
                </a:lnTo>
                <a:lnTo>
                  <a:pt x="1508" y="539"/>
                </a:lnTo>
                <a:lnTo>
                  <a:pt x="1513" y="564"/>
                </a:lnTo>
                <a:lnTo>
                  <a:pt x="1518" y="577"/>
                </a:lnTo>
                <a:lnTo>
                  <a:pt x="1523" y="575"/>
                </a:lnTo>
                <a:lnTo>
                  <a:pt x="1527" y="561"/>
                </a:lnTo>
                <a:lnTo>
                  <a:pt x="1532" y="534"/>
                </a:lnTo>
                <a:lnTo>
                  <a:pt x="1537" y="498"/>
                </a:lnTo>
                <a:lnTo>
                  <a:pt x="1542" y="455"/>
                </a:lnTo>
                <a:lnTo>
                  <a:pt x="1547" y="411"/>
                </a:lnTo>
                <a:lnTo>
                  <a:pt x="1552" y="368"/>
                </a:lnTo>
                <a:lnTo>
                  <a:pt x="1557" y="332"/>
                </a:lnTo>
                <a:lnTo>
                  <a:pt x="1562" y="301"/>
                </a:lnTo>
                <a:lnTo>
                  <a:pt x="1567" y="283"/>
                </a:lnTo>
                <a:lnTo>
                  <a:pt x="1572" y="276"/>
                </a:lnTo>
                <a:lnTo>
                  <a:pt x="1577" y="28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 flipV="1">
            <a:off x="5873750" y="4556125"/>
            <a:ext cx="0" cy="1530350"/>
          </a:xfrm>
          <a:prstGeom prst="line">
            <a:avLst/>
          </a:prstGeom>
          <a:noFill/>
          <a:ln w="25400">
            <a:solidFill>
              <a:srgbClr val="FFCC66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V="1">
            <a:off x="6264275" y="4556125"/>
            <a:ext cx="0" cy="1530350"/>
          </a:xfrm>
          <a:prstGeom prst="line">
            <a:avLst/>
          </a:prstGeom>
          <a:noFill/>
          <a:ln w="25400">
            <a:solidFill>
              <a:srgbClr val="FFCC66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V="1">
            <a:off x="6067425" y="4276725"/>
            <a:ext cx="0" cy="18478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5909475" y="3884613"/>
            <a:ext cx="64768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sz="2000">
                <a:solidFill>
                  <a:schemeClr val="tx1"/>
                </a:solidFill>
              </a:rPr>
              <a:t>Lag</a:t>
            </a: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6065838" y="4343400"/>
            <a:ext cx="461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4503840" y="1774825"/>
            <a:ext cx="1319008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Before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Deformation</a:t>
            </a: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4503840" y="4137026"/>
            <a:ext cx="1319008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After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Deformation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24" y="1296737"/>
            <a:ext cx="4000660" cy="478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777ABAF-7683-B04C-BF83-C692E7B3B189}"/>
              </a:ext>
            </a:extLst>
          </p:cNvPr>
          <p:cNvSpPr/>
          <p:nvPr/>
        </p:nvSpPr>
        <p:spPr>
          <a:xfrm>
            <a:off x="5354581" y="6352774"/>
            <a:ext cx="3664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800" b="0" i="1" dirty="0" err="1">
                <a:solidFill>
                  <a:schemeClr val="tx1"/>
                </a:solidFill>
              </a:rPr>
              <a:t>Biswas</a:t>
            </a:r>
            <a:r>
              <a:rPr lang="nl-NL" sz="1800" b="0" i="1" dirty="0">
                <a:solidFill>
                  <a:schemeClr val="tx1"/>
                </a:solidFill>
              </a:rPr>
              <a:t>, et al. Sem in </a:t>
            </a:r>
            <a:r>
              <a:rPr lang="nl-NL" sz="1800" b="0" i="1" dirty="0" err="1">
                <a:solidFill>
                  <a:schemeClr val="tx1"/>
                </a:solidFill>
              </a:rPr>
              <a:t>Dial</a:t>
            </a:r>
            <a:r>
              <a:rPr lang="nl-NL" sz="1800" b="0" i="1" dirty="0">
                <a:solidFill>
                  <a:schemeClr val="tx1"/>
                </a:solidFill>
              </a:rPr>
              <a:t> 2010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AE71BED-744B-9F43-B757-BC31FB17C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958" y="4139681"/>
            <a:ext cx="2927350" cy="2457450"/>
          </a:xfrm>
          <a:prstGeom prst="rect">
            <a:avLst/>
          </a:prstGeom>
        </p:spPr>
      </p:pic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-23813"/>
            <a:ext cx="9144000" cy="1190626"/>
          </a:xfrm>
          <a:prstGeom prst="rect">
            <a:avLst/>
          </a:prstGeom>
          <a:solidFill>
            <a:srgbClr val="00184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1pPr>
            <a:lvl2pPr marL="742950" indent="-28575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2pPr>
            <a:lvl3pPr marL="11430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3pPr>
            <a:lvl4pPr marL="16002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4pPr>
            <a:lvl5pPr marL="2057400" indent="-228600"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FF00"/>
                </a:solidFill>
                <a:latin typeface="Tahoma" panose="020B0604030504040204" pitchFamily="34" charset="0"/>
                <a:ea typeface="Gulim" panose="020B0600000101010101" pitchFamily="34" charset="-127"/>
              </a:defRPr>
            </a:lvl9pPr>
          </a:lstStyle>
          <a:p>
            <a:pPr algn="ctr"/>
            <a:r>
              <a:rPr lang="en-US" sz="4000" b="0" dirty="0">
                <a:solidFill>
                  <a:schemeClr val="bg1"/>
                </a:solidFill>
                <a:cs typeface="Tahoma" panose="020B0604030504040204" pitchFamily="34" charset="0"/>
              </a:rPr>
              <a:t>Fun outgrowth: similar tools to </a:t>
            </a:r>
          </a:p>
          <a:p>
            <a:pPr algn="ctr"/>
            <a:r>
              <a:rPr lang="en-US" sz="4000" b="0" dirty="0">
                <a:solidFill>
                  <a:schemeClr val="bg1"/>
                </a:solidFill>
                <a:cs typeface="Tahoma" panose="020B0604030504040204" pitchFamily="34" charset="0"/>
              </a:rPr>
              <a:t>use Python for 3D ultrasound imaging</a:t>
            </a: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C807DDFF-0822-884E-AE12-F9E3941D0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813"/>
            <a:ext cx="4572000" cy="2908116"/>
          </a:xfrm>
          <a:prstGeom prst="rect">
            <a:avLst/>
          </a:prstGeom>
        </p:spPr>
      </p:pic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6944BB6E-201E-334E-9C93-E865D3507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197" y="1166813"/>
            <a:ext cx="4351003" cy="2908115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8520739-69AA-0E45-B287-2B853053ED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63" y="4074927"/>
            <a:ext cx="3225868" cy="239278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0FD558E-5F15-324B-AC8C-33D6FA493A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7" y="4074927"/>
            <a:ext cx="3329397" cy="26516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5F6518-655C-3643-B5F1-45222EE6E731}"/>
              </a:ext>
            </a:extLst>
          </p:cNvPr>
          <p:cNvSpPr txBox="1"/>
          <p:nvPr/>
        </p:nvSpPr>
        <p:spPr>
          <a:xfrm>
            <a:off x="902446" y="4074926"/>
            <a:ext cx="770686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3D blood vessel data from 2D ultrasound</a:t>
            </a:r>
          </a:p>
        </p:txBody>
      </p:sp>
    </p:spTree>
    <p:extLst>
      <p:ext uri="{BB962C8B-B14F-4D97-AF65-F5344CB8AC3E}">
        <p14:creationId xmlns:p14="http://schemas.microsoft.com/office/powerpoint/2010/main" val="93831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0" y="0"/>
            <a:ext cx="9144000" cy="1231900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4000" b="0" kern="0" dirty="0">
                <a:solidFill>
                  <a:srgbClr val="FFCC00"/>
                </a:solidFill>
                <a:latin typeface="Tahoma" pitchFamily="34" charset="0"/>
                <a:cs typeface="Tahoma" pitchFamily="34" charset="0"/>
              </a:rPr>
              <a:t>Why</a:t>
            </a:r>
            <a:r>
              <a:rPr lang="en-US" sz="4000" b="0" kern="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image blood vessels?</a:t>
            </a:r>
          </a:p>
        </p:txBody>
      </p:sp>
      <p:sp>
        <p:nvSpPr>
          <p:cNvPr id="50179" name="Content Placeholder 2"/>
          <p:cNvSpPr txBox="1">
            <a:spLocks/>
          </p:cNvSpPr>
          <p:nvPr/>
        </p:nvSpPr>
        <p:spPr bwMode="auto">
          <a:xfrm>
            <a:off x="181498" y="1317926"/>
            <a:ext cx="6165811" cy="554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reasons: carotid (neck), 	legs, dialysis access</a:t>
            </a:r>
          </a:p>
          <a:p>
            <a:pPr lvl="1"/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Dialysis: enough flow to clean blood in reasonable time</a:t>
            </a:r>
          </a:p>
          <a:p>
            <a:pPr lvl="1"/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much of malfunction from narrowing</a:t>
            </a:r>
          </a:p>
          <a:p>
            <a:pPr lvl="1"/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Gold standard (angiogram) is invasive</a:t>
            </a:r>
          </a:p>
          <a:p>
            <a:pPr lvl="1"/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we do this non-invasively with ultrasound (very safe)?</a:t>
            </a:r>
          </a:p>
        </p:txBody>
      </p:sp>
      <p:pic>
        <p:nvPicPr>
          <p:cNvPr id="7" name="Picture 6" descr="A picture containing person&#10;&#10;Description automatically generated">
            <a:extLst>
              <a:ext uri="{FF2B5EF4-FFF2-40B4-BE49-F238E27FC236}">
                <a16:creationId xmlns:a16="http://schemas.microsoft.com/office/drawing/2014/main" id="{DE12EC12-A8B3-2942-9F5F-D95A6B1E6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09" y="1289890"/>
            <a:ext cx="2796691" cy="2490803"/>
          </a:xfrm>
          <a:prstGeom prst="rect">
            <a:avLst/>
          </a:prstGeom>
        </p:spPr>
      </p:pic>
      <p:pic>
        <p:nvPicPr>
          <p:cNvPr id="9" name="Picture 8" descr="A person in a hospital bed&#10;&#10;Description automatically generated with low confidence">
            <a:extLst>
              <a:ext uri="{FF2B5EF4-FFF2-40B4-BE49-F238E27FC236}">
                <a16:creationId xmlns:a16="http://schemas.microsoft.com/office/drawing/2014/main" id="{305ADA8F-E339-5F48-9076-4161F5F4A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09" y="3735972"/>
            <a:ext cx="2796691" cy="30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12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0" y="0"/>
            <a:ext cx="9144000" cy="1231900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4000" b="0" kern="0" dirty="0">
                <a:solidFill>
                  <a:srgbClr val="FFCC00"/>
                </a:solidFill>
                <a:latin typeface="Tahoma" pitchFamily="34" charset="0"/>
                <a:cs typeface="Tahoma" pitchFamily="34" charset="0"/>
              </a:rPr>
              <a:t>What</a:t>
            </a:r>
            <a:r>
              <a:rPr lang="en-US" sz="4000" b="0" kern="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is an angiogram exam?</a:t>
            </a:r>
          </a:p>
          <a:p>
            <a:pPr>
              <a:defRPr/>
            </a:pPr>
            <a:r>
              <a:rPr lang="en-US" sz="4000" b="0" kern="0" dirty="0">
                <a:solidFill>
                  <a:srgbClr val="FFCC00"/>
                </a:solidFill>
                <a:latin typeface="Tahoma" pitchFamily="34" charset="0"/>
                <a:cs typeface="Tahoma" pitchFamily="34" charset="0"/>
              </a:rPr>
              <a:t>What</a:t>
            </a:r>
            <a:r>
              <a:rPr lang="en-US" sz="4000" b="0" kern="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is an ultrasound exam?</a:t>
            </a:r>
          </a:p>
        </p:txBody>
      </p:sp>
      <p:sp>
        <p:nvSpPr>
          <p:cNvPr id="50179" name="Content Placeholder 2"/>
          <p:cNvSpPr txBox="1">
            <a:spLocks/>
          </p:cNvSpPr>
          <p:nvPr/>
        </p:nvSpPr>
        <p:spPr bwMode="auto">
          <a:xfrm>
            <a:off x="4482789" y="1615165"/>
            <a:ext cx="4360126" cy="116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wrong with </a:t>
            </a:r>
          </a:p>
          <a:p>
            <a:pPr marL="0" indent="0">
              <a:buNone/>
            </a:pPr>
            <a:r>
              <a:rPr lang="en-US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angiogram picture?</a:t>
            </a: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A picture containing person, person, indoor, hospital room&#10;&#10;Description automatically generated">
            <a:extLst>
              <a:ext uri="{FF2B5EF4-FFF2-40B4-BE49-F238E27FC236}">
                <a16:creationId xmlns:a16="http://schemas.microsoft.com/office/drawing/2014/main" id="{280C2055-A3E0-BA46-859E-19E0B453A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" y="1231900"/>
            <a:ext cx="4449336" cy="2953056"/>
          </a:xfrm>
          <a:prstGeom prst="rect">
            <a:avLst/>
          </a:prstGeom>
        </p:spPr>
      </p:pic>
      <p:pic>
        <p:nvPicPr>
          <p:cNvPr id="5" name="Picture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8276D536-DB5E-9E45-B539-8912218A8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90" y="3630742"/>
            <a:ext cx="4661209" cy="30508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DCA170-7197-854F-877E-23067E7F4B31}"/>
              </a:ext>
            </a:extLst>
          </p:cNvPr>
          <p:cNvSpPr txBox="1">
            <a:spLocks/>
          </p:cNvSpPr>
          <p:nvPr/>
        </p:nvSpPr>
        <p:spPr bwMode="auto">
          <a:xfrm>
            <a:off x="533400" y="4568221"/>
            <a:ext cx="3949389" cy="12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wrong with this ultrasound picture?</a:t>
            </a:r>
          </a:p>
        </p:txBody>
      </p:sp>
      <p:pic>
        <p:nvPicPr>
          <p:cNvPr id="11" name="Picture 10" descr="Close-up of a pen&#10;&#10;Description automatically generated with low confidence">
            <a:extLst>
              <a:ext uri="{FF2B5EF4-FFF2-40B4-BE49-F238E27FC236}">
                <a16:creationId xmlns:a16="http://schemas.microsoft.com/office/drawing/2014/main" id="{CD4C0404-F19C-7046-91BC-BEC759AFB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76" y="3034994"/>
            <a:ext cx="2310814" cy="11365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910DE3-BAC4-7B4F-BCA7-FDC089151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91" y="3626756"/>
            <a:ext cx="2366809" cy="7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0677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0" y="0"/>
            <a:ext cx="9144000" cy="1231900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4000" b="0" kern="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Demo</a:t>
            </a:r>
          </a:p>
        </p:txBody>
      </p:sp>
      <p:sp>
        <p:nvSpPr>
          <p:cNvPr id="50179" name="Content Placeholder 2"/>
          <p:cNvSpPr txBox="1">
            <a:spLocks/>
          </p:cNvSpPr>
          <p:nvPr/>
        </p:nvSpPr>
        <p:spPr bwMode="auto">
          <a:xfrm>
            <a:off x="163285" y="1959428"/>
            <a:ext cx="3091544" cy="75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Gold Standard</a:t>
            </a:r>
          </a:p>
          <a:p>
            <a:pPr marL="914400" lvl="2" indent="0">
              <a:buNone/>
            </a:pP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144CA0-4591-3C42-AFBA-DFA43EF6FB37}"/>
              </a:ext>
            </a:extLst>
          </p:cNvPr>
          <p:cNvSpPr txBox="1">
            <a:spLocks/>
          </p:cNvSpPr>
          <p:nvPr/>
        </p:nvSpPr>
        <p:spPr bwMode="auto">
          <a:xfrm>
            <a:off x="5388427" y="1981200"/>
            <a:ext cx="3331029" cy="72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2D scanner data</a:t>
            </a:r>
          </a:p>
          <a:p>
            <a:pPr marL="914400" lvl="2" indent="0">
              <a:buNone/>
            </a:pP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Close-up of a pen&#10;&#10;Description automatically generated with low confidence">
            <a:extLst>
              <a:ext uri="{FF2B5EF4-FFF2-40B4-BE49-F238E27FC236}">
                <a16:creationId xmlns:a16="http://schemas.microsoft.com/office/drawing/2014/main" id="{CA34C6E3-F657-894B-A35B-BD0FFF4A6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0" y="2710543"/>
            <a:ext cx="2921529" cy="1436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B5AE63-B1B1-1446-B1B1-99142B89C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74" y="2926443"/>
            <a:ext cx="3470528" cy="1066799"/>
          </a:xfrm>
          <a:prstGeom prst="rect">
            <a:avLst/>
          </a:prstGeom>
        </p:spPr>
      </p:pic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BBDB3E63-57B3-E540-9ED7-80F45009F04E}"/>
              </a:ext>
            </a:extLst>
          </p:cNvPr>
          <p:cNvSpPr/>
          <p:nvPr/>
        </p:nvSpPr>
        <p:spPr>
          <a:xfrm>
            <a:off x="3963924" y="3186684"/>
            <a:ext cx="1216152" cy="484632"/>
          </a:xfrm>
          <a:prstGeom prst="left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1625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0" y="0"/>
            <a:ext cx="9144000" cy="1231900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4000" b="0" kern="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Jupyter</a:t>
            </a:r>
            <a:r>
              <a:rPr lang="en-US" sz="4000" b="0" kern="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 and </a:t>
            </a:r>
            <a:r>
              <a:rPr lang="en-US" sz="4000" b="0" kern="0" dirty="0" err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ipywidgets</a:t>
            </a:r>
            <a:endParaRPr lang="en-US" sz="4000" b="0" kern="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0179" name="Content Placeholder 2"/>
          <p:cNvSpPr txBox="1">
            <a:spLocks/>
          </p:cNvSpPr>
          <p:nvPr/>
        </p:nvSpPr>
        <p:spPr bwMode="auto">
          <a:xfrm>
            <a:off x="213597" y="1384301"/>
            <a:ext cx="8516746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Goal:</a:t>
            </a:r>
          </a:p>
          <a:p>
            <a:pPr marL="971550" lvl="1" indent="-514350">
              <a:buAutoNum type="arabicParenR"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Pull the blood vessel out from rest of ultrasound (image segmentation and segment identification)</a:t>
            </a:r>
          </a:p>
          <a:p>
            <a:pPr marL="971550" lvl="1" indent="-514350">
              <a:buAutoNum type="arabicParenR"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vessel from above: “top down” and other views (array slicing) </a:t>
            </a:r>
          </a:p>
          <a:p>
            <a:pPr marL="457200" lvl="1" indent="0">
              <a:buNone/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Steps: Need tools to interact with the data</a:t>
            </a:r>
          </a:p>
          <a:p>
            <a:pPr lvl="1"/>
            <a:r>
              <a:rPr lang="en-US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lab and notebook (to organize and execute code blocks)</a:t>
            </a:r>
          </a:p>
          <a:p>
            <a:pPr lvl="1"/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Widgets: ”eventful” python objects that use a browser (slider, textbox, </a:t>
            </a:r>
            <a:r>
              <a:rPr lang="en-US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0" lvl="1" indent="0">
              <a:buNone/>
            </a:pP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5332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0" y="0"/>
            <a:ext cx="9144000" cy="1231900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  <a:ea typeface="MS PGothic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00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4000" b="0" kern="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Demo (continued)</a:t>
            </a:r>
          </a:p>
        </p:txBody>
      </p:sp>
      <p:sp>
        <p:nvSpPr>
          <p:cNvPr id="50179" name="Content Placeholder 2"/>
          <p:cNvSpPr txBox="1">
            <a:spLocks/>
          </p:cNvSpPr>
          <p:nvPr/>
        </p:nvSpPr>
        <p:spPr bwMode="auto">
          <a:xfrm>
            <a:off x="191826" y="1798744"/>
            <a:ext cx="8480425" cy="451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blocks in </a:t>
            </a:r>
            <a:r>
              <a:rPr lang="en-US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interactivity of widgets to explore the data</a:t>
            </a:r>
          </a:p>
          <a:p>
            <a:pPr lvl="1"/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 and visualization</a:t>
            </a:r>
          </a:p>
          <a:p>
            <a:pPr marL="914400" lvl="2" indent="0">
              <a:buNone/>
            </a:pPr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5958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C_2003">
  <a:themeElements>
    <a:clrScheme name="DC_200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C_200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CC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DC_20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_200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C_200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_200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_20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_2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_2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20454</TotalTime>
  <Words>617</Words>
  <Application>Microsoft Macintosh PowerPoint</Application>
  <PresentationFormat>On-screen Show (4:3)</PresentationFormat>
  <Paragraphs>133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Impact</vt:lpstr>
      <vt:lpstr>Tahoma</vt:lpstr>
      <vt:lpstr>Times New Roman</vt:lpstr>
      <vt:lpstr>DC_2003</vt:lpstr>
      <vt:lpstr>1_Office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Biomedical Engineering Department, 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bul</dc:creator>
  <cp:lastModifiedBy>Rick Weitzel</cp:lastModifiedBy>
  <cp:revision>838</cp:revision>
  <cp:lastPrinted>2013-11-04T15:34:55Z</cp:lastPrinted>
  <dcterms:created xsi:type="dcterms:W3CDTF">2003-08-19T11:51:31Z</dcterms:created>
  <dcterms:modified xsi:type="dcterms:W3CDTF">2021-06-04T14:30:00Z</dcterms:modified>
</cp:coreProperties>
</file>