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71" r:id="rId5"/>
    <p:sldId id="272" r:id="rId6"/>
    <p:sldId id="286" r:id="rId7"/>
    <p:sldId id="287" r:id="rId8"/>
    <p:sldId id="288" r:id="rId9"/>
    <p:sldId id="289" r:id="rId10"/>
    <p:sldId id="290" r:id="rId11"/>
    <p:sldId id="297" r:id="rId12"/>
    <p:sldId id="299" r:id="rId13"/>
    <p:sldId id="298" r:id="rId14"/>
    <p:sldId id="291" r:id="rId15"/>
    <p:sldId id="295" r:id="rId16"/>
    <p:sldId id="296" r:id="rId17"/>
    <p:sldId id="300" r:id="rId18"/>
    <p:sldId id="301" r:id="rId19"/>
    <p:sldId id="302" r:id="rId20"/>
    <p:sldId id="303" r:id="rId21"/>
    <p:sldId id="294" r:id="rId22"/>
    <p:sldId id="293" r:id="rId2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главление" id="{62F8E072-4E58-41B1-83C0-2329993A735E}">
          <p14:sldIdLst>
            <p14:sldId id="271"/>
          </p14:sldIdLst>
        </p14:section>
        <p14:section name="актуальность" id="{54C8C715-4645-4804-928F-694324AA3E7B}">
          <p14:sldIdLst>
            <p14:sldId id="272"/>
          </p14:sldIdLst>
        </p14:section>
        <p14:section name="цели" id="{82AE2BB3-4604-4999-8DBC-1A67E32AAD65}">
          <p14:sldIdLst>
            <p14:sldId id="286"/>
          </p14:sldIdLst>
        </p14:section>
        <p14:section name="проблемный вопрос" id="{25EF1789-BF5B-4D4F-A2FA-D21EFD6B3229}">
          <p14:sldIdLst>
            <p14:sldId id="287"/>
          </p14:sldIdLst>
        </p14:section>
        <p14:section name="объект исследования" id="{9C1E9C51-2F34-43E1-A3B3-5C07B54D682D}">
          <p14:sldIdLst>
            <p14:sldId id="288"/>
          </p14:sldIdLst>
        </p14:section>
        <p14:section name="задачи" id="{D9FE1334-3B8D-4F1A-B121-DBCF32A83484}">
          <p14:sldIdLst>
            <p14:sldId id="289"/>
          </p14:sldIdLst>
        </p14:section>
        <p14:section name="раздел результаты" id="{122E98C3-AED6-4010-9D1D-FFC451F3222D}">
          <p14:sldIdLst>
            <p14:sldId id="290"/>
          </p14:sldIdLst>
        </p14:section>
        <p14:section name="подготовка" id="{A76B93D6-5F0E-40AB-90C9-1B4FA08F4789}">
          <p14:sldIdLst>
            <p14:sldId id="297"/>
            <p14:sldId id="299"/>
            <p14:sldId id="298"/>
          </p14:sldIdLst>
        </p14:section>
        <p14:section name="архитектура" id="{B8AC9FF5-FD8F-45CA-8F77-3C4BFC9BD1B3}">
          <p14:sldIdLst>
            <p14:sldId id="291"/>
            <p14:sldId id="295"/>
            <p14:sldId id="296"/>
            <p14:sldId id="300"/>
            <p14:sldId id="301"/>
          </p14:sldIdLst>
        </p14:section>
        <p14:section name="финальный вид" id="{83B858B7-A6B1-4975-A98A-145D5D017188}">
          <p14:sldIdLst>
            <p14:sldId id="302"/>
          </p14:sldIdLst>
        </p14:section>
        <p14:section name="тесты" id="{30319114-75E4-4BB0-A405-1DF6109CA445}">
          <p14:sldIdLst>
            <p14:sldId id="303"/>
          </p14:sldIdLst>
        </p14:section>
        <p14:section name="конец" id="{FB9F9E05-1E8D-4FFB-BBD1-C25107250178}">
          <p14:sldIdLst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CB7"/>
    <a:srgbClr val="029C63"/>
    <a:srgbClr val="96628C"/>
    <a:srgbClr val="11A0D7"/>
    <a:srgbClr val="E61F3D"/>
    <a:srgbClr val="CD5A5A"/>
    <a:srgbClr val="FFD746"/>
    <a:srgbClr val="0E2D69"/>
    <a:srgbClr val="D9D9D9"/>
    <a:srgbClr val="EB6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7" autoAdjust="0"/>
    <p:restoredTop sz="94519" autoAdjust="0"/>
  </p:normalViewPr>
  <p:slideViewPr>
    <p:cSldViewPr snapToGrid="0" snapToObjects="1">
      <p:cViewPr varScale="1">
        <p:scale>
          <a:sx n="85" d="100"/>
          <a:sy n="85" d="100"/>
        </p:scale>
        <p:origin x="582" y="7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03/25/2024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pPr/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B733F-7155-23EB-AD12-9D9AEDADF4FD}"/>
              </a:ext>
            </a:extLst>
          </p:cNvPr>
          <p:cNvSpPr txBox="1"/>
          <p:nvPr userDrawn="1"/>
        </p:nvSpPr>
        <p:spPr>
          <a:xfrm>
            <a:off x="10838772" y="514816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102D69"/>
                </a:solidFill>
                <a:latin typeface="HSE Sans" panose="02000000000000000000" pitchFamily="2" charset="0"/>
              </a:rPr>
              <a:t>/</a:t>
            </a:r>
            <a:r>
              <a:rPr lang="ru-RU" sz="2000" dirty="0">
                <a:solidFill>
                  <a:srgbClr val="102D69"/>
                </a:solidFill>
                <a:latin typeface="HSE Sans" panose="02000000000000000000" pitchFamily="2" charset="0"/>
              </a:rPr>
              <a:t>   12</a:t>
            </a: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03/25/2024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slide" Target="slide5.xml"/><Relationship Id="rId3" Type="http://schemas.openxmlformats.org/officeDocument/2006/relationships/image" Target="../media/image30.png"/><Relationship Id="rId21" Type="http://schemas.openxmlformats.org/officeDocument/2006/relationships/slide" Target="slide8.xml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slide" Target="slide4.xml"/><Relationship Id="rId25" Type="http://schemas.openxmlformats.org/officeDocument/2006/relationships/slide" Target="slide18.xml"/><Relationship Id="rId2" Type="http://schemas.openxmlformats.org/officeDocument/2006/relationships/image" Target="../media/image29.png"/><Relationship Id="rId16" Type="http://schemas.openxmlformats.org/officeDocument/2006/relationships/slide" Target="slide3.xml"/><Relationship Id="rId20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slide" Target="slide17.xml"/><Relationship Id="rId5" Type="http://schemas.openxmlformats.org/officeDocument/2006/relationships/image" Target="../media/image32.png"/><Relationship Id="rId15" Type="http://schemas.openxmlformats.org/officeDocument/2006/relationships/slide" Target="slide2.xml"/><Relationship Id="rId23" Type="http://schemas.openxmlformats.org/officeDocument/2006/relationships/slide" Target="slide16.xml"/><Relationship Id="rId10" Type="http://schemas.openxmlformats.org/officeDocument/2006/relationships/image" Target="../media/image37.png"/><Relationship Id="rId19" Type="http://schemas.openxmlformats.org/officeDocument/2006/relationships/slide" Target="slide6.xml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slide" Target="slide1.xml"/><Relationship Id="rId22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2056576"/>
            <a:ext cx="7634059" cy="1974826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сервиса для определения степени артроза по рентген снимкам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848717" cy="628927"/>
          </a:xfrm>
        </p:spPr>
        <p:txBody>
          <a:bodyPr/>
          <a:lstStyle/>
          <a:p>
            <a:r>
              <a:rPr lang="ru-RU" sz="1800" dirty="0"/>
              <a:t>Факультет социально-экономических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Кафедра информационных технологий в бизнесе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Пермь</a:t>
            </a:r>
          </a:p>
          <a:p>
            <a:r>
              <a:rPr lang="ru-RU" sz="1400" dirty="0"/>
              <a:t>2024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9175" y="3951111"/>
            <a:ext cx="7625267" cy="1621158"/>
          </a:xfrm>
        </p:spPr>
        <p:txBody>
          <a:bodyPr>
            <a:noAutofit/>
          </a:bodyPr>
          <a:lstStyle/>
          <a:p>
            <a:r>
              <a:rPr lang="ru-RU" sz="1800" dirty="0"/>
              <a:t>Курсовой проект</a:t>
            </a:r>
          </a:p>
          <a:p>
            <a:endParaRPr lang="ru-RU" sz="1800" dirty="0"/>
          </a:p>
          <a:p>
            <a:r>
              <a:rPr lang="ru-RU" sz="1800" dirty="0"/>
              <a:t>Работу выполнил студент группы ПИ-21-3:</a:t>
            </a:r>
          </a:p>
          <a:p>
            <a:r>
              <a:rPr lang="ru-RU" sz="1800" dirty="0" err="1"/>
              <a:t>Берсенёв</a:t>
            </a:r>
            <a:r>
              <a:rPr lang="ru-RU" sz="1800" dirty="0"/>
              <a:t> И.И</a:t>
            </a:r>
          </a:p>
          <a:p>
            <a:endParaRPr lang="ru-RU" sz="1800" dirty="0"/>
          </a:p>
          <a:p>
            <a:r>
              <a:rPr lang="ru-RU" sz="1800" dirty="0"/>
              <a:t>Руководитель:</a:t>
            </a:r>
          </a:p>
          <a:p>
            <a:r>
              <a:rPr lang="ru-RU" sz="1800" dirty="0"/>
              <a:t>Чистогов М.Д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1075524" cy="777025"/>
          </a:xfrm>
        </p:spPr>
        <p:txBody>
          <a:bodyPr>
            <a:normAutofit/>
          </a:bodyPr>
          <a:lstStyle/>
          <a:p>
            <a:r>
              <a:rPr lang="ru-RU" dirty="0" err="1"/>
              <a:t>Препроцессинг</a:t>
            </a:r>
            <a:r>
              <a:rPr lang="ru-RU" dirty="0"/>
              <a:t> данных: результат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30D5896-D1AA-4D49-B5D2-456783350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4" y="2674791"/>
            <a:ext cx="5138108" cy="40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21E821B-E99C-4CB8-B516-7F7222A3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33" y="2674792"/>
            <a:ext cx="5082773" cy="40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D6EAF3FB-BFC1-494F-9547-93B83B4108A8}"/>
              </a:ext>
            </a:extLst>
          </p:cNvPr>
          <p:cNvCxnSpPr>
            <a:stCxn id="5122" idx="3"/>
            <a:endCxn id="5126" idx="1"/>
          </p:cNvCxnSpPr>
          <p:nvPr/>
        </p:nvCxnSpPr>
        <p:spPr>
          <a:xfrm>
            <a:off x="5326122" y="4678653"/>
            <a:ext cx="165041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9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1075524" cy="777025"/>
          </a:xfrm>
        </p:spPr>
        <p:txBody>
          <a:bodyPr>
            <a:normAutofit/>
          </a:bodyPr>
          <a:lstStyle/>
          <a:p>
            <a:r>
              <a:rPr lang="ru-RU" dirty="0"/>
              <a:t>Архитектура нейросети: блок </a:t>
            </a:r>
            <a:r>
              <a:rPr lang="en-US" dirty="0" err="1"/>
              <a:t>BigResidual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A9412D-1A74-4D74-BF13-898A1662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" y="3048000"/>
            <a:ext cx="6757226" cy="36592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0122E1-93D0-4CC1-9C5B-81923E48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07" y="130555"/>
            <a:ext cx="2208360" cy="65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6098755" cy="777025"/>
          </a:xfrm>
        </p:spPr>
        <p:txBody>
          <a:bodyPr/>
          <a:lstStyle/>
          <a:p>
            <a:r>
              <a:rPr lang="ru-RU" dirty="0"/>
              <a:t>Архитектура нейросети: полная схема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807CFA-F0B4-4E9F-B52F-E1F72705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3" y="1836302"/>
            <a:ext cx="7321131" cy="48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4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598547" cy="777025"/>
          </a:xfrm>
        </p:spPr>
        <p:txBody>
          <a:bodyPr/>
          <a:lstStyle/>
          <a:p>
            <a:r>
              <a:rPr lang="ru-RU" dirty="0"/>
              <a:t>Архитектура нейросети: упрощённая полная схема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sz="1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1DFABC-CD0A-4C5E-9EB7-426CD613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868881"/>
            <a:ext cx="8703733" cy="4755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FD9DEF-2F80-4F69-935D-2C8C2E04A979}"/>
              </a:ext>
            </a:extLst>
          </p:cNvPr>
          <p:cNvSpPr txBox="1"/>
          <p:nvPr/>
        </p:nvSpPr>
        <p:spPr>
          <a:xfrm>
            <a:off x="8936471" y="5346901"/>
            <a:ext cx="28786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latin typeface="HSE Sans" panose="02000000000000000000" pitchFamily="2" charset="0"/>
              </a:rPr>
              <a:t>Легенда:</a:t>
            </a:r>
          </a:p>
          <a:p>
            <a:pPr algn="l"/>
            <a:endParaRPr lang="ru-RU" sz="1400" dirty="0">
              <a:latin typeface="HSE Sans" panose="02000000000000000000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9422E13-918A-41F8-8192-CF676673B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2"/>
          <a:stretch/>
        </p:blipFill>
        <p:spPr>
          <a:xfrm>
            <a:off x="8936471" y="5709362"/>
            <a:ext cx="313135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2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598547" cy="777025"/>
          </a:xfrm>
        </p:spPr>
        <p:txBody>
          <a:bodyPr/>
          <a:lstStyle/>
          <a:p>
            <a:r>
              <a:rPr lang="ru-RU" dirty="0"/>
              <a:t>Обучение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sz="1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9AB6DCF-6EB8-41E0-9B63-E4820BCE9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" y="2388659"/>
            <a:ext cx="57531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1B3BB9D-083A-4323-A2DF-4D2A1246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92" y="2498430"/>
            <a:ext cx="5609316" cy="414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598547" cy="777025"/>
          </a:xfrm>
        </p:spPr>
        <p:txBody>
          <a:bodyPr/>
          <a:lstStyle/>
          <a:p>
            <a:r>
              <a:rPr lang="ru-RU" dirty="0"/>
              <a:t>Подсветка патологий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sz="1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D07048-052F-410F-AF0B-9EA588B2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9" y="1858511"/>
            <a:ext cx="6405782" cy="48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9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598547" cy="777025"/>
          </a:xfrm>
        </p:spPr>
        <p:txBody>
          <a:bodyPr/>
          <a:lstStyle/>
          <a:p>
            <a:r>
              <a:rPr lang="ru-RU" dirty="0"/>
              <a:t>Финальный вид сервиса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sz="12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B878108-448E-421C-861D-F6AFDAAD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1928813"/>
            <a:ext cx="9149510" cy="46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8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21B9C9-562B-4627-8F3B-9483EDE9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7598547" cy="777025"/>
          </a:xfrm>
        </p:spPr>
        <p:txBody>
          <a:bodyPr/>
          <a:lstStyle/>
          <a:p>
            <a:r>
              <a:rPr lang="ru-RU" dirty="0"/>
              <a:t>Оценка качества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FCFB8-F039-46FA-AE88-5E6625ACF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00EBD33-3F1B-4019-9689-F91493C4F8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C910E82-6F47-4B12-B3BB-3C2ACE4C64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  <a:p>
            <a:endParaRPr lang="ru-RU" sz="1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07BD551-72A9-40C9-B6B4-206D182F3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3870" r="2622" b="3507"/>
          <a:stretch/>
        </p:blipFill>
        <p:spPr bwMode="auto">
          <a:xfrm>
            <a:off x="451556" y="2009422"/>
            <a:ext cx="7179733" cy="371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8A91284-4F77-4922-BD68-F0CE4C16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557" y="3380655"/>
            <a:ext cx="2896304" cy="325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8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8027524" cy="777025"/>
          </a:xfrm>
        </p:spPr>
        <p:txBody>
          <a:bodyPr>
            <a:noAutofit/>
          </a:bodyPr>
          <a:lstStyle/>
          <a:p>
            <a:r>
              <a:rPr lang="ru-RU" dirty="0"/>
              <a:t>Благодарю за внимание, готов ответить на ваши вопросы.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7805" y="2979048"/>
            <a:ext cx="9177395" cy="327260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контакты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ressiwage@ya.ru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vk.com/</a:t>
            </a:r>
            <a:r>
              <a:rPr lang="en-US" sz="2800" dirty="0" err="1"/>
              <a:t>ressiwage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t.me/</a:t>
            </a:r>
            <a:r>
              <a:rPr lang="en-US" sz="2800" dirty="0" err="1"/>
              <a:t>ressiwage</a:t>
            </a: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проект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github.com/</a:t>
            </a:r>
            <a:r>
              <a:rPr lang="en-US" sz="2800" dirty="0" err="1"/>
              <a:t>ressiwage</a:t>
            </a:r>
            <a:r>
              <a:rPr lang="en-US" sz="2800" dirty="0"/>
              <a:t>/learn-ml-classify-arthrosis-5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35" name="Изображение" descr="Изображение">
            <a:extLst>
              <a:ext uri="{FF2B5EF4-FFF2-40B4-BE49-F238E27FC236}">
                <a16:creationId xmlns:a16="http://schemas.microsoft.com/office/drawing/2014/main" id="{59162B5D-C0BE-1852-F2B9-288EF0FE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901" y="2224815"/>
            <a:ext cx="2545294" cy="25452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917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45D462C-CFC4-430D-BD90-3A388FDF5F5B}"/>
              </a:ext>
            </a:extLst>
          </p:cNvPr>
          <p:cNvSpPr/>
          <p:nvPr/>
        </p:nvSpPr>
        <p:spPr>
          <a:xfrm>
            <a:off x="914400" y="896645"/>
            <a:ext cx="6019800" cy="10533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50670CB-8F9D-5753-82E9-FE1C13AB7984}"/>
              </a:ext>
            </a:extLst>
          </p:cNvPr>
          <p:cNvSpPr/>
          <p:nvPr/>
        </p:nvSpPr>
        <p:spPr>
          <a:xfrm>
            <a:off x="5257800" y="896645"/>
            <a:ext cx="6019800" cy="10533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Интерактивное оглавление 7">
                <a:extLst>
                  <a:ext uri="{FF2B5EF4-FFF2-40B4-BE49-F238E27FC236}">
                    <a16:creationId xmlns:a16="http://schemas.microsoft.com/office/drawing/2014/main" id="{8FDCC92B-C479-C1B3-870C-79BCF2BCD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6056576"/>
                  </p:ext>
                </p:extLst>
              </p:nvPr>
            </p:nvGraphicFramePr>
            <p:xfrm>
              <a:off x="849721" y="1162974"/>
              <a:ext cx="10512945" cy="5078027"/>
            </p:xfrm>
            <a:graphic>
              <a:graphicData uri="http://schemas.microsoft.com/office/powerpoint/2016/summaryzoom">
                <psuz:summaryZm>
                  <psuz:summaryZmObj sectionId="{62F8E072-4E58-41B1-83C0-2329993A735E}">
                    <psuz:zmPr id="{B7F52D48-5447-423F-B682-2FB913815D9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2594" y="454494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4C8C715-4645-4804-928F-694324AA3E7B}">
                    <psuz:zmPr id="{8947CCC8-4112-4480-8C97-2F979651E40E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46709" y="454494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2AE2BB3-4604-4999-8DBC-1A67E32AAD65}">
                    <psuz:zmPr id="{8050750A-57AF-47DF-A015-1F2AE469AC54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0824" y="454494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5EF1789-BF5B-4D4F-A2FA-D21EFD6B3229}">
                    <psuz:zmPr id="{D71745C4-9929-4696-8199-633E7C5E2A4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4939" y="454494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C1E9C51-2F34-43E1-A3B3-5C07B54D682D}">
                    <psuz:zmPr id="{EDA5A0C0-C180-4673-8ECD-A784967B799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2594" y="1873741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9FE1334-3B8D-4F1A-B121-DBCF32A83484}">
                    <psuz:zmPr id="{2FFD4BE8-3BEA-4799-8346-E63AEA61B61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46709" y="1873741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22E98C3-AED6-4010-9D1D-FFC451F3222D}">
                    <psuz:zmPr id="{7A9BB36F-22A0-48F4-9ED4-046F67DB5C67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0824" y="1873741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76B93D6-5F0E-40AB-90C9-1B4FA08F4789}">
                    <psuz:zmPr id="{97C26365-4FF4-437E-82C3-488E86B4C7AB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4939" y="1873741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8AC9FF5-FD8F-45CA-8F77-3C4BFC9BD1B3}">
                    <psuz:zmPr id="{89CA00FA-64F4-4E6E-BCEC-4498AB083947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2594" y="3292988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3B858B7-A6B1-4975-A98A-145D5D017188}">
                    <psuz:zmPr id="{DB0E1BA6-9ADE-4DAF-AE4E-1E9E4B465A60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46709" y="3292988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0319114-75E4-4BB0-A405-1DF6109CA445}">
                    <psuz:zmPr id="{4125035F-A06C-42DB-8AF2-04470153EB86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0824" y="3292988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B9F9E05-1E8D-4FFB-BBD1-C25107250178}">
                    <psuz:zmPr id="{1B3E9CC6-44E1-4C62-AA33-95E1FCEFF15E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4939" y="3292988"/>
                          <a:ext cx="2365412" cy="13305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Интерактивное оглавление 7">
                <a:extLst>
                  <a:ext uri="{FF2B5EF4-FFF2-40B4-BE49-F238E27FC236}">
                    <a16:creationId xmlns:a16="http://schemas.microsoft.com/office/drawing/2014/main" id="{8FDCC92B-C479-C1B3-870C-79BCF2BCD49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49721" y="1162974"/>
                <a:ext cx="10512945" cy="5078027"/>
                <a:chOff x="849721" y="1162974"/>
                <a:chExt cx="10512945" cy="5078027"/>
              </a:xfrm>
            </p:grpSpPr>
            <p:pic>
              <p:nvPicPr>
                <p:cNvPr id="9" name="Рисунок 9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2315" y="1617468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96430" y="1617468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Рисунок 13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50545" y="1617468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Рисунок 15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4660" y="1617468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Рисунок 16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2315" y="3036715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Рисунок 17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96430" y="3036715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Рисунок 18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50545" y="3036715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9" name="Рисунок 19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04660" y="3036715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0" name="Рисунок 20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42315" y="4455962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1" name="Рисунок 21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6430" y="4455962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2" name="Рисунок 22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50545" y="4455962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3" name="Рисунок 23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04660" y="4455962"/>
                  <a:ext cx="2365412" cy="133054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4CEBC9AF-DA71-2887-B08A-1CB5EA22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825" y="980962"/>
            <a:ext cx="2800350" cy="61701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Оглавление</a:t>
            </a:r>
            <a:br>
              <a:rPr lang="ru-RU" sz="4000" dirty="0"/>
            </a:br>
            <a:br>
              <a:rPr lang="ru-RU" sz="4000" dirty="0"/>
            </a:b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10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Актуальность</a:t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587502"/>
            <a:ext cx="5673995" cy="3393234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Экспоненциальные темпы развития нейросетей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Аналоги не выявлены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Прибыльная сфера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 sz="2800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A8758A-A84A-4FF8-AF30-764C4230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411" y="2189694"/>
            <a:ext cx="2995804" cy="2049980"/>
          </a:xfrm>
          <a:prstGeom prst="rect">
            <a:avLst/>
          </a:prstGeom>
        </p:spPr>
      </p:pic>
      <p:sp>
        <p:nvSpPr>
          <p:cNvPr id="12" name="Текст 3">
            <a:extLst>
              <a:ext uri="{FF2B5EF4-FFF2-40B4-BE49-F238E27FC236}">
                <a16:creationId xmlns:a16="http://schemas.microsoft.com/office/drawing/2014/main" id="{A380A6D6-C984-4AA2-A851-1739FFC48F2A}"/>
              </a:ext>
            </a:extLst>
          </p:cNvPr>
          <p:cNvSpPr txBox="1">
            <a:spLocks/>
          </p:cNvSpPr>
          <p:nvPr/>
        </p:nvSpPr>
        <p:spPr>
          <a:xfrm>
            <a:off x="8658577" y="1828799"/>
            <a:ext cx="3770489" cy="2240845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000" dirty="0"/>
              <a:t>Примеры работы нейросетей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71FCE11-AF94-488A-B365-320DAE3B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411" y="4220797"/>
            <a:ext cx="3116277" cy="24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0FD69806-B20F-422C-BEC0-394824F202AC}"/>
              </a:ext>
            </a:extLst>
          </p:cNvPr>
          <p:cNvSpPr/>
          <p:nvPr/>
        </p:nvSpPr>
        <p:spPr>
          <a:xfrm>
            <a:off x="10295467" y="3160889"/>
            <a:ext cx="406400" cy="26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Цели</a:t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526317"/>
            <a:ext cx="5245561" cy="3393234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Разработать нейросеть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Обучить нейросеть до максимально возможной точности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5C27414-1DE9-4DB9-A42C-962A53AD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36" y="4109315"/>
            <a:ext cx="3447522" cy="261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Task Management – Crucial Process for Growth of Companies - Prosoftly">
            <a:extLst>
              <a:ext uri="{FF2B5EF4-FFF2-40B4-BE49-F238E27FC236}">
                <a16:creationId xmlns:a16="http://schemas.microsoft.com/office/drawing/2014/main" id="{83082E66-066D-4B51-B7EB-611F0979C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36" y="1309510"/>
            <a:ext cx="3518605" cy="351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2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Проблемный вопрос</a:t>
            </a: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526317"/>
            <a:ext cx="6007408" cy="339323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sz="2800" dirty="0"/>
              <a:t>Какую взять архитектуру?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41498CC-C858-4C90-A99E-8D5C17109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5" y="3388385"/>
            <a:ext cx="5478928" cy="33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4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608986" cy="77702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Объект и предмет исследования</a:t>
            </a:r>
            <a:br>
              <a:rPr lang="ru-RU" sz="4000" dirty="0"/>
            </a:b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526317"/>
            <a:ext cx="6608987" cy="3393234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ru-RU" sz="2800" dirty="0"/>
              <a:t>Объект исследования – область знаний о архитектурах нейросетей, способов их обучения, обработке данных. </a:t>
            </a:r>
          </a:p>
          <a:p>
            <a:r>
              <a:rPr lang="ru-RU" sz="2800" dirty="0"/>
              <a:t>Предмет исследования – сервис для классификации степени артроза и все требования и решения с ним связанные.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1" name="Picture 2" descr="Изображение выглядит как текст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7E88ACB3-3266-B776-39CD-E664590951C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r="2006"/>
          <a:stretch/>
        </p:blipFill>
        <p:spPr bwMode="auto">
          <a:xfrm>
            <a:off x="8019294" y="2680212"/>
            <a:ext cx="4048529" cy="4048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675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608986" cy="77702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Задачи</a:t>
            </a:r>
            <a:br>
              <a:rPr lang="ru-RU" sz="4000" dirty="0"/>
            </a:b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336800"/>
            <a:ext cx="6885715" cy="358275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Поиск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Обработка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Построение и обучение нейросети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Создание сервиса обертки</a:t>
            </a:r>
          </a:p>
          <a:p>
            <a:pPr marL="342900" indent="-342900">
              <a:buFont typeface="+mj-lt"/>
              <a:buAutoNum type="arabicPeriod"/>
            </a:pPr>
            <a:endParaRPr lang="ru-RU" sz="2800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A14159-00AA-46CD-9A35-B2C267D6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822" y="4593681"/>
            <a:ext cx="1971341" cy="21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1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608986" cy="77702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Результаты</a:t>
            </a:r>
            <a:br>
              <a:rPr lang="ru-RU" sz="4000" dirty="0"/>
            </a:br>
            <a:br>
              <a:rPr lang="ru-RU" sz="4000" dirty="0"/>
            </a:b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526317"/>
            <a:ext cx="7744096" cy="3393234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800" dirty="0"/>
              <a:t>Была создана нейросеть с точностью 65% на тестовых данных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800" dirty="0"/>
              <a:t>Был создан сервис обёртка для данной нейросети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800" dirty="0"/>
              <a:t>Была создана вспомогательная нейросеть для подсветки патологий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11" name="Picture 2" descr="Результаты экзаменов">
            <a:extLst>
              <a:ext uri="{FF2B5EF4-FFF2-40B4-BE49-F238E27FC236}">
                <a16:creationId xmlns:a16="http://schemas.microsoft.com/office/drawing/2014/main" id="{359F85C1-8AC2-6BCE-FC17-C4B5BA1F6B4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65863" y="3228975"/>
            <a:ext cx="2543957" cy="254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1075524" cy="777025"/>
          </a:xfrm>
        </p:spPr>
        <p:txBody>
          <a:bodyPr>
            <a:normAutofit/>
          </a:bodyPr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2783B43-B94B-4408-9179-3460B9BE8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2"/>
          <a:stretch/>
        </p:blipFill>
        <p:spPr bwMode="auto">
          <a:xfrm>
            <a:off x="585898" y="1998132"/>
            <a:ext cx="6785746" cy="453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D1DF5-BE6B-433C-9AE6-57E63E2BB8E2}"/>
              </a:ext>
            </a:extLst>
          </p:cNvPr>
          <p:cNvSpPr txBox="1"/>
          <p:nvPr/>
        </p:nvSpPr>
        <p:spPr>
          <a:xfrm>
            <a:off x="6807201" y="3429000"/>
            <a:ext cx="51025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HSE Sans" panose="02000000000000000000" pitchFamily="2" charset="0"/>
              </a:rPr>
              <a:t>Легенда: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HSE Sans" panose="02000000000000000000" pitchFamily="2" charset="0"/>
              </a:rPr>
              <a:t>Синие столбцы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HSE Sans" panose="02000000000000000000" pitchFamily="2" charset="0"/>
              </a:rPr>
              <a:t>train </a:t>
            </a:r>
            <a:r>
              <a:rPr lang="en-US" sz="2400" dirty="0">
                <a:latin typeface="HSE Sans" panose="02000000000000000000" pitchFamily="2" charset="0"/>
              </a:rPr>
              <a:t>– </a:t>
            </a:r>
            <a:r>
              <a:rPr lang="ru-RU" sz="2400" dirty="0">
                <a:latin typeface="HSE Sans" panose="02000000000000000000" pitchFamily="2" charset="0"/>
              </a:rPr>
              <a:t>количество снимков тренировочных данных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HSE Sans" panose="02000000000000000000" pitchFamily="2" charset="0"/>
              </a:rPr>
              <a:t>Зеленые столбцы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SE Sans" panose="02000000000000000000" pitchFamily="2" charset="0"/>
              </a:rPr>
              <a:t>test </a:t>
            </a:r>
            <a:r>
              <a:rPr lang="en-US" sz="2400" dirty="0">
                <a:latin typeface="HSE Sans" panose="02000000000000000000" pitchFamily="2" charset="0"/>
              </a:rPr>
              <a:t>– </a:t>
            </a:r>
            <a:r>
              <a:rPr lang="ru-RU" sz="2400" dirty="0">
                <a:latin typeface="HSE Sans" panose="02000000000000000000" pitchFamily="2" charset="0"/>
              </a:rPr>
              <a:t>количество снимков тестовых данных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latin typeface="HSE Sans" panose="02000000000000000000" pitchFamily="2" charset="0"/>
              </a:rPr>
              <a:t>mtest</a:t>
            </a:r>
            <a:r>
              <a:rPr lang="en-US" sz="2400" dirty="0">
                <a:latin typeface="HSE Sans" panose="02000000000000000000" pitchFamily="2" charset="0"/>
              </a:rPr>
              <a:t>, </a:t>
            </a:r>
            <a:r>
              <a:rPr lang="en-US" sz="2400" dirty="0" err="1">
                <a:latin typeface="HSE Sans" panose="02000000000000000000" pitchFamily="2" charset="0"/>
              </a:rPr>
              <a:t>mtrain</a:t>
            </a:r>
            <a:r>
              <a:rPr lang="en-US" sz="2400" dirty="0">
                <a:latin typeface="HSE Sans" panose="02000000000000000000" pitchFamily="2" charset="0"/>
              </a:rPr>
              <a:t> – </a:t>
            </a:r>
            <a:r>
              <a:rPr lang="ru-RU" sz="2400" dirty="0">
                <a:latin typeface="HSE Sans" panose="02000000000000000000" pitchFamily="2" charset="0"/>
              </a:rPr>
              <a:t>среднее число снимков в тесте и </a:t>
            </a:r>
            <a:r>
              <a:rPr lang="ru-RU" sz="2400" dirty="0" err="1">
                <a:latin typeface="HSE Sans" panose="02000000000000000000" pitchFamily="2" charset="0"/>
              </a:rPr>
              <a:t>трейне</a:t>
            </a:r>
            <a:endParaRPr lang="ru-RU" sz="24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1075524" cy="777025"/>
          </a:xfrm>
        </p:spPr>
        <p:txBody>
          <a:bodyPr>
            <a:normAutofit/>
          </a:bodyPr>
          <a:lstStyle/>
          <a:p>
            <a:r>
              <a:rPr lang="ru-RU" dirty="0" err="1"/>
              <a:t>Препроцессинг</a:t>
            </a:r>
            <a:r>
              <a:rPr lang="ru-RU" dirty="0"/>
              <a:t> данных: метод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544199"/>
          </a:xfrm>
        </p:spPr>
        <p:txBody>
          <a:bodyPr/>
          <a:lstStyle/>
          <a:p>
            <a:r>
              <a:rPr lang="ru-RU" sz="1200" dirty="0"/>
              <a:t>Факультет социально-экономических и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/>
              <a:t>Разработка сервиса для классификации степени артроза по рентген снимкам</a:t>
            </a:r>
          </a:p>
          <a:p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 err="1"/>
              <a:t>Берсенёв</a:t>
            </a:r>
            <a:r>
              <a:rPr lang="ru-RU" sz="1200" dirty="0"/>
              <a:t> И.И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CF21CF-F5D9-403F-B08C-2711242DB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9" r="19886" b="6720"/>
          <a:stretch/>
        </p:blipFill>
        <p:spPr bwMode="auto">
          <a:xfrm>
            <a:off x="530578" y="2148625"/>
            <a:ext cx="4385574" cy="450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94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566</Words>
  <Application>Microsoft Office PowerPoint</Application>
  <PresentationFormat>Широкоэкранный</PresentationFormat>
  <Paragraphs>108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HSE Sans</vt:lpstr>
      <vt:lpstr>Wingdings</vt:lpstr>
      <vt:lpstr>Office Theme</vt:lpstr>
      <vt:lpstr>Разработка сервиса для определения степени артроза по рентген снимкам </vt:lpstr>
      <vt:lpstr>Актуальность </vt:lpstr>
      <vt:lpstr>Цели </vt:lpstr>
      <vt:lpstr>Проблемный вопрос  </vt:lpstr>
      <vt:lpstr>Объект и предмет исследования   </vt:lpstr>
      <vt:lpstr>Задачи   </vt:lpstr>
      <vt:lpstr>Результаты    </vt:lpstr>
      <vt:lpstr>Анализ данных</vt:lpstr>
      <vt:lpstr>Препроцессинг данных: метод</vt:lpstr>
      <vt:lpstr>Препроцессинг данных: результат</vt:lpstr>
      <vt:lpstr>Архитектура нейросети: блок BigResidual</vt:lpstr>
      <vt:lpstr>Архитектура нейросети: полная схема</vt:lpstr>
      <vt:lpstr>Архитектура нейросети: упрощённая полная схема</vt:lpstr>
      <vt:lpstr>Обучение</vt:lpstr>
      <vt:lpstr>Подсветка патологий</vt:lpstr>
      <vt:lpstr>Финальный вид сервиса</vt:lpstr>
      <vt:lpstr>Оценка качества</vt:lpstr>
      <vt:lpstr>Благодарю за внимание, готов ответить на ваши вопросы.</vt:lpstr>
      <vt:lpstr>Оглавление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1</cp:lastModifiedBy>
  <cp:revision>39</cp:revision>
  <cp:lastPrinted>2021-11-11T13:08:42Z</cp:lastPrinted>
  <dcterms:created xsi:type="dcterms:W3CDTF">2021-11-11T08:52:47Z</dcterms:created>
  <dcterms:modified xsi:type="dcterms:W3CDTF">2024-03-25T16:49:04Z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